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905" r:id="rId2"/>
    <p:sldId id="969" r:id="rId3"/>
    <p:sldId id="968" r:id="rId4"/>
    <p:sldId id="985" r:id="rId5"/>
    <p:sldId id="986" r:id="rId6"/>
    <p:sldId id="987" r:id="rId7"/>
    <p:sldId id="988" r:id="rId8"/>
    <p:sldId id="992" r:id="rId9"/>
    <p:sldId id="993" r:id="rId10"/>
    <p:sldId id="984" r:id="rId11"/>
    <p:sldId id="990" r:id="rId12"/>
    <p:sldId id="991" r:id="rId13"/>
    <p:sldId id="994" r:id="rId14"/>
    <p:sldId id="995" r:id="rId15"/>
    <p:sldId id="996" r:id="rId16"/>
    <p:sldId id="967" r:id="rId17"/>
  </p:sldIdLst>
  <p:sldSz cx="9188450" cy="5184775"/>
  <p:notesSz cx="6858000" cy="9144000"/>
  <p:defaultTextStyle>
    <a:defPPr>
      <a:defRPr lang="zh-CN"/>
    </a:defPPr>
    <a:lvl1pPr algn="l" defTabSz="92075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60375" indent="-3175" algn="l" defTabSz="92075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20750" indent="-6350" algn="l" defTabSz="92075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81125" indent="-9525" algn="l" defTabSz="92075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41500" indent="-12700" algn="l" defTabSz="92075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US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B8DC95"/>
    <a:srgbClr val="F5F6F8"/>
    <a:srgbClr val="765900"/>
    <a:srgbClr val="6CB042"/>
    <a:srgbClr val="D0E49D"/>
    <a:srgbClr val="39A3A4"/>
    <a:srgbClr val="33A6B2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17" autoAdjust="0"/>
  </p:normalViewPr>
  <p:slideViewPr>
    <p:cSldViewPr snapToGrid="0">
      <p:cViewPr varScale="1">
        <p:scale>
          <a:sx n="107" d="100"/>
          <a:sy n="107" d="100"/>
        </p:scale>
        <p:origin x="-91" y="-509"/>
      </p:cViewPr>
      <p:guideLst>
        <p:guide orient="horz" pos="1646"/>
        <p:guide pos="26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F7B21E-0EF0-4D1F-A1F7-34C957F5AC8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79E0473A-2534-4CDE-807F-69C5A80F6991}">
      <dgm:prSet phldrT="[文本]" custT="1"/>
      <dgm:spPr>
        <a:solidFill>
          <a:srgbClr val="006600"/>
        </a:solidFill>
      </dgm:spPr>
      <dgm:t>
        <a:bodyPr/>
        <a:lstStyle/>
        <a:p>
          <a:pPr>
            <a:lnSpc>
              <a:spcPts val="800"/>
            </a:lnSpc>
          </a:pPr>
          <a:endParaRPr lang="en-US" altLang="zh-CN" sz="24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ts val="800"/>
            </a:lnSpc>
          </a:pPr>
          <a:endParaRPr lang="en-US" altLang="zh-CN" sz="24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ts val="800"/>
            </a:lnSpc>
          </a:pPr>
          <a:endParaRPr lang="en-US" altLang="zh-CN" sz="24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ts val="800"/>
            </a:lnSpc>
          </a:pPr>
          <a:r>
            <a:rPr lang="zh-CN" alt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细胞药</a:t>
          </a:r>
          <a:endParaRPr lang="en-US" altLang="zh-CN" sz="24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ts val="800"/>
            </a:lnSpc>
          </a:pPr>
          <a:r>
            <a:rPr lang="zh-CN" altLang="en-US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资本、研发领先型企业</a:t>
          </a:r>
          <a:endParaRPr lang="en-US" altLang="zh-CN" sz="14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033286-BCF0-4235-B53F-835C876E3DF8}" type="parTrans" cxnId="{8BFA246B-8C00-4037-BC97-3EDA37E699D6}">
      <dgm:prSet/>
      <dgm:spPr/>
      <dgm:t>
        <a:bodyPr/>
        <a:lstStyle/>
        <a:p>
          <a:endParaRPr lang="zh-CN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607ABE-87A6-4E26-AD37-9C4DE95516D8}" type="sibTrans" cxnId="{8BFA246B-8C00-4037-BC97-3EDA37E699D6}">
      <dgm:prSet/>
      <dgm:spPr/>
      <dgm:t>
        <a:bodyPr/>
        <a:lstStyle/>
        <a:p>
          <a:endParaRPr lang="zh-CN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71BB76-DB01-409B-AD11-8792A4376CCD}">
      <dgm:prSet phldrT="[文本]" custT="1"/>
      <dgm:spPr>
        <a:noFill/>
        <a:ln>
          <a:gradFill>
            <a:gsLst>
              <a:gs pos="0">
                <a:srgbClr val="DDEBCF"/>
              </a:gs>
              <a:gs pos="96000">
                <a:srgbClr val="9CB86E"/>
              </a:gs>
              <a:gs pos="100000">
                <a:srgbClr val="156B13"/>
              </a:gs>
            </a:gsLst>
            <a:lin ang="5400000" scaled="0"/>
          </a:gradFill>
        </a:ln>
      </dgm:spPr>
      <dgm:t>
        <a:bodyPr/>
        <a:lstStyle/>
        <a:p>
          <a:pPr>
            <a:lnSpc>
              <a:spcPct val="90000"/>
            </a:lnSpc>
          </a:pPr>
          <a:endParaRPr lang="en-US" altLang="zh-CN" sz="2400" dirty="0" smtClean="0">
            <a:solidFill>
              <a:srgbClr val="006600"/>
            </a:solidFill>
            <a:effectLst/>
          </a:endParaRPr>
        </a:p>
        <a:p>
          <a:pPr>
            <a:lnSpc>
              <a:spcPts val="800"/>
            </a:lnSpc>
          </a:pPr>
          <a:r>
            <a:rPr lang="zh-CN" altLang="en-US" sz="2400" b="1" dirty="0" smtClean="0">
              <a:solidFill>
                <a:srgbClr val="006600"/>
              </a:solidFill>
              <a:effectLst/>
            </a:rPr>
            <a:t>临床、医美、保健</a:t>
          </a:r>
          <a:endParaRPr lang="en-US" altLang="zh-CN" sz="2400" b="1" dirty="0" smtClean="0">
            <a:solidFill>
              <a:srgbClr val="006600"/>
            </a:solidFill>
            <a:effectLst/>
          </a:endParaRPr>
        </a:p>
        <a:p>
          <a:pPr>
            <a:lnSpc>
              <a:spcPts val="800"/>
            </a:lnSpc>
          </a:pPr>
          <a:r>
            <a:rPr lang="zh-CN" altLang="en-US" sz="1400" dirty="0" smtClean="0">
              <a:solidFill>
                <a:srgbClr val="006600"/>
              </a:solidFill>
              <a:effectLst/>
            </a:rPr>
            <a:t>客户资源渠道领先企业</a:t>
          </a:r>
          <a:endParaRPr lang="zh-CN" altLang="en-US" sz="1400" dirty="0">
            <a:solidFill>
              <a:srgbClr val="006600"/>
            </a:solidFill>
            <a:effectLst/>
          </a:endParaRPr>
        </a:p>
      </dgm:t>
    </dgm:pt>
    <dgm:pt modelId="{51A38ABC-D289-4510-AF25-20B051F700B3}" type="parTrans" cxnId="{19DDB20C-C12E-45B5-9F42-36A0AB649B3C}">
      <dgm:prSet/>
      <dgm:spPr/>
      <dgm:t>
        <a:bodyPr/>
        <a:lstStyle/>
        <a:p>
          <a:endParaRPr lang="zh-CN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4E21E1-9B9C-4CC1-B1AB-5C28FB80BA03}" type="sibTrans" cxnId="{19DDB20C-C12E-45B5-9F42-36A0AB649B3C}">
      <dgm:prSet/>
      <dgm:spPr/>
      <dgm:t>
        <a:bodyPr/>
        <a:lstStyle/>
        <a:p>
          <a:endParaRPr lang="zh-CN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017541-E2AD-4223-A93F-5FDB5EA8822E}">
      <dgm:prSet phldrT="[文本]" custT="1"/>
      <dgm:spPr>
        <a:solidFill>
          <a:srgbClr val="006600"/>
        </a:solidFill>
      </dgm:spPr>
      <dgm:t>
        <a:bodyPr/>
        <a:lstStyle/>
        <a:p>
          <a:pPr>
            <a:lnSpc>
              <a:spcPts val="800"/>
            </a:lnSpc>
          </a:pPr>
          <a:endParaRPr lang="en-US" altLang="zh-CN" sz="32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ts val="800"/>
            </a:lnSpc>
          </a:pPr>
          <a:r>
            <a:rPr lang="zh-CN" alt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细胞存储制备</a:t>
          </a:r>
          <a:endParaRPr lang="en-US" altLang="zh-CN" sz="32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ts val="800"/>
            </a:lnSpc>
          </a:pPr>
          <a:r>
            <a:rPr lang="zh-CN" altLang="en-US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细胞资源、技术标准领先企业</a:t>
          </a:r>
          <a:endParaRPr lang="zh-CN" altLang="en-US" sz="1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731AB2-9C29-4CDB-9557-E54520B30B38}" type="parTrans" cxnId="{0B6C36BE-5926-49A8-9E21-EF25CF381C07}">
      <dgm:prSet/>
      <dgm:spPr/>
      <dgm:t>
        <a:bodyPr/>
        <a:lstStyle/>
        <a:p>
          <a:endParaRPr lang="zh-CN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474536-F957-4E67-8CC8-82996BF799E4}" type="sibTrans" cxnId="{0B6C36BE-5926-49A8-9E21-EF25CF381C07}">
      <dgm:prSet/>
      <dgm:spPr/>
      <dgm:t>
        <a:bodyPr/>
        <a:lstStyle/>
        <a:p>
          <a:endParaRPr lang="zh-CN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67C1A5-7779-45DA-8E3D-E5A048A256D4}" type="pres">
      <dgm:prSet presAssocID="{73F7B21E-0EF0-4D1F-A1F7-34C957F5AC88}" presName="Name0" presStyleCnt="0">
        <dgm:presLayoutVars>
          <dgm:dir/>
          <dgm:animLvl val="lvl"/>
          <dgm:resizeHandles val="exact"/>
        </dgm:presLayoutVars>
      </dgm:prSet>
      <dgm:spPr/>
    </dgm:pt>
    <dgm:pt modelId="{5AE13DEA-E444-4C78-A075-73A46257FAA4}" type="pres">
      <dgm:prSet presAssocID="{79E0473A-2534-4CDE-807F-69C5A80F6991}" presName="Name8" presStyleCnt="0"/>
      <dgm:spPr/>
    </dgm:pt>
    <dgm:pt modelId="{703DAB51-5227-4F70-B751-FDF2A8B786F4}" type="pres">
      <dgm:prSet presAssocID="{79E0473A-2534-4CDE-807F-69C5A80F6991}" presName="level" presStyleLbl="node1" presStyleIdx="0" presStyleCnt="3" custScaleX="106972" custScaleY="14831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F85BD14-1981-4BF8-907B-5574C4D063FB}" type="pres">
      <dgm:prSet presAssocID="{79E0473A-2534-4CDE-807F-69C5A80F699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C0C91C-8565-45E2-B078-9333B9E772C5}" type="pres">
      <dgm:prSet presAssocID="{3871BB76-DB01-409B-AD11-8792A4376CCD}" presName="Name8" presStyleCnt="0"/>
      <dgm:spPr/>
    </dgm:pt>
    <dgm:pt modelId="{C11EF136-6DC6-4D84-8BF9-968C39A4BE7C}" type="pres">
      <dgm:prSet presAssocID="{3871BB76-DB01-409B-AD11-8792A4376CCD}" presName="level" presStyleLbl="node1" presStyleIdx="1" presStyleCnt="3" custScaleX="10024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FAD731C-0CAB-4046-8126-14C095BF94EC}" type="pres">
      <dgm:prSet presAssocID="{3871BB76-DB01-409B-AD11-8792A4376CC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272B2C4-FE2E-494A-A846-67C482379F0B}" type="pres">
      <dgm:prSet presAssocID="{C4017541-E2AD-4223-A93F-5FDB5EA8822E}" presName="Name8" presStyleCnt="0"/>
      <dgm:spPr/>
    </dgm:pt>
    <dgm:pt modelId="{EBD1D1BD-760B-4746-B11D-7422794862AC}" type="pres">
      <dgm:prSet presAssocID="{C4017541-E2AD-4223-A93F-5FDB5EA8822E}" presName="level" presStyleLbl="node1" presStyleIdx="2" presStyleCnt="3" custLinFactNeighborX="950" custLinFactNeighborY="-68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5CEA0E6-C5DA-43EE-BF89-53AC44CCF2B5}" type="pres">
      <dgm:prSet presAssocID="{C4017541-E2AD-4223-A93F-5FDB5EA882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BFA246B-8C00-4037-BC97-3EDA37E699D6}" srcId="{73F7B21E-0EF0-4D1F-A1F7-34C957F5AC88}" destId="{79E0473A-2534-4CDE-807F-69C5A80F6991}" srcOrd="0" destOrd="0" parTransId="{26033286-BCF0-4235-B53F-835C876E3DF8}" sibTransId="{B1607ABE-87A6-4E26-AD37-9C4DE95516D8}"/>
    <dgm:cxn modelId="{740F2489-15F7-4CF3-A648-B82576C2525B}" type="presOf" srcId="{C4017541-E2AD-4223-A93F-5FDB5EA8822E}" destId="{EBD1D1BD-760B-4746-B11D-7422794862AC}" srcOrd="0" destOrd="0" presId="urn:microsoft.com/office/officeart/2005/8/layout/pyramid1"/>
    <dgm:cxn modelId="{56EB735B-2768-472C-AFB5-A441B6A18FC4}" type="presOf" srcId="{79E0473A-2534-4CDE-807F-69C5A80F6991}" destId="{703DAB51-5227-4F70-B751-FDF2A8B786F4}" srcOrd="0" destOrd="0" presId="urn:microsoft.com/office/officeart/2005/8/layout/pyramid1"/>
    <dgm:cxn modelId="{F9294260-6DDB-46A4-A0EB-878A573A49E4}" type="presOf" srcId="{73F7B21E-0EF0-4D1F-A1F7-34C957F5AC88}" destId="{EC67C1A5-7779-45DA-8E3D-E5A048A256D4}" srcOrd="0" destOrd="0" presId="urn:microsoft.com/office/officeart/2005/8/layout/pyramid1"/>
    <dgm:cxn modelId="{F5BC0153-30D1-4608-B544-AC7532427C40}" type="presOf" srcId="{79E0473A-2534-4CDE-807F-69C5A80F6991}" destId="{7F85BD14-1981-4BF8-907B-5574C4D063FB}" srcOrd="1" destOrd="0" presId="urn:microsoft.com/office/officeart/2005/8/layout/pyramid1"/>
    <dgm:cxn modelId="{1B649540-FF18-42B9-A51C-B4986534E10A}" type="presOf" srcId="{C4017541-E2AD-4223-A93F-5FDB5EA8822E}" destId="{15CEA0E6-C5DA-43EE-BF89-53AC44CCF2B5}" srcOrd="1" destOrd="0" presId="urn:microsoft.com/office/officeart/2005/8/layout/pyramid1"/>
    <dgm:cxn modelId="{67771F11-887A-4DC1-A572-EEB48A30FE2E}" type="presOf" srcId="{3871BB76-DB01-409B-AD11-8792A4376CCD}" destId="{C11EF136-6DC6-4D84-8BF9-968C39A4BE7C}" srcOrd="0" destOrd="0" presId="urn:microsoft.com/office/officeart/2005/8/layout/pyramid1"/>
    <dgm:cxn modelId="{3FFE20C0-C9AD-4879-9651-DF454B59137F}" type="presOf" srcId="{3871BB76-DB01-409B-AD11-8792A4376CCD}" destId="{CFAD731C-0CAB-4046-8126-14C095BF94EC}" srcOrd="1" destOrd="0" presId="urn:microsoft.com/office/officeart/2005/8/layout/pyramid1"/>
    <dgm:cxn modelId="{19DDB20C-C12E-45B5-9F42-36A0AB649B3C}" srcId="{73F7B21E-0EF0-4D1F-A1F7-34C957F5AC88}" destId="{3871BB76-DB01-409B-AD11-8792A4376CCD}" srcOrd="1" destOrd="0" parTransId="{51A38ABC-D289-4510-AF25-20B051F700B3}" sibTransId="{0C4E21E1-9B9C-4CC1-B1AB-5C28FB80BA03}"/>
    <dgm:cxn modelId="{0B6C36BE-5926-49A8-9E21-EF25CF381C07}" srcId="{73F7B21E-0EF0-4D1F-A1F7-34C957F5AC88}" destId="{C4017541-E2AD-4223-A93F-5FDB5EA8822E}" srcOrd="2" destOrd="0" parTransId="{DF731AB2-9C29-4CDB-9557-E54520B30B38}" sibTransId="{DC474536-F957-4E67-8CC8-82996BF799E4}"/>
    <dgm:cxn modelId="{D4DC058F-2325-432C-B608-2B1BD42B9595}" type="presParOf" srcId="{EC67C1A5-7779-45DA-8E3D-E5A048A256D4}" destId="{5AE13DEA-E444-4C78-A075-73A46257FAA4}" srcOrd="0" destOrd="0" presId="urn:microsoft.com/office/officeart/2005/8/layout/pyramid1"/>
    <dgm:cxn modelId="{56AB75A4-F400-4372-AC0F-D14B11CED47E}" type="presParOf" srcId="{5AE13DEA-E444-4C78-A075-73A46257FAA4}" destId="{703DAB51-5227-4F70-B751-FDF2A8B786F4}" srcOrd="0" destOrd="0" presId="urn:microsoft.com/office/officeart/2005/8/layout/pyramid1"/>
    <dgm:cxn modelId="{2DA91218-E382-48FA-81F4-470D9A0EA97A}" type="presParOf" srcId="{5AE13DEA-E444-4C78-A075-73A46257FAA4}" destId="{7F85BD14-1981-4BF8-907B-5574C4D063FB}" srcOrd="1" destOrd="0" presId="urn:microsoft.com/office/officeart/2005/8/layout/pyramid1"/>
    <dgm:cxn modelId="{0CF78D3C-C732-4E33-B637-008B0800A007}" type="presParOf" srcId="{EC67C1A5-7779-45DA-8E3D-E5A048A256D4}" destId="{8BC0C91C-8565-45E2-B078-9333B9E772C5}" srcOrd="1" destOrd="0" presId="urn:microsoft.com/office/officeart/2005/8/layout/pyramid1"/>
    <dgm:cxn modelId="{D168D46B-12A3-4CE9-9D7D-34145C278630}" type="presParOf" srcId="{8BC0C91C-8565-45E2-B078-9333B9E772C5}" destId="{C11EF136-6DC6-4D84-8BF9-968C39A4BE7C}" srcOrd="0" destOrd="0" presId="urn:microsoft.com/office/officeart/2005/8/layout/pyramid1"/>
    <dgm:cxn modelId="{A36BE83B-7EDB-4AC9-ABF0-E081BB1C23C9}" type="presParOf" srcId="{8BC0C91C-8565-45E2-B078-9333B9E772C5}" destId="{CFAD731C-0CAB-4046-8126-14C095BF94EC}" srcOrd="1" destOrd="0" presId="urn:microsoft.com/office/officeart/2005/8/layout/pyramid1"/>
    <dgm:cxn modelId="{9634B3B9-624E-4E02-A85B-099EEDECE71A}" type="presParOf" srcId="{EC67C1A5-7779-45DA-8E3D-E5A048A256D4}" destId="{2272B2C4-FE2E-494A-A846-67C482379F0B}" srcOrd="2" destOrd="0" presId="urn:microsoft.com/office/officeart/2005/8/layout/pyramid1"/>
    <dgm:cxn modelId="{C1232FFC-F6B8-43B2-A6F3-5363E964C399}" type="presParOf" srcId="{2272B2C4-FE2E-494A-A846-67C482379F0B}" destId="{EBD1D1BD-760B-4746-B11D-7422794862AC}" srcOrd="0" destOrd="0" presId="urn:microsoft.com/office/officeart/2005/8/layout/pyramid1"/>
    <dgm:cxn modelId="{11E252FC-834C-4FCE-8793-E70FB6AF2E62}" type="presParOf" srcId="{2272B2C4-FE2E-494A-A846-67C482379F0B}" destId="{15CEA0E6-C5DA-43EE-BF89-53AC44CCF2B5}" srcOrd="1" destOrd="0" presId="urn:microsoft.com/office/officeart/2005/8/layout/pyramid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340261-568B-4C3B-A849-31C665F1EBE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E18B00F-F987-43C8-B210-3F8B491DF5C8}">
      <dgm:prSet phldrT="[文本]" custT="1"/>
      <dgm:spPr>
        <a:solidFill>
          <a:srgbClr val="006600"/>
        </a:solidFill>
      </dgm:spPr>
      <dgm:t>
        <a:bodyPr/>
        <a:lstStyle/>
        <a:p>
          <a:r>
            <a:rPr lang="zh-CN" altLang="en-US" sz="2000" b="1" dirty="0" smtClean="0"/>
            <a:t>标准、技术、管理</a:t>
          </a:r>
          <a:endParaRPr lang="en-US" altLang="zh-CN" sz="2000" b="1" dirty="0" smtClean="0"/>
        </a:p>
        <a:p>
          <a:r>
            <a:rPr lang="zh-CN" altLang="en-US" sz="1600" dirty="0" smtClean="0"/>
            <a:t>成为辽宁省区域细胞制备地方标准制定者</a:t>
          </a:r>
          <a:endParaRPr lang="zh-CN" altLang="en-US" sz="1600" dirty="0"/>
        </a:p>
      </dgm:t>
    </dgm:pt>
    <dgm:pt modelId="{C9E7E2DF-4CD6-4454-BA33-DABFA7683AC3}" type="parTrans" cxnId="{F224C148-6E7F-41D5-BAC6-232D080253A8}">
      <dgm:prSet/>
      <dgm:spPr/>
      <dgm:t>
        <a:bodyPr/>
        <a:lstStyle/>
        <a:p>
          <a:endParaRPr lang="zh-CN" altLang="en-US"/>
        </a:p>
      </dgm:t>
    </dgm:pt>
    <dgm:pt modelId="{4E87A2EE-DC68-4B8D-AFA4-3003A1BA442D}" type="sibTrans" cxnId="{F224C148-6E7F-41D5-BAC6-232D080253A8}">
      <dgm:prSet/>
      <dgm:spPr/>
      <dgm:t>
        <a:bodyPr/>
        <a:lstStyle/>
        <a:p>
          <a:endParaRPr lang="zh-CN" altLang="en-US"/>
        </a:p>
      </dgm:t>
    </dgm:pt>
    <dgm:pt modelId="{553D8663-4BB7-4381-A687-46F48A6E2E66}">
      <dgm:prSet phldrT="[文本]" custT="1"/>
      <dgm:spPr>
        <a:solidFill>
          <a:srgbClr val="006600"/>
        </a:solidFill>
      </dgm:spPr>
      <dgm:t>
        <a:bodyPr/>
        <a:lstStyle/>
        <a:p>
          <a:r>
            <a:rPr lang="zh-CN" altLang="en-US" sz="2000" b="1" dirty="0" smtClean="0">
              <a:latin typeface="+mn-ea"/>
              <a:ea typeface="+mn-ea"/>
            </a:rPr>
            <a:t>临床、市场、营收</a:t>
          </a:r>
          <a:endParaRPr lang="en-US" altLang="zh-CN" sz="2000" b="1" dirty="0" smtClean="0">
            <a:latin typeface="+mn-ea"/>
            <a:ea typeface="+mn-ea"/>
          </a:endParaRPr>
        </a:p>
        <a:p>
          <a:r>
            <a:rPr lang="zh-CN" altLang="en-US" sz="1500" dirty="0" smtClean="0"/>
            <a:t>通过标准、技术、管理输出在政策和市场高地建</a:t>
          </a:r>
          <a:r>
            <a:rPr lang="en-US" altLang="zh-CN" sz="1500" dirty="0" smtClean="0"/>
            <a:t>3-5</a:t>
          </a:r>
          <a:r>
            <a:rPr lang="zh-CN" altLang="en-US" sz="1500" dirty="0" smtClean="0"/>
            <a:t>个分中心，成为行业前</a:t>
          </a:r>
          <a:r>
            <a:rPr lang="en-US" altLang="zh-CN" sz="1500" dirty="0" smtClean="0"/>
            <a:t>10</a:t>
          </a:r>
          <a:endParaRPr lang="zh-CN" altLang="en-US" sz="1500" dirty="0"/>
        </a:p>
      </dgm:t>
    </dgm:pt>
    <dgm:pt modelId="{1BA6BE5F-A2B6-4407-9786-3A13A5C2F1A8}" type="parTrans" cxnId="{12160DDF-01E7-4AC3-B843-7D7CDD743514}">
      <dgm:prSet/>
      <dgm:spPr/>
      <dgm:t>
        <a:bodyPr/>
        <a:lstStyle/>
        <a:p>
          <a:endParaRPr lang="zh-CN" altLang="en-US"/>
        </a:p>
      </dgm:t>
    </dgm:pt>
    <dgm:pt modelId="{4B270F7B-F365-4A07-9A52-9623DD7545BE}" type="sibTrans" cxnId="{12160DDF-01E7-4AC3-B843-7D7CDD743514}">
      <dgm:prSet/>
      <dgm:spPr/>
      <dgm:t>
        <a:bodyPr/>
        <a:lstStyle/>
        <a:p>
          <a:endParaRPr lang="zh-CN" altLang="en-US"/>
        </a:p>
      </dgm:t>
    </dgm:pt>
    <dgm:pt modelId="{F28AF2BF-668B-4118-A246-3BB32B3589F1}">
      <dgm:prSet phldrT="[文本]" custT="1"/>
      <dgm:spPr>
        <a:solidFill>
          <a:srgbClr val="006600"/>
        </a:solidFill>
      </dgm:spPr>
      <dgm:t>
        <a:bodyPr/>
        <a:lstStyle/>
        <a:p>
          <a:r>
            <a:rPr lang="zh-CN" altLang="en-US" sz="2000" b="1" dirty="0" smtClean="0">
              <a:latin typeface="+mn-ea"/>
              <a:ea typeface="+mn-ea"/>
            </a:rPr>
            <a:t>创新、市场、资本</a:t>
          </a:r>
          <a:endParaRPr lang="en-US" altLang="zh-CN" sz="2000" b="1" dirty="0" smtClean="0">
            <a:latin typeface="+mn-ea"/>
            <a:ea typeface="+mn-ea"/>
          </a:endParaRPr>
        </a:p>
        <a:p>
          <a:r>
            <a:rPr lang="zh-CN" altLang="en-US" sz="1500" dirty="0" smtClean="0"/>
            <a:t>在全国建设</a:t>
          </a:r>
          <a:r>
            <a:rPr lang="en-US" altLang="zh-CN" sz="1500" dirty="0" smtClean="0"/>
            <a:t>20-25</a:t>
          </a:r>
          <a:r>
            <a:rPr lang="zh-CN" altLang="en-US" sz="1500" dirty="0" smtClean="0"/>
            <a:t>分中心成为行业前</a:t>
          </a:r>
          <a:r>
            <a:rPr lang="en-US" altLang="zh-CN" sz="1500" dirty="0" smtClean="0"/>
            <a:t>5</a:t>
          </a:r>
          <a:r>
            <a:rPr lang="zh-CN" altLang="en-US" sz="1500" dirty="0" smtClean="0"/>
            <a:t>，科创板</a:t>
          </a:r>
          <a:endParaRPr lang="zh-CN" altLang="en-US" sz="1500" dirty="0"/>
        </a:p>
      </dgm:t>
    </dgm:pt>
    <dgm:pt modelId="{7AAE3313-C6DD-42D1-90D0-D98C020E3FBC}" type="parTrans" cxnId="{6F7B31B6-3862-4B45-B29B-6F900BC28599}">
      <dgm:prSet/>
      <dgm:spPr/>
      <dgm:t>
        <a:bodyPr/>
        <a:lstStyle/>
        <a:p>
          <a:endParaRPr lang="zh-CN" altLang="en-US"/>
        </a:p>
      </dgm:t>
    </dgm:pt>
    <dgm:pt modelId="{AEB08EED-E9D9-4410-B8C4-C356639CFF04}" type="sibTrans" cxnId="{6F7B31B6-3862-4B45-B29B-6F900BC28599}">
      <dgm:prSet/>
      <dgm:spPr/>
      <dgm:t>
        <a:bodyPr/>
        <a:lstStyle/>
        <a:p>
          <a:endParaRPr lang="zh-CN" altLang="en-US"/>
        </a:p>
      </dgm:t>
    </dgm:pt>
    <dgm:pt modelId="{E4A33640-4EEE-49C9-B401-415AEBFBE05A}" type="pres">
      <dgm:prSet presAssocID="{33340261-568B-4C3B-A849-31C665F1EBEF}" presName="CompostProcess" presStyleCnt="0">
        <dgm:presLayoutVars>
          <dgm:dir/>
          <dgm:resizeHandles val="exact"/>
        </dgm:presLayoutVars>
      </dgm:prSet>
      <dgm:spPr/>
    </dgm:pt>
    <dgm:pt modelId="{FAB126CC-26E5-4EAA-BC56-A4BF7BBE65DD}" type="pres">
      <dgm:prSet presAssocID="{33340261-568B-4C3B-A849-31C665F1EBEF}" presName="arrow" presStyleLbl="bgShp" presStyleIdx="0" presStyleCnt="1" custLinFactNeighborX="1060"/>
      <dgm:spPr/>
    </dgm:pt>
    <dgm:pt modelId="{8C825B9E-EDFF-4CD6-8C23-92D80C320295}" type="pres">
      <dgm:prSet presAssocID="{33340261-568B-4C3B-A849-31C665F1EBEF}" presName="linearProcess" presStyleCnt="0"/>
      <dgm:spPr/>
    </dgm:pt>
    <dgm:pt modelId="{3D461ABF-35C6-4BF5-8F5D-A26AD8F2C49B}" type="pres">
      <dgm:prSet presAssocID="{7E18B00F-F987-43C8-B210-3F8B491DF5C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696589D-8861-47DE-9482-50FDF8F836B5}" type="pres">
      <dgm:prSet presAssocID="{4E87A2EE-DC68-4B8D-AFA4-3003A1BA442D}" presName="sibTrans" presStyleCnt="0"/>
      <dgm:spPr/>
    </dgm:pt>
    <dgm:pt modelId="{27293EF9-52EF-4600-9241-07FA19362CC8}" type="pres">
      <dgm:prSet presAssocID="{553D8663-4BB7-4381-A687-46F48A6E2E6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753654D-74E3-4475-9994-AEA361B0B9A4}" type="pres">
      <dgm:prSet presAssocID="{4B270F7B-F365-4A07-9A52-9623DD7545BE}" presName="sibTrans" presStyleCnt="0"/>
      <dgm:spPr/>
    </dgm:pt>
    <dgm:pt modelId="{3DFC2A3D-DA09-45C4-88B2-32D2FB3D368C}" type="pres">
      <dgm:prSet presAssocID="{F28AF2BF-668B-4118-A246-3BB32B3589F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D0B55EB-C4F1-45B4-A087-0D6F8B240E8A}" type="presOf" srcId="{7E18B00F-F987-43C8-B210-3F8B491DF5C8}" destId="{3D461ABF-35C6-4BF5-8F5D-A26AD8F2C49B}" srcOrd="0" destOrd="0" presId="urn:microsoft.com/office/officeart/2005/8/layout/hProcess9"/>
    <dgm:cxn modelId="{F224C148-6E7F-41D5-BAC6-232D080253A8}" srcId="{33340261-568B-4C3B-A849-31C665F1EBEF}" destId="{7E18B00F-F987-43C8-B210-3F8B491DF5C8}" srcOrd="0" destOrd="0" parTransId="{C9E7E2DF-4CD6-4454-BA33-DABFA7683AC3}" sibTransId="{4E87A2EE-DC68-4B8D-AFA4-3003A1BA442D}"/>
    <dgm:cxn modelId="{43F6A50C-1BC2-4880-A046-0510E43B05A3}" type="presOf" srcId="{553D8663-4BB7-4381-A687-46F48A6E2E66}" destId="{27293EF9-52EF-4600-9241-07FA19362CC8}" srcOrd="0" destOrd="0" presId="urn:microsoft.com/office/officeart/2005/8/layout/hProcess9"/>
    <dgm:cxn modelId="{6F7B31B6-3862-4B45-B29B-6F900BC28599}" srcId="{33340261-568B-4C3B-A849-31C665F1EBEF}" destId="{F28AF2BF-668B-4118-A246-3BB32B3589F1}" srcOrd="2" destOrd="0" parTransId="{7AAE3313-C6DD-42D1-90D0-D98C020E3FBC}" sibTransId="{AEB08EED-E9D9-4410-B8C4-C356639CFF04}"/>
    <dgm:cxn modelId="{658C9020-62F8-4F31-8426-68089BCA2A4B}" type="presOf" srcId="{33340261-568B-4C3B-A849-31C665F1EBEF}" destId="{E4A33640-4EEE-49C9-B401-415AEBFBE05A}" srcOrd="0" destOrd="0" presId="urn:microsoft.com/office/officeart/2005/8/layout/hProcess9"/>
    <dgm:cxn modelId="{12160DDF-01E7-4AC3-B843-7D7CDD743514}" srcId="{33340261-568B-4C3B-A849-31C665F1EBEF}" destId="{553D8663-4BB7-4381-A687-46F48A6E2E66}" srcOrd="1" destOrd="0" parTransId="{1BA6BE5F-A2B6-4407-9786-3A13A5C2F1A8}" sibTransId="{4B270F7B-F365-4A07-9A52-9623DD7545BE}"/>
    <dgm:cxn modelId="{6F93538E-AD27-4114-A124-D325F32456CA}" type="presOf" srcId="{F28AF2BF-668B-4118-A246-3BB32B3589F1}" destId="{3DFC2A3D-DA09-45C4-88B2-32D2FB3D368C}" srcOrd="0" destOrd="0" presId="urn:microsoft.com/office/officeart/2005/8/layout/hProcess9"/>
    <dgm:cxn modelId="{76DE9467-0CF4-4B06-9F4E-4FB0F6D8E224}" type="presParOf" srcId="{E4A33640-4EEE-49C9-B401-415AEBFBE05A}" destId="{FAB126CC-26E5-4EAA-BC56-A4BF7BBE65DD}" srcOrd="0" destOrd="0" presId="urn:microsoft.com/office/officeart/2005/8/layout/hProcess9"/>
    <dgm:cxn modelId="{125784E8-665D-4352-9115-B4D7044B3F22}" type="presParOf" srcId="{E4A33640-4EEE-49C9-B401-415AEBFBE05A}" destId="{8C825B9E-EDFF-4CD6-8C23-92D80C320295}" srcOrd="1" destOrd="0" presId="urn:microsoft.com/office/officeart/2005/8/layout/hProcess9"/>
    <dgm:cxn modelId="{F74BD346-6F32-4615-9842-731D9BDEEDF5}" type="presParOf" srcId="{8C825B9E-EDFF-4CD6-8C23-92D80C320295}" destId="{3D461ABF-35C6-4BF5-8F5D-A26AD8F2C49B}" srcOrd="0" destOrd="0" presId="urn:microsoft.com/office/officeart/2005/8/layout/hProcess9"/>
    <dgm:cxn modelId="{0D293208-8D02-4878-A7B6-718BCA651171}" type="presParOf" srcId="{8C825B9E-EDFF-4CD6-8C23-92D80C320295}" destId="{F696589D-8861-47DE-9482-50FDF8F836B5}" srcOrd="1" destOrd="0" presId="urn:microsoft.com/office/officeart/2005/8/layout/hProcess9"/>
    <dgm:cxn modelId="{BCE26A4F-D573-4467-86D6-C903959E2FC1}" type="presParOf" srcId="{8C825B9E-EDFF-4CD6-8C23-92D80C320295}" destId="{27293EF9-52EF-4600-9241-07FA19362CC8}" srcOrd="2" destOrd="0" presId="urn:microsoft.com/office/officeart/2005/8/layout/hProcess9"/>
    <dgm:cxn modelId="{4FE693C7-5112-4407-85ED-100BCEBE0473}" type="presParOf" srcId="{8C825B9E-EDFF-4CD6-8C23-92D80C320295}" destId="{9753654D-74E3-4475-9994-AEA361B0B9A4}" srcOrd="3" destOrd="0" presId="urn:microsoft.com/office/officeart/2005/8/layout/hProcess9"/>
    <dgm:cxn modelId="{74977D5B-F214-45D6-9C0D-2A2A2E7B8B59}" type="presParOf" srcId="{8C825B9E-EDFF-4CD6-8C23-92D80C320295}" destId="{3DFC2A3D-DA09-45C4-88B2-32D2FB3D368C}" srcOrd="4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DAB51-5227-4F70-B751-FDF2A8B786F4}">
      <dsp:nvSpPr>
        <dsp:cNvPr id="0" name=""/>
        <dsp:cNvSpPr/>
      </dsp:nvSpPr>
      <dsp:spPr>
        <a:xfrm>
          <a:off x="1594966" y="0"/>
          <a:ext cx="2668449" cy="1441076"/>
        </a:xfrm>
        <a:prstGeom prst="trapezoid">
          <a:avLst>
            <a:gd name="adj" fmla="val 86551"/>
          </a:avLst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ts val="800"/>
            </a:lnSpc>
            <a:spcBef>
              <a:spcPct val="0"/>
            </a:spcBef>
            <a:spcAft>
              <a:spcPct val="35000"/>
            </a:spcAft>
          </a:pPr>
          <a:endParaRPr lang="en-US" altLang="zh-CN" sz="2400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066800">
            <a:lnSpc>
              <a:spcPts val="800"/>
            </a:lnSpc>
            <a:spcBef>
              <a:spcPct val="0"/>
            </a:spcBef>
            <a:spcAft>
              <a:spcPct val="35000"/>
            </a:spcAft>
          </a:pPr>
          <a:endParaRPr lang="en-US" altLang="zh-CN" sz="2400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066800">
            <a:lnSpc>
              <a:spcPts val="800"/>
            </a:lnSpc>
            <a:spcBef>
              <a:spcPct val="0"/>
            </a:spcBef>
            <a:spcAft>
              <a:spcPct val="35000"/>
            </a:spcAft>
          </a:pPr>
          <a:endParaRPr lang="en-US" altLang="zh-CN" sz="2400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066800">
            <a:lnSpc>
              <a:spcPts val="8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细胞药</a:t>
          </a:r>
          <a:endParaRPr lang="en-US" altLang="zh-CN" sz="2400" b="1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066800">
            <a:lnSpc>
              <a:spcPts val="8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资本、研发领先型企业</a:t>
          </a:r>
          <a:endParaRPr lang="en-US" altLang="zh-CN" sz="1400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94966" y="0"/>
        <a:ext cx="2668449" cy="1441076"/>
      </dsp:txXfrm>
    </dsp:sp>
    <dsp:sp modelId="{C11EF136-6DC6-4D84-8BF9-968C39A4BE7C}">
      <dsp:nvSpPr>
        <dsp:cNvPr id="0" name=""/>
        <dsp:cNvSpPr/>
      </dsp:nvSpPr>
      <dsp:spPr>
        <a:xfrm>
          <a:off x="835825" y="1441076"/>
          <a:ext cx="4186730" cy="971638"/>
        </a:xfrm>
        <a:prstGeom prst="trapezoid">
          <a:avLst>
            <a:gd name="adj" fmla="val 86551"/>
          </a:avLst>
        </a:prstGeom>
        <a:noFill/>
        <a:ln w="25400" cap="flat" cmpd="sng" algn="ctr">
          <a:gradFill>
            <a:gsLst>
              <a:gs pos="0">
                <a:srgbClr val="DDEBCF"/>
              </a:gs>
              <a:gs pos="96000">
                <a:srgbClr val="9CB86E"/>
              </a:gs>
              <a:gs pos="100000">
                <a:srgbClr val="156B13"/>
              </a:gs>
            </a:gsLst>
            <a:lin ang="5400000" scaled="0"/>
          </a:gra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400" kern="1200" dirty="0" smtClean="0">
            <a:solidFill>
              <a:srgbClr val="006600"/>
            </a:solidFill>
            <a:effectLst/>
          </a:endParaRPr>
        </a:p>
        <a:p>
          <a:pPr lvl="0" algn="ctr" defTabSz="1066800">
            <a:lnSpc>
              <a:spcPts val="8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rgbClr val="006600"/>
              </a:solidFill>
              <a:effectLst/>
            </a:rPr>
            <a:t>临床、医美、保健</a:t>
          </a:r>
          <a:endParaRPr lang="en-US" altLang="zh-CN" sz="2400" b="1" kern="1200" dirty="0" smtClean="0">
            <a:solidFill>
              <a:srgbClr val="006600"/>
            </a:solidFill>
            <a:effectLst/>
          </a:endParaRPr>
        </a:p>
        <a:p>
          <a:pPr lvl="0" algn="ctr" defTabSz="1066800">
            <a:lnSpc>
              <a:spcPts val="8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solidFill>
                <a:srgbClr val="006600"/>
              </a:solidFill>
              <a:effectLst/>
            </a:rPr>
            <a:t>客户资源渠道领先企业</a:t>
          </a:r>
          <a:endParaRPr lang="zh-CN" altLang="en-US" sz="1400" kern="1200" dirty="0">
            <a:solidFill>
              <a:srgbClr val="006600"/>
            </a:solidFill>
            <a:effectLst/>
          </a:endParaRPr>
        </a:p>
      </dsp:txBody>
      <dsp:txXfrm>
        <a:off x="1568503" y="1441076"/>
        <a:ext cx="2721374" cy="971638"/>
      </dsp:txXfrm>
    </dsp:sp>
    <dsp:sp modelId="{EBD1D1BD-760B-4746-B11D-7422794862AC}">
      <dsp:nvSpPr>
        <dsp:cNvPr id="0" name=""/>
        <dsp:cNvSpPr/>
      </dsp:nvSpPr>
      <dsp:spPr>
        <a:xfrm>
          <a:off x="0" y="2406040"/>
          <a:ext cx="5858382" cy="971638"/>
        </a:xfrm>
        <a:prstGeom prst="trapezoid">
          <a:avLst>
            <a:gd name="adj" fmla="val 86551"/>
          </a:avLst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ts val="800"/>
            </a:lnSpc>
            <a:spcBef>
              <a:spcPct val="0"/>
            </a:spcBef>
            <a:spcAft>
              <a:spcPct val="35000"/>
            </a:spcAft>
          </a:pPr>
          <a:endParaRPr lang="en-US" altLang="zh-CN" sz="3200" b="1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422400">
            <a:lnSpc>
              <a:spcPts val="8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细胞存储制备</a:t>
          </a:r>
          <a:endParaRPr lang="en-US" altLang="zh-CN" sz="3200" b="1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422400">
            <a:lnSpc>
              <a:spcPts val="8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细胞资源、技术标准领先企业</a:t>
          </a:r>
          <a:endParaRPr lang="zh-CN" altLang="en-US" sz="1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25216" y="2406040"/>
        <a:ext cx="3807948" cy="9716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126CC-26E5-4EAA-BC56-A4BF7BBE65DD}">
      <dsp:nvSpPr>
        <dsp:cNvPr id="0" name=""/>
        <dsp:cNvSpPr/>
      </dsp:nvSpPr>
      <dsp:spPr>
        <a:xfrm>
          <a:off x="684166" y="0"/>
          <a:ext cx="6922293" cy="413623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61ABF-35C6-4BF5-8F5D-A26AD8F2C49B}">
      <dsp:nvSpPr>
        <dsp:cNvPr id="0" name=""/>
        <dsp:cNvSpPr/>
      </dsp:nvSpPr>
      <dsp:spPr>
        <a:xfrm>
          <a:off x="3926" y="1240869"/>
          <a:ext cx="2517423" cy="1654493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标准、技术、管理</a:t>
          </a:r>
          <a:endParaRPr lang="en-US" altLang="zh-CN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成为辽宁省区域细胞制备地方标准制定者</a:t>
          </a:r>
          <a:endParaRPr lang="zh-CN" altLang="en-US" sz="1600" kern="1200" dirty="0"/>
        </a:p>
      </dsp:txBody>
      <dsp:txXfrm>
        <a:off x="84692" y="1321635"/>
        <a:ext cx="2355891" cy="1492961"/>
      </dsp:txXfrm>
    </dsp:sp>
    <dsp:sp modelId="{27293EF9-52EF-4600-9241-07FA19362CC8}">
      <dsp:nvSpPr>
        <dsp:cNvPr id="0" name=""/>
        <dsp:cNvSpPr/>
      </dsp:nvSpPr>
      <dsp:spPr>
        <a:xfrm>
          <a:off x="2813225" y="1240869"/>
          <a:ext cx="2517423" cy="1654493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latin typeface="+mn-ea"/>
              <a:ea typeface="+mn-ea"/>
            </a:rPr>
            <a:t>临床、市场、营收</a:t>
          </a:r>
          <a:endParaRPr lang="en-US" altLang="zh-CN" sz="2000" b="1" kern="1200" dirty="0" smtClean="0">
            <a:latin typeface="+mn-ea"/>
            <a:ea typeface="+mn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通过标准、技术、管理输出在政策和市场高地建</a:t>
          </a:r>
          <a:r>
            <a:rPr lang="en-US" altLang="zh-CN" sz="1500" kern="1200" dirty="0" smtClean="0"/>
            <a:t>3-5</a:t>
          </a:r>
          <a:r>
            <a:rPr lang="zh-CN" altLang="en-US" sz="1500" kern="1200" dirty="0" smtClean="0"/>
            <a:t>个分中心，成为行业前</a:t>
          </a:r>
          <a:r>
            <a:rPr lang="en-US" altLang="zh-CN" sz="1500" kern="1200" dirty="0" smtClean="0"/>
            <a:t>10</a:t>
          </a:r>
          <a:endParaRPr lang="zh-CN" altLang="en-US" sz="1500" kern="1200" dirty="0"/>
        </a:p>
      </dsp:txBody>
      <dsp:txXfrm>
        <a:off x="2893991" y="1321635"/>
        <a:ext cx="2355891" cy="1492961"/>
      </dsp:txXfrm>
    </dsp:sp>
    <dsp:sp modelId="{3DFC2A3D-DA09-45C4-88B2-32D2FB3D368C}">
      <dsp:nvSpPr>
        <dsp:cNvPr id="0" name=""/>
        <dsp:cNvSpPr/>
      </dsp:nvSpPr>
      <dsp:spPr>
        <a:xfrm>
          <a:off x="5622524" y="1240869"/>
          <a:ext cx="2517423" cy="1654493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latin typeface="+mn-ea"/>
              <a:ea typeface="+mn-ea"/>
            </a:rPr>
            <a:t>创新、市场、资本</a:t>
          </a:r>
          <a:endParaRPr lang="en-US" altLang="zh-CN" sz="2000" b="1" kern="1200" dirty="0" smtClean="0">
            <a:latin typeface="+mn-ea"/>
            <a:ea typeface="+mn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在全国建设</a:t>
          </a:r>
          <a:r>
            <a:rPr lang="en-US" altLang="zh-CN" sz="1500" kern="1200" dirty="0" smtClean="0"/>
            <a:t>20-25</a:t>
          </a:r>
          <a:r>
            <a:rPr lang="zh-CN" altLang="en-US" sz="1500" kern="1200" dirty="0" smtClean="0"/>
            <a:t>分中心成为行业前</a:t>
          </a:r>
          <a:r>
            <a:rPr lang="en-US" altLang="zh-CN" sz="1500" kern="1200" dirty="0" smtClean="0"/>
            <a:t>5</a:t>
          </a:r>
          <a:r>
            <a:rPr lang="zh-CN" altLang="en-US" sz="1500" kern="1200" dirty="0" smtClean="0"/>
            <a:t>，科创板</a:t>
          </a:r>
          <a:endParaRPr lang="zh-CN" altLang="en-US" sz="1500" kern="1200" dirty="0"/>
        </a:p>
      </dsp:txBody>
      <dsp:txXfrm>
        <a:off x="5703290" y="1321635"/>
        <a:ext cx="2355891" cy="1492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94409" y="1143000"/>
            <a:ext cx="5469182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148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93738" y="1143000"/>
            <a:ext cx="54705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413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93738" y="1143000"/>
            <a:ext cx="54705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816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93738" y="1143000"/>
            <a:ext cx="54705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816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93738" y="1143000"/>
            <a:ext cx="54705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816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93738" y="1143000"/>
            <a:ext cx="54705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81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9134" y="1610644"/>
            <a:ext cx="7810183" cy="111136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8268" y="2938039"/>
            <a:ext cx="6431915" cy="13249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1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1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2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03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64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24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85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18FE5-D6C9-4ED3-A614-CDD2451ACB95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43026-E456-4F1C-AD38-2FD0D773B0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57E9F-F1CA-4D58-BB84-5927795A78DA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11693-9D24-48B1-8D8F-80E20E50A1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1626" y="207633"/>
            <a:ext cx="2067401" cy="44238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9422" y="207633"/>
            <a:ext cx="6049063" cy="44238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0AE8F-695C-4B30-8E90-FFE986A918E4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613A4-57DE-489F-9A6D-8BEC6FE19C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标题，文本与媒体剪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423" y="207631"/>
            <a:ext cx="8269605" cy="86412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9423" y="1209781"/>
            <a:ext cx="4058232" cy="34217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媒体占位符 3"/>
          <p:cNvSpPr>
            <a:spLocks noGrp="1"/>
          </p:cNvSpPr>
          <p:nvPr>
            <p:ph type="media" sz="half" idx="2"/>
          </p:nvPr>
        </p:nvSpPr>
        <p:spPr>
          <a:xfrm>
            <a:off x="4670795" y="1209781"/>
            <a:ext cx="4058232" cy="3421712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/>
              <a:buChar char="ß"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76570" y="4839123"/>
            <a:ext cx="3215958" cy="214832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359929" y="4839123"/>
            <a:ext cx="3751950" cy="214832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34803" y="4839123"/>
            <a:ext cx="918845" cy="214832"/>
          </a:xfrm>
          <a:prstGeom prst="rect">
            <a:avLst/>
          </a:prstGeom>
        </p:spPr>
        <p:txBody>
          <a:bodyPr vert="horz" lIns="45720" rIns="45720" rtlCol="0" anchor="ctr"/>
          <a:lstStyle/>
          <a:p>
            <a:pPr algn="ctr"/>
            <a:fld id="{9A0DB2DC-4C9A-4742-B13C-FB6460FD3503}" type="slidenum">
              <a:rPr lang="zh-CN" altLang="zh-CN" dirty="0">
                <a:ea typeface="黑体" panose="02010609060101010101" pitchFamily="49" charset="-122"/>
              </a:rPr>
              <a:t>‹#›</a:t>
            </a:fld>
            <a:endParaRPr lang="zh-CN" altLang="zh-CN" dirty="0"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423" y="207631"/>
            <a:ext cx="8269605" cy="86412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9423" y="1209781"/>
            <a:ext cx="4058232" cy="34217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70795" y="1209781"/>
            <a:ext cx="4058232" cy="165264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70795" y="2977645"/>
            <a:ext cx="4058232" cy="165384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76570" y="4839123"/>
            <a:ext cx="3215958" cy="214832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>
          <a:xfrm>
            <a:off x="5359929" y="4839123"/>
            <a:ext cx="3751950" cy="214832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34803" y="4839123"/>
            <a:ext cx="918845" cy="214832"/>
          </a:xfrm>
          <a:prstGeom prst="rect">
            <a:avLst/>
          </a:prstGeom>
        </p:spPr>
        <p:txBody>
          <a:bodyPr vert="horz" lIns="45720" rIns="45720" rtlCol="0" anchor="ctr"/>
          <a:lstStyle/>
          <a:p>
            <a:pPr algn="ctr"/>
            <a:fld id="{9A0DB2DC-4C9A-4742-B13C-FB6460FD3503}" type="slidenum">
              <a:rPr lang="zh-CN" altLang="zh-CN" dirty="0">
                <a:ea typeface="黑体" panose="02010609060101010101" pitchFamily="49" charset="-122"/>
              </a:rPr>
              <a:t>‹#›</a:t>
            </a:fld>
            <a:endParaRPr lang="zh-CN" altLang="zh-CN" dirty="0"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7C09B-4371-4A49-BC13-0610980D2B2F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0954F-50CD-4605-AEE8-AA354D037E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5824" y="3331699"/>
            <a:ext cx="7810183" cy="102975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5824" y="2197529"/>
            <a:ext cx="7810183" cy="11341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03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213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81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427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03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641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24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855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A0181-9500-4057-B4F5-5F8FB86D98DA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63B9F-21E8-4FBD-BF5C-2ACB4393FD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9423" y="1209782"/>
            <a:ext cx="4058232" cy="3421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0796" y="1209782"/>
            <a:ext cx="4058232" cy="3421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E216B-A0C2-43F3-969C-9633E9FFD16B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C2390-1D2C-4E58-AB59-C049512E06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9423" y="1160574"/>
            <a:ext cx="4059828" cy="4836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0375" indent="0">
              <a:buNone/>
              <a:defRPr sz="2000" b="1"/>
            </a:lvl2pPr>
            <a:lvl3pPr marL="921385" indent="0">
              <a:buNone/>
              <a:defRPr sz="1800" b="1"/>
            </a:lvl3pPr>
            <a:lvl4pPr marL="1381760" indent="0">
              <a:buNone/>
              <a:defRPr sz="1600" b="1"/>
            </a:lvl4pPr>
            <a:lvl5pPr marL="1842770" indent="0">
              <a:buNone/>
              <a:defRPr sz="1600" b="1"/>
            </a:lvl5pPr>
            <a:lvl6pPr marL="2303145" indent="0">
              <a:buNone/>
              <a:defRPr sz="1600" b="1"/>
            </a:lvl6pPr>
            <a:lvl7pPr marL="2764155" indent="0">
              <a:buNone/>
              <a:defRPr sz="1600" b="1"/>
            </a:lvl7pPr>
            <a:lvl8pPr marL="3224530" indent="0">
              <a:buNone/>
              <a:defRPr sz="1600" b="1"/>
            </a:lvl8pPr>
            <a:lvl9pPr marL="368554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9423" y="1644245"/>
            <a:ext cx="4059828" cy="29872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67608" y="1160574"/>
            <a:ext cx="4061423" cy="4836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0375" indent="0">
              <a:buNone/>
              <a:defRPr sz="2000" b="1"/>
            </a:lvl2pPr>
            <a:lvl3pPr marL="921385" indent="0">
              <a:buNone/>
              <a:defRPr sz="1800" b="1"/>
            </a:lvl3pPr>
            <a:lvl4pPr marL="1381760" indent="0">
              <a:buNone/>
              <a:defRPr sz="1600" b="1"/>
            </a:lvl4pPr>
            <a:lvl5pPr marL="1842770" indent="0">
              <a:buNone/>
              <a:defRPr sz="1600" b="1"/>
            </a:lvl5pPr>
            <a:lvl6pPr marL="2303145" indent="0">
              <a:buNone/>
              <a:defRPr sz="1600" b="1"/>
            </a:lvl6pPr>
            <a:lvl7pPr marL="2764155" indent="0">
              <a:buNone/>
              <a:defRPr sz="1600" b="1"/>
            </a:lvl7pPr>
            <a:lvl8pPr marL="3224530" indent="0">
              <a:buNone/>
              <a:defRPr sz="1600" b="1"/>
            </a:lvl8pPr>
            <a:lvl9pPr marL="368554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67608" y="1644245"/>
            <a:ext cx="4061423" cy="29872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65AE8-6009-443E-AEA3-F38D76E35657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D9FD7-F4F1-4AA8-9A35-F106F58F15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113AB-2910-4D6F-B971-E0C622F986ED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15608-4D0E-4BDE-A673-9FF60409A5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4757-516A-44AE-9F48-9F3A01EB2D09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9798E-2EF9-49FE-A835-10BC481AFA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426" y="206430"/>
            <a:ext cx="3022937" cy="8785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92429" y="206434"/>
            <a:ext cx="5136598" cy="44250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9426" y="1084966"/>
            <a:ext cx="3022937" cy="3546530"/>
          </a:xfrm>
        </p:spPr>
        <p:txBody>
          <a:bodyPr/>
          <a:lstStyle>
            <a:lvl1pPr marL="0" indent="0">
              <a:buNone/>
              <a:defRPr sz="1400"/>
            </a:lvl1pPr>
            <a:lvl2pPr marL="460375" indent="0">
              <a:buNone/>
              <a:defRPr sz="1200"/>
            </a:lvl2pPr>
            <a:lvl3pPr marL="921385" indent="0">
              <a:buNone/>
              <a:defRPr sz="1000"/>
            </a:lvl3pPr>
            <a:lvl4pPr marL="1381760" indent="0">
              <a:buNone/>
              <a:defRPr sz="900"/>
            </a:lvl4pPr>
            <a:lvl5pPr marL="1842770" indent="0">
              <a:buNone/>
              <a:defRPr sz="900"/>
            </a:lvl5pPr>
            <a:lvl6pPr marL="2303145" indent="0">
              <a:buNone/>
              <a:defRPr sz="900"/>
            </a:lvl6pPr>
            <a:lvl7pPr marL="2764155" indent="0">
              <a:buNone/>
              <a:defRPr sz="900"/>
            </a:lvl7pPr>
            <a:lvl8pPr marL="3224530" indent="0">
              <a:buNone/>
              <a:defRPr sz="900"/>
            </a:lvl8pPr>
            <a:lvl9pPr marL="368554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ECE0A-5215-46FA-A26B-4D45EB9B013B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38826-19FE-40D1-8772-2FD17D1426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01001" y="3629343"/>
            <a:ext cx="5513070" cy="42846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801001" y="463269"/>
            <a:ext cx="5513070" cy="31108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60375" indent="0">
              <a:buNone/>
              <a:defRPr sz="2800"/>
            </a:lvl2pPr>
            <a:lvl3pPr marL="921385" indent="0">
              <a:buNone/>
              <a:defRPr sz="2400"/>
            </a:lvl3pPr>
            <a:lvl4pPr marL="1381760" indent="0">
              <a:buNone/>
              <a:defRPr sz="2000"/>
            </a:lvl4pPr>
            <a:lvl5pPr marL="1842770" indent="0">
              <a:buNone/>
              <a:defRPr sz="2000"/>
            </a:lvl5pPr>
            <a:lvl6pPr marL="2303145" indent="0">
              <a:buNone/>
              <a:defRPr sz="2000"/>
            </a:lvl6pPr>
            <a:lvl7pPr marL="2764155" indent="0">
              <a:buNone/>
              <a:defRPr sz="2000"/>
            </a:lvl7pPr>
            <a:lvl8pPr marL="3224530" indent="0">
              <a:buNone/>
              <a:defRPr sz="2000"/>
            </a:lvl8pPr>
            <a:lvl9pPr marL="368554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01001" y="4057809"/>
            <a:ext cx="5513070" cy="608491"/>
          </a:xfrm>
        </p:spPr>
        <p:txBody>
          <a:bodyPr/>
          <a:lstStyle>
            <a:lvl1pPr marL="0" indent="0">
              <a:buNone/>
              <a:defRPr sz="1400"/>
            </a:lvl1pPr>
            <a:lvl2pPr marL="460375" indent="0">
              <a:buNone/>
              <a:defRPr sz="1200"/>
            </a:lvl2pPr>
            <a:lvl3pPr marL="921385" indent="0">
              <a:buNone/>
              <a:defRPr sz="1000"/>
            </a:lvl3pPr>
            <a:lvl4pPr marL="1381760" indent="0">
              <a:buNone/>
              <a:defRPr sz="900"/>
            </a:lvl4pPr>
            <a:lvl5pPr marL="1842770" indent="0">
              <a:buNone/>
              <a:defRPr sz="900"/>
            </a:lvl5pPr>
            <a:lvl6pPr marL="2303145" indent="0">
              <a:buNone/>
              <a:defRPr sz="900"/>
            </a:lvl6pPr>
            <a:lvl7pPr marL="2764155" indent="0">
              <a:buNone/>
              <a:defRPr sz="900"/>
            </a:lvl7pPr>
            <a:lvl8pPr marL="3224530" indent="0">
              <a:buNone/>
              <a:defRPr sz="900"/>
            </a:lvl8pPr>
            <a:lvl9pPr marL="368554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44F81-477F-41FC-95C3-76F5CFEC4CB0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D7661-A2D3-4A10-A9AF-DD8D3996E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8788" y="207963"/>
            <a:ext cx="8270875" cy="863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135" tIns="46067" rIns="92135" bIns="46067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8788" y="1209675"/>
            <a:ext cx="8270875" cy="3421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135" tIns="46067" rIns="92135" bIns="46067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8788" y="4805363"/>
            <a:ext cx="2144712" cy="276225"/>
          </a:xfrm>
          <a:prstGeom prst="rect">
            <a:avLst/>
          </a:prstGeom>
        </p:spPr>
        <p:txBody>
          <a:bodyPr vert="horz" lIns="92135" tIns="46067" rIns="92135" bIns="46067" rtlCol="0" anchor="ctr"/>
          <a:lstStyle>
            <a:lvl1pPr algn="l" defTabSz="92075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45A3B0D-F4AA-42ED-B6BA-88AB9576DB8C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40075" y="4805363"/>
            <a:ext cx="2908300" cy="276225"/>
          </a:xfrm>
          <a:prstGeom prst="rect">
            <a:avLst/>
          </a:prstGeom>
        </p:spPr>
        <p:txBody>
          <a:bodyPr vert="horz" lIns="92135" tIns="46067" rIns="92135" bIns="46067" rtlCol="0" anchor="ctr"/>
          <a:lstStyle>
            <a:lvl1pPr algn="ctr" defTabSz="92075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84950" y="4805363"/>
            <a:ext cx="2144713" cy="276225"/>
          </a:xfrm>
          <a:prstGeom prst="rect">
            <a:avLst/>
          </a:prstGeom>
        </p:spPr>
        <p:txBody>
          <a:bodyPr vert="horz" lIns="92135" tIns="46067" rIns="92135" bIns="46067" rtlCol="0" anchor="ctr"/>
          <a:lstStyle>
            <a:lvl1pPr algn="r" defTabSz="92075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D1EF755-5520-4773-8BD8-CCB95CFCE0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2075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2075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92075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92075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92075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92075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92075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92075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92075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4805" indent="-344805" algn="l" defTabSz="9207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8030" indent="-287655" algn="l" defTabSz="9207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255" indent="-230505" algn="l" defTabSz="9207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11630" indent="-230505" algn="l" defTabSz="9207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2005" indent="-230505" algn="l" defTabSz="92075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3650" indent="-230505" algn="l" defTabSz="920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4660" indent="-230505" algn="l" defTabSz="920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55035" indent="-230505" algn="l" defTabSz="920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16045" indent="-230505" algn="l" defTabSz="920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20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algn="l" defTabSz="920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1385" algn="l" defTabSz="920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1760" algn="l" defTabSz="920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2770" algn="l" defTabSz="920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3145" algn="l" defTabSz="920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64155" algn="l" defTabSz="920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24530" algn="l" defTabSz="920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85540" algn="l" defTabSz="9207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user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3738" y="60070"/>
            <a:ext cx="2011246" cy="468567"/>
          </a:xfrm>
          <a:prstGeom prst="rect">
            <a:avLst/>
          </a:prstGeom>
          <a:noFill/>
        </p:spPr>
      </p:pic>
      <p:grpSp>
        <p:nvGrpSpPr>
          <p:cNvPr id="18" name="组合 17"/>
          <p:cNvGrpSpPr/>
          <p:nvPr/>
        </p:nvGrpSpPr>
        <p:grpSpPr>
          <a:xfrm>
            <a:off x="1335882" y="1974851"/>
            <a:ext cx="6336506" cy="824470"/>
            <a:chOff x="2813225" y="1240869"/>
            <a:chExt cx="2517423" cy="1654493"/>
          </a:xfrm>
        </p:grpSpPr>
        <p:sp>
          <p:nvSpPr>
            <p:cNvPr id="19" name="圆角矩形 18"/>
            <p:cNvSpPr/>
            <p:nvPr/>
          </p:nvSpPr>
          <p:spPr>
            <a:xfrm>
              <a:off x="2813225" y="1240869"/>
              <a:ext cx="2517423" cy="1654493"/>
            </a:xfrm>
            <a:prstGeom prst="roundRect">
              <a:avLst/>
            </a:prstGeom>
            <a:solidFill>
              <a:srgbClr val="0066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圆角矩形 4"/>
            <p:cNvSpPr/>
            <p:nvPr/>
          </p:nvSpPr>
          <p:spPr>
            <a:xfrm>
              <a:off x="2893991" y="1321635"/>
              <a:ext cx="2355891" cy="14929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琥珀" panose="02010800040101010101" pitchFamily="2" charset="-122"/>
                  <a:ea typeface="华文琥珀" panose="02010800040101010101" pitchFamily="2" charset="-122"/>
                </a:rPr>
                <a:t>做细胞产业中的</a:t>
              </a:r>
              <a:r>
                <a:rPr lang="zh-CN" alt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琥珀" panose="02010800040101010101" pitchFamily="2" charset="-122"/>
                  <a:ea typeface="华文琥珀" panose="02010800040101010101" pitchFamily="2" charset="-122"/>
                </a:rPr>
                <a:t>“台积电”</a:t>
              </a:r>
              <a:endParaRPr lang="zh-CN" altLang="en-US" sz="36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user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6632" y="60070"/>
            <a:ext cx="1718352" cy="468567"/>
          </a:xfrm>
          <a:prstGeom prst="rect">
            <a:avLst/>
          </a:prstGeom>
          <a:noFill/>
        </p:spPr>
      </p:pic>
      <p:grpSp>
        <p:nvGrpSpPr>
          <p:cNvPr id="3" name="组合 2"/>
          <p:cNvGrpSpPr/>
          <p:nvPr/>
        </p:nvGrpSpPr>
        <p:grpSpPr>
          <a:xfrm>
            <a:off x="363713" y="667882"/>
            <a:ext cx="7467923" cy="3547816"/>
            <a:chOff x="363713" y="695305"/>
            <a:chExt cx="7467923" cy="3547816"/>
          </a:xfrm>
        </p:grpSpPr>
        <p:grpSp>
          <p:nvGrpSpPr>
            <p:cNvPr id="34" name="组合 33"/>
            <p:cNvGrpSpPr/>
            <p:nvPr/>
          </p:nvGrpSpPr>
          <p:grpSpPr>
            <a:xfrm>
              <a:off x="363713" y="736439"/>
              <a:ext cx="7249502" cy="3364073"/>
              <a:chOff x="363713" y="736439"/>
              <a:chExt cx="7249502" cy="3364073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363713" y="736439"/>
                <a:ext cx="1150762" cy="3364073"/>
                <a:chOff x="-230492" y="960823"/>
                <a:chExt cx="2517423" cy="1654493"/>
              </a:xfrm>
            </p:grpSpPr>
            <p:sp>
              <p:nvSpPr>
                <p:cNvPr id="58" name="圆角矩形 57"/>
                <p:cNvSpPr/>
                <p:nvPr/>
              </p:nvSpPr>
              <p:spPr>
                <a:xfrm>
                  <a:off x="-230492" y="960823"/>
                  <a:ext cx="2517423" cy="1654493"/>
                </a:xfrm>
                <a:prstGeom prst="roundRect">
                  <a:avLst/>
                </a:prstGeom>
                <a:solidFill>
                  <a:srgbClr val="00660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9" name="圆角矩形 4"/>
                <p:cNvSpPr/>
                <p:nvPr/>
              </p:nvSpPr>
              <p:spPr>
                <a:xfrm>
                  <a:off x="-68959" y="1041589"/>
                  <a:ext cx="2152728" cy="149296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6200" tIns="76200" rIns="76200" bIns="76200" numCol="1" spcCol="1270" anchor="ctr" anchorCtr="0">
                  <a:noAutofit/>
                </a:bodyPr>
                <a:lstStyle/>
                <a:p>
                  <a:pPr lvl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CN" altLang="en-US" sz="3200" kern="1200" dirty="0" smtClean="0"/>
                    <a:t>做</a:t>
                  </a:r>
                  <a:endParaRPr lang="en-US" altLang="zh-CN" sz="3200" kern="1200" dirty="0" smtClean="0"/>
                </a:p>
                <a:p>
                  <a:pPr lvl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CN" altLang="en-US" sz="3200" kern="1200" dirty="0" smtClean="0"/>
                    <a:t>品</a:t>
                  </a:r>
                  <a:endParaRPr lang="en-US" altLang="zh-CN" sz="3200" kern="1200" dirty="0" smtClean="0"/>
                </a:p>
                <a:p>
                  <a:pPr lvl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CN" altLang="en-US" sz="3200" kern="1200" dirty="0" smtClean="0"/>
                    <a:t>牌</a:t>
                  </a:r>
                  <a:endParaRPr lang="zh-CN" altLang="en-US" sz="3200" kern="1200" dirty="0"/>
                </a:p>
              </p:txBody>
            </p:sp>
          </p:grpSp>
          <p:sp>
            <p:nvSpPr>
              <p:cNvPr id="57" name="圆角矩形 4"/>
              <p:cNvSpPr/>
              <p:nvPr/>
            </p:nvSpPr>
            <p:spPr>
              <a:xfrm>
                <a:off x="2166166" y="1794244"/>
                <a:ext cx="3429593" cy="5379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dirty="0" smtClean="0"/>
                  <a:t>通过美国</a:t>
                </a:r>
                <a:r>
                  <a:rPr lang="en-US" altLang="zh-CN" dirty="0" smtClean="0"/>
                  <a:t>AABB</a:t>
                </a:r>
                <a:r>
                  <a:rPr lang="zh-CN" altLang="en-US" dirty="0" smtClean="0"/>
                  <a:t>再审    </a:t>
                </a:r>
                <a:r>
                  <a:rPr lang="en-US" altLang="zh-CN" dirty="0" smtClean="0"/>
                  <a:t>2019</a:t>
                </a:r>
                <a:r>
                  <a:rPr lang="zh-CN" altLang="en-US" dirty="0" smtClean="0"/>
                  <a:t>年</a:t>
                </a:r>
                <a:endParaRPr lang="zh-CN" altLang="en-US" kern="1200" dirty="0"/>
              </a:p>
            </p:txBody>
          </p:sp>
          <p:sp>
            <p:nvSpPr>
              <p:cNvPr id="55" name="圆角矩形 4"/>
              <p:cNvSpPr/>
              <p:nvPr/>
            </p:nvSpPr>
            <p:spPr>
              <a:xfrm>
                <a:off x="2233036" y="2639588"/>
                <a:ext cx="5380179" cy="5379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dirty="0" smtClean="0"/>
                  <a:t>参与制定辽宁细胞制备实验技术规范  </a:t>
                </a:r>
                <a:r>
                  <a:rPr lang="en-US" altLang="zh-CN" dirty="0" smtClean="0"/>
                  <a:t>2020</a:t>
                </a:r>
                <a:r>
                  <a:rPr lang="zh-CN" altLang="en-US" dirty="0" smtClean="0"/>
                  <a:t>年 </a:t>
                </a:r>
                <a:endParaRPr lang="zh-CN" altLang="en-US" kern="1200" dirty="0"/>
              </a:p>
            </p:txBody>
          </p:sp>
          <p:sp>
            <p:nvSpPr>
              <p:cNvPr id="53" name="圆角矩形 4"/>
              <p:cNvSpPr/>
              <p:nvPr/>
            </p:nvSpPr>
            <p:spPr>
              <a:xfrm>
                <a:off x="2441824" y="3419130"/>
                <a:ext cx="2878276" cy="5379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kern="1200" dirty="0"/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2107406" y="1428059"/>
              <a:ext cx="5724230" cy="2086666"/>
              <a:chOff x="2084668" y="794053"/>
              <a:chExt cx="3511090" cy="1851875"/>
            </a:xfrm>
          </p:grpSpPr>
          <p:sp>
            <p:nvSpPr>
              <p:cNvPr id="64" name="圆角矩形 4"/>
              <p:cNvSpPr/>
              <p:nvPr/>
            </p:nvSpPr>
            <p:spPr>
              <a:xfrm>
                <a:off x="2137030" y="1013838"/>
                <a:ext cx="3429593" cy="110432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zh-CN" dirty="0" smtClean="0">
                  <a:solidFill>
                    <a:srgbClr val="006600"/>
                  </a:solidFill>
                </a:endParaRPr>
              </a:p>
              <a:p>
                <a:pPr lvl="0" defTabSz="8890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zh-CN" altLang="en-US" dirty="0">
                    <a:solidFill>
                      <a:srgbClr val="006600"/>
                    </a:solidFill>
                  </a:rPr>
                  <a:t>国家高新技术企业  </a:t>
                </a:r>
                <a:r>
                  <a:rPr lang="zh-CN" altLang="en-US" dirty="0"/>
                  <a:t>过</a:t>
                </a:r>
                <a:endParaRPr lang="en-US" altLang="zh-CN" dirty="0">
                  <a:solidFill>
                    <a:srgbClr val="006600"/>
                  </a:solidFill>
                </a:endParaRPr>
              </a:p>
              <a:p>
                <a:pPr lvl="0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dirty="0" smtClean="0">
                    <a:solidFill>
                      <a:srgbClr val="006600"/>
                    </a:solidFill>
                  </a:rPr>
                  <a:t>辽宁省细胞治疗与组织工程技术中心  </a:t>
                </a:r>
                <a:endParaRPr lang="en-US" altLang="zh-CN" dirty="0" smtClean="0">
                  <a:solidFill>
                    <a:srgbClr val="006600"/>
                  </a:solidFill>
                </a:endParaRPr>
              </a:p>
              <a:p>
                <a:pPr lvl="0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dirty="0" smtClean="0">
                    <a:solidFill>
                      <a:srgbClr val="006600"/>
                    </a:solidFill>
                  </a:rPr>
                  <a:t>辽宁省产业技术研究院细胞治疗工程技术研究所</a:t>
                </a:r>
                <a:endParaRPr lang="en-US" altLang="zh-CN" dirty="0" smtClean="0">
                  <a:solidFill>
                    <a:srgbClr val="006600"/>
                  </a:solidFill>
                </a:endParaRPr>
              </a:p>
              <a:p>
                <a:pPr lvl="0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dirty="0" smtClean="0">
                    <a:solidFill>
                      <a:srgbClr val="006600"/>
                    </a:solidFill>
                  </a:rPr>
                  <a:t>辽宁省博士后创新实践基地</a:t>
                </a:r>
                <a:endParaRPr lang="en-US" altLang="zh-CN" dirty="0" smtClean="0">
                  <a:solidFill>
                    <a:srgbClr val="006600"/>
                  </a:solidFill>
                </a:endParaRPr>
              </a:p>
              <a:p>
                <a:pPr lvl="0" defTabSz="8890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zh-CN" altLang="en-US" dirty="0" smtClean="0">
                    <a:solidFill>
                      <a:srgbClr val="006600"/>
                    </a:solidFill>
                  </a:rPr>
                  <a:t>辽宁省细胞产业专业化孵化器运营单位</a:t>
                </a:r>
                <a:endParaRPr lang="en-US" altLang="zh-CN" dirty="0" smtClean="0">
                  <a:solidFill>
                    <a:srgbClr val="006600"/>
                  </a:solidFill>
                </a:endParaRPr>
              </a:p>
              <a:p>
                <a:pPr lvl="0" defTabSz="8890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CN" dirty="0" smtClean="0">
                    <a:solidFill>
                      <a:srgbClr val="006600"/>
                    </a:solidFill>
                  </a:rPr>
                  <a:t>4</a:t>
                </a:r>
                <a:r>
                  <a:rPr lang="zh-CN" altLang="en-US" dirty="0">
                    <a:solidFill>
                      <a:srgbClr val="006600"/>
                    </a:solidFill>
                  </a:rPr>
                  <a:t>年沈阳市资金支持累计近</a:t>
                </a:r>
                <a:r>
                  <a:rPr lang="en-US" altLang="zh-CN" dirty="0">
                    <a:solidFill>
                      <a:srgbClr val="006600"/>
                    </a:solidFill>
                  </a:rPr>
                  <a:t>3000</a:t>
                </a:r>
                <a:r>
                  <a:rPr lang="zh-CN" altLang="en-US" dirty="0">
                    <a:solidFill>
                      <a:srgbClr val="006600"/>
                    </a:solidFill>
                  </a:rPr>
                  <a:t>万</a:t>
                </a:r>
                <a:r>
                  <a:rPr lang="zh-CN" altLang="en-US" dirty="0" smtClean="0">
                    <a:solidFill>
                      <a:srgbClr val="006600"/>
                    </a:solidFill>
                  </a:rPr>
                  <a:t>元</a:t>
                </a:r>
                <a:endParaRPr lang="zh-CN" altLang="en-US" kern="1200" dirty="0"/>
              </a:p>
            </p:txBody>
          </p:sp>
          <p:sp>
            <p:nvSpPr>
              <p:cNvPr id="65" name="圆角矩形 64"/>
              <p:cNvSpPr/>
              <p:nvPr/>
            </p:nvSpPr>
            <p:spPr>
              <a:xfrm>
                <a:off x="2084668" y="794053"/>
                <a:ext cx="3511090" cy="1851875"/>
              </a:xfrm>
              <a:prstGeom prst="roundRect">
                <a:avLst/>
              </a:prstGeom>
              <a:noFill/>
              <a:ln>
                <a:solidFill>
                  <a:srgbClr val="0066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67" name="圆角矩形 4"/>
            <p:cNvSpPr/>
            <p:nvPr/>
          </p:nvSpPr>
          <p:spPr>
            <a:xfrm>
              <a:off x="2640277" y="3957901"/>
              <a:ext cx="4939196" cy="285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dirty="0" smtClean="0">
                  <a:solidFill>
                    <a:schemeClr val="bg1"/>
                  </a:solidFill>
                </a:rPr>
                <a:t>在</a:t>
              </a:r>
              <a:r>
                <a:rPr lang="en-US" altLang="zh-CN" dirty="0" smtClean="0">
                  <a:solidFill>
                    <a:schemeClr val="bg1"/>
                  </a:solidFill>
                </a:rPr>
                <a:t>B</a:t>
              </a:r>
              <a:r>
                <a:rPr lang="zh-CN" altLang="en-US" dirty="0" smtClean="0">
                  <a:solidFill>
                    <a:schemeClr val="bg1"/>
                  </a:solidFill>
                </a:rPr>
                <a:t>端靠专业和赋能，在</a:t>
              </a:r>
              <a:r>
                <a:rPr lang="en-US" altLang="zh-CN" dirty="0" smtClean="0">
                  <a:solidFill>
                    <a:schemeClr val="bg1"/>
                  </a:solidFill>
                </a:rPr>
                <a:t>C</a:t>
              </a:r>
              <a:r>
                <a:rPr lang="zh-CN" altLang="en-US" dirty="0" smtClean="0">
                  <a:solidFill>
                    <a:schemeClr val="bg1"/>
                  </a:solidFill>
                </a:rPr>
                <a:t>端靠专业和服务</a:t>
              </a:r>
              <a:endParaRPr lang="zh-CN" altLang="en-US" kern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3037175" y="695305"/>
              <a:ext cx="3771900" cy="577464"/>
            </a:xfrm>
            <a:prstGeom prst="roundRect">
              <a:avLst/>
            </a:prstGeom>
            <a:solidFill>
              <a:srgbClr val="0066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zh-CN" altLang="en-US" sz="2400" dirty="0" smtClean="0"/>
                <a:t>最可信赖的细胞制备者</a:t>
              </a:r>
              <a:endParaRPr lang="zh-CN" altLang="en-US" sz="2400" dirty="0"/>
            </a:p>
          </p:txBody>
        </p:sp>
      </p:grpSp>
      <p:sp>
        <p:nvSpPr>
          <p:cNvPr id="21" name="圆角矩形 20"/>
          <p:cNvSpPr/>
          <p:nvPr/>
        </p:nvSpPr>
        <p:spPr>
          <a:xfrm>
            <a:off x="3025374" y="3683827"/>
            <a:ext cx="3888294" cy="577464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zh-CN" sz="2000" dirty="0" smtClean="0"/>
              <a:t>B</a:t>
            </a:r>
            <a:r>
              <a:rPr lang="zh-CN" altLang="en-US" sz="2000" dirty="0" smtClean="0"/>
              <a:t>端专业和赋能   </a:t>
            </a:r>
            <a:r>
              <a:rPr lang="en-US" altLang="zh-CN" sz="2000" dirty="0" smtClean="0"/>
              <a:t>C</a:t>
            </a:r>
            <a:r>
              <a:rPr lang="zh-CN" altLang="en-US" sz="2000" dirty="0" smtClean="0"/>
              <a:t>端专业和服务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6183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user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9463" y="60070"/>
            <a:ext cx="1925521" cy="468567"/>
          </a:xfrm>
          <a:prstGeom prst="rect">
            <a:avLst/>
          </a:prstGeom>
          <a:noFill/>
        </p:spPr>
      </p:pic>
      <p:grpSp>
        <p:nvGrpSpPr>
          <p:cNvPr id="30" name="组合 29"/>
          <p:cNvGrpSpPr/>
          <p:nvPr/>
        </p:nvGrpSpPr>
        <p:grpSpPr>
          <a:xfrm>
            <a:off x="497042" y="736439"/>
            <a:ext cx="7954775" cy="3364073"/>
            <a:chOff x="497042" y="736439"/>
            <a:chExt cx="7954775" cy="3364073"/>
          </a:xfrm>
        </p:grpSpPr>
        <p:grpSp>
          <p:nvGrpSpPr>
            <p:cNvPr id="21" name="组合 20"/>
            <p:cNvGrpSpPr/>
            <p:nvPr/>
          </p:nvGrpSpPr>
          <p:grpSpPr>
            <a:xfrm>
              <a:off x="497042" y="736439"/>
              <a:ext cx="7954775" cy="3364073"/>
              <a:chOff x="528019" y="736439"/>
              <a:chExt cx="7954775" cy="3364073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528019" y="736439"/>
                <a:ext cx="1150762" cy="3364073"/>
                <a:chOff x="-230492" y="960823"/>
                <a:chExt cx="2517423" cy="1654493"/>
              </a:xfrm>
            </p:grpSpPr>
            <p:sp>
              <p:nvSpPr>
                <p:cNvPr id="3" name="圆角矩形 2"/>
                <p:cNvSpPr/>
                <p:nvPr/>
              </p:nvSpPr>
              <p:spPr>
                <a:xfrm>
                  <a:off x="-230492" y="960823"/>
                  <a:ext cx="2517423" cy="1654493"/>
                </a:xfrm>
                <a:prstGeom prst="roundRect">
                  <a:avLst/>
                </a:prstGeom>
                <a:solidFill>
                  <a:srgbClr val="00660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" name="圆角矩形 4"/>
                <p:cNvSpPr/>
                <p:nvPr/>
              </p:nvSpPr>
              <p:spPr>
                <a:xfrm>
                  <a:off x="-68959" y="1041589"/>
                  <a:ext cx="2152728" cy="149296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6200" tIns="76200" rIns="76200" bIns="76200" numCol="1" spcCol="1270" anchor="ctr" anchorCtr="0">
                  <a:noAutofit/>
                </a:bodyPr>
                <a:lstStyle/>
                <a:p>
                  <a:pPr lvl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altLang="zh-CN" sz="3200" kern="1200" dirty="0" smtClean="0"/>
                </a:p>
                <a:p>
                  <a:pPr lvl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CN" altLang="en-US" sz="3200" kern="1200" dirty="0" smtClean="0"/>
                    <a:t>做</a:t>
                  </a:r>
                  <a:endParaRPr lang="en-US" altLang="zh-CN" sz="3200" kern="1200" dirty="0" smtClean="0"/>
                </a:p>
                <a:p>
                  <a:pPr lvl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CN" altLang="en-US" sz="3200" kern="1200" dirty="0" smtClean="0"/>
                    <a:t>市</a:t>
                  </a:r>
                  <a:endParaRPr lang="en-US" altLang="zh-CN" sz="3200" kern="1200" dirty="0" smtClean="0"/>
                </a:p>
                <a:p>
                  <a:pPr lvl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CN" altLang="en-US" sz="3200" kern="1200" dirty="0" smtClean="0"/>
                    <a:t>场</a:t>
                  </a:r>
                  <a:endParaRPr lang="en-US" altLang="zh-CN" sz="3200" kern="1200" dirty="0" smtClean="0"/>
                </a:p>
                <a:p>
                  <a:pPr lvl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3200" kern="1200" dirty="0"/>
                </a:p>
              </p:txBody>
            </p:sp>
          </p:grpSp>
          <p:sp>
            <p:nvSpPr>
              <p:cNvPr id="5" name="TextBox 4"/>
              <p:cNvSpPr txBox="1"/>
              <p:nvPr/>
            </p:nvSpPr>
            <p:spPr>
              <a:xfrm>
                <a:off x="2303515" y="870185"/>
                <a:ext cx="61792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/>
                  <a:t>新生儿细胞存储 </a:t>
                </a:r>
                <a:r>
                  <a:rPr lang="en-US" altLang="zh-CN" dirty="0" smtClean="0"/>
                  <a:t>5</a:t>
                </a:r>
                <a:r>
                  <a:rPr lang="zh-CN" altLang="en-US" dirty="0" smtClean="0"/>
                  <a:t> 项，市场份额第</a:t>
                </a:r>
                <a:endParaRPr lang="zh-CN" altLang="en-US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303515" y="1608592"/>
                <a:ext cx="56482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/>
                  <a:t>成人细胞存储 </a:t>
                </a:r>
                <a:r>
                  <a:rPr lang="en-US" altLang="zh-CN" dirty="0" smtClean="0"/>
                  <a:t>4</a:t>
                </a:r>
                <a:r>
                  <a:rPr lang="zh-CN" altLang="en-US" dirty="0" smtClean="0"/>
                  <a:t> 项 ，辽宁市场份额第</a:t>
                </a:r>
                <a:endParaRPr lang="zh-CN" alt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303515" y="3566959"/>
                <a:ext cx="6017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/>
                  <a:t>主营业务年均增长率超  </a:t>
                </a:r>
                <a:r>
                  <a:rPr lang="en-US" altLang="zh-CN" dirty="0" smtClean="0"/>
                  <a:t>99.3%</a:t>
                </a:r>
                <a:r>
                  <a:rPr lang="zh-CN" altLang="en-US" dirty="0" smtClean="0"/>
                  <a:t> ，辽宁同业第</a:t>
                </a:r>
                <a:endParaRPr lang="zh-CN" alt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377017" y="2838194"/>
                <a:ext cx="43565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/>
                  <a:t>临床治疗实验</a:t>
                </a:r>
                <a:r>
                  <a:rPr lang="en-US" altLang="zh-CN" dirty="0" smtClean="0"/>
                  <a:t>13</a:t>
                </a:r>
                <a:r>
                  <a:rPr lang="zh-CN" altLang="en-US" dirty="0" smtClean="0"/>
                  <a:t> 项，辽宁同业第</a:t>
                </a:r>
                <a:endParaRPr lang="zh-CN" altLang="en-US" dirty="0"/>
              </a:p>
            </p:txBody>
          </p:sp>
          <p:sp>
            <p:nvSpPr>
              <p:cNvPr id="12" name="圆角矩形 4"/>
              <p:cNvSpPr/>
              <p:nvPr/>
            </p:nvSpPr>
            <p:spPr>
              <a:xfrm>
                <a:off x="2873412" y="761057"/>
                <a:ext cx="392126" cy="4550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 dirty="0"/>
              </a:p>
            </p:txBody>
          </p:sp>
          <p:sp>
            <p:nvSpPr>
              <p:cNvPr id="15" name="圆角矩形 4"/>
              <p:cNvSpPr/>
              <p:nvPr/>
            </p:nvSpPr>
            <p:spPr>
              <a:xfrm>
                <a:off x="2898848" y="1435953"/>
                <a:ext cx="392126" cy="4550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 dirty="0"/>
              </a:p>
            </p:txBody>
          </p:sp>
        </p:grpSp>
        <p:sp>
          <p:nvSpPr>
            <p:cNvPr id="23" name="圆角矩形 22"/>
            <p:cNvSpPr/>
            <p:nvPr/>
          </p:nvSpPr>
          <p:spPr>
            <a:xfrm>
              <a:off x="6030426" y="779311"/>
              <a:ext cx="419012" cy="436822"/>
            </a:xfrm>
            <a:prstGeom prst="roundRect">
              <a:avLst/>
            </a:prstGeom>
            <a:solidFill>
              <a:srgbClr val="0066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altLang="zh-CN" sz="2400" dirty="0" smtClean="0"/>
                <a:t>3</a:t>
              </a:r>
              <a:endParaRPr lang="zh-CN" altLang="en-US" sz="2400" dirty="0"/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6381616" y="1456088"/>
              <a:ext cx="445205" cy="434941"/>
            </a:xfrm>
            <a:prstGeom prst="roundRect">
              <a:avLst>
                <a:gd name="adj" fmla="val 18309"/>
              </a:avLst>
            </a:prstGeom>
            <a:solidFill>
              <a:srgbClr val="0066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altLang="zh-CN" sz="2400" dirty="0" smtClean="0"/>
                <a:t>1</a:t>
              </a:r>
              <a:endParaRPr lang="zh-CN" altLang="en-US" sz="2400" dirty="0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5936411" y="2722927"/>
              <a:ext cx="445205" cy="420304"/>
            </a:xfrm>
            <a:prstGeom prst="roundRect">
              <a:avLst/>
            </a:prstGeom>
            <a:solidFill>
              <a:srgbClr val="0066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altLang="zh-CN" sz="2400" dirty="0" smtClean="0"/>
                <a:t>1</a:t>
              </a:r>
              <a:endParaRPr lang="zh-CN" altLang="en-US" sz="2400" dirty="0"/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6906859" y="3414711"/>
              <a:ext cx="445205" cy="442893"/>
            </a:xfrm>
            <a:prstGeom prst="roundRect">
              <a:avLst/>
            </a:prstGeom>
            <a:solidFill>
              <a:srgbClr val="0066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altLang="zh-CN" sz="2400" dirty="0" smtClean="0"/>
                <a:t>1</a:t>
              </a:r>
              <a:endParaRPr lang="zh-CN" altLang="en-US" sz="24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346039" y="2233809"/>
            <a:ext cx="435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科研服务市场，辽宁同业第</a:t>
            </a:r>
            <a:endParaRPr lang="zh-CN" altLang="en-US" dirty="0"/>
          </a:p>
        </p:txBody>
      </p:sp>
      <p:sp>
        <p:nvSpPr>
          <p:cNvPr id="32" name="圆角矩形 31"/>
          <p:cNvSpPr/>
          <p:nvPr/>
        </p:nvSpPr>
        <p:spPr>
          <a:xfrm>
            <a:off x="5331349" y="2115709"/>
            <a:ext cx="445205" cy="449360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345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user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9463" y="60070"/>
            <a:ext cx="1925521" cy="468567"/>
          </a:xfrm>
          <a:prstGeom prst="rect">
            <a:avLst/>
          </a:prstGeom>
          <a:noFill/>
        </p:spPr>
      </p:pic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887761"/>
              </p:ext>
            </p:extLst>
          </p:nvPr>
        </p:nvGraphicFramePr>
        <p:xfrm>
          <a:off x="635794" y="648493"/>
          <a:ext cx="7022306" cy="3580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4246"/>
                <a:gridCol w="1638594"/>
                <a:gridCol w="1669733"/>
                <a:gridCol w="1669733"/>
              </a:tblGrid>
              <a:tr h="386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</a:rPr>
                        <a:t>项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</a:rPr>
                        <a:t>    </a:t>
                      </a: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</a:rPr>
                        <a:t>目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</a:rPr>
                        <a:t>年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</a:rPr>
                        <a:t>年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</a:rPr>
                        <a:t>年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386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</a:rPr>
                        <a:t>收入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6600"/>
                          </a:solidFill>
                          <a:effectLst/>
                        </a:rPr>
                        <a:t>486.50</a:t>
                      </a:r>
                      <a:endParaRPr lang="zh-CN" sz="1400" kern="100" dirty="0">
                        <a:solidFill>
                          <a:srgbClr val="0066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6600"/>
                          </a:solidFill>
                          <a:effectLst/>
                        </a:rPr>
                        <a:t>791.55</a:t>
                      </a:r>
                      <a:endParaRPr lang="zh-CN" sz="1400" kern="100" dirty="0">
                        <a:solidFill>
                          <a:srgbClr val="0066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6600"/>
                          </a:solidFill>
                          <a:effectLst/>
                        </a:rPr>
                        <a:t>1373.70</a:t>
                      </a:r>
                      <a:endParaRPr lang="zh-CN" sz="1400" kern="100">
                        <a:solidFill>
                          <a:srgbClr val="0066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</a:rPr>
                        <a:t>收入年增长率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6600"/>
                          </a:solidFill>
                          <a:effectLst/>
                        </a:rPr>
                        <a:t>125%</a:t>
                      </a:r>
                      <a:endParaRPr lang="zh-CN" sz="1400" kern="100" dirty="0">
                        <a:solidFill>
                          <a:srgbClr val="0066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6600"/>
                          </a:solidFill>
                          <a:effectLst/>
                        </a:rPr>
                        <a:t>63%</a:t>
                      </a:r>
                      <a:endParaRPr lang="zh-CN" sz="1400" kern="100" dirty="0">
                        <a:solidFill>
                          <a:srgbClr val="0066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6600"/>
                          </a:solidFill>
                          <a:effectLst/>
                        </a:rPr>
                        <a:t>74%</a:t>
                      </a:r>
                      <a:endParaRPr lang="zh-CN" sz="1400" kern="100" dirty="0">
                        <a:solidFill>
                          <a:srgbClr val="0066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</a:rPr>
                        <a:t>主营业务收入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6600"/>
                          </a:solidFill>
                          <a:effectLst/>
                        </a:rPr>
                        <a:t>184.23</a:t>
                      </a:r>
                      <a:endParaRPr lang="zh-CN" sz="1400" kern="100" dirty="0">
                        <a:solidFill>
                          <a:srgbClr val="0066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6600"/>
                          </a:solidFill>
                          <a:effectLst/>
                        </a:rPr>
                        <a:t>504.61</a:t>
                      </a:r>
                      <a:endParaRPr lang="zh-CN" sz="1400" kern="100" dirty="0">
                        <a:solidFill>
                          <a:srgbClr val="0066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6600"/>
                          </a:solidFill>
                          <a:effectLst/>
                        </a:rPr>
                        <a:t>629.23</a:t>
                      </a:r>
                      <a:endParaRPr lang="zh-CN" sz="1400" kern="100" dirty="0">
                        <a:solidFill>
                          <a:srgbClr val="0066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</a:rPr>
                        <a:t>主营业务收入年增长率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</a:rPr>
                        <a:t>869.63%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</a:rPr>
                        <a:t>173.90%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</a:rPr>
                        <a:t>24.70%</a:t>
                      </a:r>
                      <a:endParaRPr lang="zh-CN" sz="1600" b="1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386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</a:rPr>
                        <a:t>净 利 润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6600"/>
                          </a:solidFill>
                          <a:effectLst/>
                        </a:rPr>
                        <a:t>-312.47</a:t>
                      </a:r>
                      <a:endParaRPr lang="zh-CN" sz="1400" kern="100" dirty="0">
                        <a:solidFill>
                          <a:srgbClr val="0066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6600"/>
                          </a:solidFill>
                          <a:effectLst/>
                        </a:rPr>
                        <a:t>-264.12</a:t>
                      </a:r>
                      <a:endParaRPr lang="zh-CN" sz="1400" kern="100" dirty="0">
                        <a:solidFill>
                          <a:srgbClr val="0066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chemeClr val="bg1"/>
                          </a:solidFill>
                          <a:effectLst/>
                        </a:rPr>
                        <a:t>225.98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386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</a:rPr>
                        <a:t>总 资 产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6600"/>
                          </a:solidFill>
                          <a:effectLst/>
                        </a:rPr>
                        <a:t>1038.80</a:t>
                      </a:r>
                      <a:endParaRPr lang="zh-CN" sz="1400" kern="100" dirty="0">
                        <a:solidFill>
                          <a:srgbClr val="0066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6600"/>
                          </a:solidFill>
                          <a:effectLst/>
                        </a:rPr>
                        <a:t>845.72</a:t>
                      </a:r>
                      <a:endParaRPr lang="zh-CN" sz="1400" kern="100" dirty="0">
                        <a:solidFill>
                          <a:srgbClr val="0066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6600"/>
                          </a:solidFill>
                          <a:effectLst/>
                        </a:rPr>
                        <a:t>1574.17</a:t>
                      </a:r>
                      <a:endParaRPr lang="zh-CN" sz="1400" kern="100" dirty="0">
                        <a:solidFill>
                          <a:srgbClr val="0066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</a:rPr>
                        <a:t>总 负 债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6600"/>
                          </a:solidFill>
                          <a:effectLst/>
                        </a:rPr>
                        <a:t>556.77</a:t>
                      </a:r>
                      <a:endParaRPr lang="zh-CN" sz="1400" kern="100" dirty="0">
                        <a:solidFill>
                          <a:srgbClr val="0066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6600"/>
                          </a:solidFill>
                          <a:effectLst/>
                        </a:rPr>
                        <a:t>627.81</a:t>
                      </a:r>
                      <a:endParaRPr lang="zh-CN" sz="1400" kern="100" dirty="0">
                        <a:solidFill>
                          <a:srgbClr val="0066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6600"/>
                          </a:solidFill>
                          <a:effectLst/>
                        </a:rPr>
                        <a:t>168.30</a:t>
                      </a:r>
                      <a:endParaRPr lang="zh-CN" sz="1400" kern="100" dirty="0">
                        <a:solidFill>
                          <a:srgbClr val="0066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</a:rPr>
                        <a:t>净 资 产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6600"/>
                          </a:solidFill>
                          <a:effectLst/>
                        </a:rPr>
                        <a:t>482.23</a:t>
                      </a:r>
                      <a:endParaRPr lang="zh-CN" sz="1400" kern="100" dirty="0">
                        <a:solidFill>
                          <a:srgbClr val="0066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6600"/>
                          </a:solidFill>
                          <a:effectLst/>
                        </a:rPr>
                        <a:t>217.91</a:t>
                      </a:r>
                      <a:endParaRPr lang="zh-CN" sz="1400" kern="100" dirty="0">
                        <a:solidFill>
                          <a:srgbClr val="0066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6600"/>
                          </a:solidFill>
                          <a:effectLst/>
                        </a:rPr>
                        <a:t>1405.86</a:t>
                      </a:r>
                      <a:endParaRPr lang="zh-CN" sz="1400" kern="100" dirty="0">
                        <a:solidFill>
                          <a:srgbClr val="0066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5" name="矩形 24"/>
          <p:cNvSpPr/>
          <p:nvPr/>
        </p:nvSpPr>
        <p:spPr>
          <a:xfrm>
            <a:off x="575469" y="4517548"/>
            <a:ext cx="7516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>
                <a:solidFill>
                  <a:srgbClr val="006600"/>
                </a:solidFill>
              </a:rPr>
              <a:t>公司</a:t>
            </a:r>
            <a:r>
              <a:rPr lang="zh-CN" altLang="zh-CN" b="1" dirty="0" smtClean="0">
                <a:solidFill>
                  <a:srgbClr val="006600"/>
                </a:solidFill>
              </a:rPr>
              <a:t>没有借款及贷款，</a:t>
            </a:r>
            <a:r>
              <a:rPr lang="zh-CN" altLang="zh-CN" b="1" dirty="0">
                <a:solidFill>
                  <a:srgbClr val="006600"/>
                </a:solidFill>
              </a:rPr>
              <a:t>负债主要由投资款挂账</a:t>
            </a:r>
            <a:r>
              <a:rPr lang="en-US" altLang="zh-CN" b="1" dirty="0">
                <a:solidFill>
                  <a:srgbClr val="006600"/>
                </a:solidFill>
              </a:rPr>
              <a:t>500</a:t>
            </a:r>
            <a:r>
              <a:rPr lang="zh-CN" altLang="zh-CN" b="1" dirty="0">
                <a:solidFill>
                  <a:srgbClr val="006600"/>
                </a:solidFill>
              </a:rPr>
              <a:t>万</a:t>
            </a:r>
            <a:r>
              <a:rPr lang="zh-CN" altLang="zh-CN" b="1" dirty="0" smtClean="0">
                <a:solidFill>
                  <a:srgbClr val="006600"/>
                </a:solidFill>
              </a:rPr>
              <a:t>及预收款组成</a:t>
            </a:r>
            <a:endParaRPr lang="zh-CN" altLang="en-US" b="1" dirty="0">
              <a:solidFill>
                <a:srgbClr val="006600"/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575469" y="4452908"/>
            <a:ext cx="7082630" cy="45595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45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user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9463" y="60070"/>
            <a:ext cx="1925521" cy="468567"/>
          </a:xfrm>
          <a:prstGeom prst="rect">
            <a:avLst/>
          </a:prstGeom>
          <a:noFill/>
        </p:spPr>
      </p:pic>
      <p:grpSp>
        <p:nvGrpSpPr>
          <p:cNvPr id="4" name="组合 3"/>
          <p:cNvGrpSpPr/>
          <p:nvPr/>
        </p:nvGrpSpPr>
        <p:grpSpPr>
          <a:xfrm>
            <a:off x="619206" y="766961"/>
            <a:ext cx="7473017" cy="3858080"/>
            <a:chOff x="619206" y="766961"/>
            <a:chExt cx="7473017" cy="3858080"/>
          </a:xfrm>
        </p:grpSpPr>
        <p:pic>
          <p:nvPicPr>
            <p:cNvPr id="6" name="图片 5" descr="工作照-于艳秋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19206" y="936224"/>
              <a:ext cx="1202450" cy="1399781"/>
            </a:xfrm>
            <a:prstGeom prst="rect">
              <a:avLst/>
            </a:prstGeom>
            <a:ln/>
            <a:effectLst>
              <a:outerShdw blurRad="63500" sx="105000" sy="105000" algn="ctr" rotWithShape="0">
                <a:prstClr val="black">
                  <a:alpha val="6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206" y="2867286"/>
              <a:ext cx="1202450" cy="1423278"/>
            </a:xfrm>
            <a:prstGeom prst="rect">
              <a:avLst/>
            </a:prstGeom>
            <a:effectLst>
              <a:outerShdw blurRad="63500" sx="105000" sy="105000" algn="ctr" rotWithShape="0">
                <a:prstClr val="black">
                  <a:alpha val="60000"/>
                </a:prstClr>
              </a:outerShdw>
            </a:effectLst>
          </p:spPr>
        </p:pic>
        <p:sp>
          <p:nvSpPr>
            <p:cNvPr id="8" name="圆角矩形 7"/>
            <p:cNvSpPr/>
            <p:nvPr/>
          </p:nvSpPr>
          <p:spPr>
            <a:xfrm>
              <a:off x="2347272" y="766961"/>
              <a:ext cx="5744951" cy="1710417"/>
            </a:xfrm>
            <a:prstGeom prst="roundRect">
              <a:avLst/>
            </a:prstGeom>
            <a:solidFill>
              <a:srgbClr val="0066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zh-CN" altLang="en-US" sz="2000" b="1" dirty="0" smtClean="0"/>
                <a:t>于艳秋</a:t>
              </a:r>
              <a:r>
                <a:rPr lang="zh-CN" altLang="en-US" dirty="0" smtClean="0"/>
                <a:t>   </a:t>
              </a:r>
              <a:r>
                <a:rPr lang="zh-CN" altLang="en-US" sz="1600" dirty="0" smtClean="0"/>
                <a:t>董事长  创始人   公司控股股东求信合伙企业</a:t>
              </a:r>
              <a:r>
                <a:rPr lang="en-US" altLang="zh-CN" sz="1600" dirty="0" smtClean="0"/>
                <a:t>GP</a:t>
              </a:r>
            </a:p>
            <a:p>
              <a:r>
                <a:rPr lang="zh-CN" altLang="en-US" sz="1600" dirty="0" smtClean="0"/>
                <a:t>                 病理生理学博士，中国医科大学在职教授</a:t>
              </a:r>
              <a:endParaRPr lang="en-US" altLang="zh-CN" sz="1600" dirty="0" smtClean="0"/>
            </a:p>
            <a:p>
              <a:r>
                <a:rPr lang="zh-CN" altLang="en-US" sz="1600" dirty="0" smtClean="0"/>
                <a:t>                 先后在德、日、中从事干细胞研究近</a:t>
              </a:r>
              <a:r>
                <a:rPr lang="en-US" altLang="zh-CN" sz="1600" dirty="0" smtClean="0"/>
                <a:t>30</a:t>
              </a:r>
              <a:r>
                <a:rPr lang="zh-CN" altLang="en-US" sz="1600" dirty="0" smtClean="0"/>
                <a:t>年</a:t>
              </a:r>
              <a:endParaRPr lang="en-US" altLang="zh-CN" sz="1600" dirty="0" smtClean="0"/>
            </a:p>
            <a:p>
              <a:r>
                <a:rPr lang="en-US" altLang="zh-CN" sz="1600" dirty="0" smtClean="0"/>
                <a:t>                 </a:t>
              </a:r>
              <a:r>
                <a:rPr lang="zh-CN" altLang="en-US" sz="1600" dirty="0" smtClean="0"/>
                <a:t>发表论文</a:t>
              </a:r>
              <a:r>
                <a:rPr lang="en-US" altLang="zh-CN" sz="1600" dirty="0" smtClean="0"/>
                <a:t>110</a:t>
              </a:r>
              <a:r>
                <a:rPr lang="zh-CN" altLang="en-US" sz="1600" dirty="0" smtClean="0"/>
                <a:t>篇、专著</a:t>
              </a:r>
              <a:r>
                <a:rPr lang="en-US" altLang="zh-CN" sz="1600" dirty="0" smtClean="0"/>
                <a:t>3</a:t>
              </a:r>
              <a:r>
                <a:rPr lang="zh-CN" altLang="en-US" sz="1600" dirty="0" smtClean="0"/>
                <a:t>本、拥有专利</a:t>
              </a:r>
              <a:r>
                <a:rPr lang="en-US" altLang="zh-CN" sz="1600" dirty="0" smtClean="0"/>
                <a:t>14</a:t>
              </a:r>
              <a:r>
                <a:rPr lang="zh-CN" altLang="en-US" sz="1600" dirty="0" smtClean="0"/>
                <a:t>项</a:t>
              </a:r>
              <a:r>
                <a:rPr lang="en-US" altLang="zh-CN" sz="1600" dirty="0" smtClean="0"/>
                <a:t>,</a:t>
              </a:r>
            </a:p>
            <a:p>
              <a:r>
                <a:rPr lang="en-US" altLang="zh-CN" sz="1600" dirty="0" smtClean="0"/>
                <a:t>                 </a:t>
              </a:r>
              <a:r>
                <a:rPr lang="zh-CN" altLang="en-US" sz="1600" dirty="0" smtClean="0"/>
                <a:t>承担细胞领域重大课题</a:t>
              </a:r>
              <a:r>
                <a:rPr lang="en-US" altLang="zh-CN" sz="1600" dirty="0" smtClean="0"/>
                <a:t>5</a:t>
              </a:r>
              <a:r>
                <a:rPr lang="zh-CN" altLang="en-US" sz="1600" dirty="0" smtClean="0"/>
                <a:t>个</a:t>
              </a:r>
              <a:endParaRPr lang="en-US" altLang="zh-CN" sz="1600" dirty="0" smtClean="0"/>
            </a:p>
            <a:p>
              <a:r>
                <a:rPr lang="zh-CN" altLang="en-US" sz="1600" dirty="0" smtClean="0"/>
                <a:t>                 辽宁省干细胞临床研究专家委员会副主任委员</a:t>
              </a:r>
              <a:endParaRPr lang="en-US" altLang="zh-CN" sz="1600" dirty="0" smtClean="0"/>
            </a:p>
            <a:p>
              <a:r>
                <a:rPr lang="en-US" altLang="zh-CN" sz="1600" dirty="0" smtClean="0"/>
                <a:t>                 </a:t>
              </a:r>
            </a:p>
            <a:p>
              <a:r>
                <a:rPr lang="en-US" altLang="zh-CN" sz="1600" dirty="0"/>
                <a:t> </a:t>
              </a:r>
              <a:r>
                <a:rPr lang="en-US" altLang="zh-CN" sz="1600" dirty="0" smtClean="0"/>
                <a:t>                 </a:t>
              </a:r>
              <a:r>
                <a:rPr lang="zh-CN" altLang="en-US" sz="1600" dirty="0" smtClean="0"/>
                <a:t>辽宁兴辽人才创新创业领军人才</a:t>
              </a:r>
              <a:endParaRPr lang="en-US" altLang="zh-CN" sz="1600" dirty="0" smtClean="0"/>
            </a:p>
            <a:p>
              <a:r>
                <a:rPr lang="en-US" altLang="zh-CN" sz="1600" dirty="0"/>
                <a:t> </a:t>
              </a:r>
              <a:r>
                <a:rPr lang="en-US" altLang="zh-CN" sz="1600" dirty="0" smtClean="0"/>
                <a:t>            </a:t>
              </a:r>
            </a:p>
            <a:p>
              <a:r>
                <a:rPr lang="zh-CN" altLang="en-US" sz="1600" dirty="0" smtClean="0"/>
                <a:t>  </a:t>
              </a:r>
              <a:endParaRPr lang="zh-CN" altLang="en-US" sz="1600" dirty="0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2416649" y="2692440"/>
              <a:ext cx="5675574" cy="1693823"/>
            </a:xfrm>
            <a:prstGeom prst="roundRect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" name="矩形 1"/>
            <p:cNvSpPr/>
            <p:nvPr/>
          </p:nvSpPr>
          <p:spPr>
            <a:xfrm>
              <a:off x="2586038" y="2686049"/>
              <a:ext cx="4964906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000" b="1" dirty="0" smtClean="0">
                  <a:solidFill>
                    <a:srgbClr val="006600"/>
                  </a:solidFill>
                  <a:latin typeface="+mn-ea"/>
                  <a:ea typeface="+mn-ea"/>
                </a:rPr>
                <a:t>张正伟</a:t>
              </a:r>
              <a:r>
                <a:rPr lang="en-US" altLang="zh-CN" sz="2400" b="1" dirty="0" smtClean="0">
                  <a:solidFill>
                    <a:srgbClr val="006600"/>
                  </a:solidFill>
                  <a:latin typeface="+mj-ea"/>
                </a:rPr>
                <a:t> </a:t>
              </a:r>
              <a:r>
                <a:rPr lang="zh-CN" altLang="en-US" sz="1600" dirty="0" smtClean="0">
                  <a:solidFill>
                    <a:srgbClr val="006600"/>
                  </a:solidFill>
                  <a:latin typeface="+mn-ea"/>
                  <a:ea typeface="+mn-ea"/>
                </a:rPr>
                <a:t>总经理  公司控股股东求信合伙企业</a:t>
              </a:r>
              <a:r>
                <a:rPr lang="en-US" altLang="zh-CN" sz="1600" dirty="0" smtClean="0">
                  <a:solidFill>
                    <a:srgbClr val="006600"/>
                  </a:solidFill>
                  <a:latin typeface="+mn-ea"/>
                  <a:ea typeface="+mn-ea"/>
                </a:rPr>
                <a:t>LP</a:t>
              </a:r>
            </a:p>
            <a:p>
              <a:r>
                <a:rPr lang="en-US" altLang="zh-CN" sz="1600" dirty="0" smtClean="0">
                  <a:solidFill>
                    <a:srgbClr val="006600"/>
                  </a:solidFill>
                  <a:latin typeface="+mn-ea"/>
                  <a:ea typeface="+mn-ea"/>
                  <a:cs typeface="仿宋" panose="02010609060101010101" pitchFamily="49" charset="-122"/>
                </a:rPr>
                <a:t>               </a:t>
              </a:r>
              <a:r>
                <a:rPr lang="zh-CN" altLang="zh-CN" sz="1600" dirty="0" smtClean="0">
                  <a:solidFill>
                    <a:srgbClr val="006600"/>
                  </a:solidFill>
                  <a:latin typeface="+mn-ea"/>
                  <a:ea typeface="+mn-ea"/>
                  <a:cs typeface="仿宋" panose="02010609060101010101" pitchFamily="49" charset="-122"/>
                </a:rPr>
                <a:t>东北财经大学</a:t>
              </a:r>
              <a:r>
                <a:rPr lang="zh-CN" altLang="zh-CN" sz="1600" dirty="0">
                  <a:solidFill>
                    <a:srgbClr val="006600"/>
                  </a:solidFill>
                  <a:latin typeface="+mn-ea"/>
                  <a:ea typeface="+mn-ea"/>
                  <a:cs typeface="仿宋" panose="02010609060101010101" pitchFamily="49" charset="-122"/>
                </a:rPr>
                <a:t>经济学硕士</a:t>
              </a:r>
              <a:r>
                <a:rPr lang="zh-CN" altLang="en-US" sz="1600" dirty="0">
                  <a:solidFill>
                    <a:srgbClr val="006600"/>
                  </a:solidFill>
                  <a:latin typeface="+mn-ea"/>
                  <a:ea typeface="+mn-ea"/>
                  <a:cs typeface="仿宋" panose="02010609060101010101" pitchFamily="49" charset="-122"/>
                </a:rPr>
                <a:t>；</a:t>
              </a:r>
              <a:endParaRPr lang="en-US" altLang="zh-CN" sz="1600" dirty="0">
                <a:solidFill>
                  <a:srgbClr val="006600"/>
                </a:solidFill>
                <a:latin typeface="+mn-ea"/>
                <a:ea typeface="+mn-ea"/>
                <a:cs typeface="仿宋" panose="02010609060101010101" pitchFamily="49" charset="-122"/>
              </a:endParaRPr>
            </a:p>
            <a:p>
              <a:r>
                <a:rPr lang="en-US" altLang="zh-CN" sz="1600" dirty="0" smtClean="0">
                  <a:solidFill>
                    <a:srgbClr val="006600"/>
                  </a:solidFill>
                  <a:latin typeface="+mn-ea"/>
                  <a:ea typeface="+mn-ea"/>
                  <a:cs typeface="仿宋" panose="02010609060101010101" pitchFamily="49" charset="-122"/>
                </a:rPr>
                <a:t>               </a:t>
              </a:r>
              <a:r>
                <a:rPr lang="zh-CN" altLang="zh-CN" sz="1600" dirty="0" smtClean="0">
                  <a:solidFill>
                    <a:srgbClr val="006600"/>
                  </a:solidFill>
                  <a:latin typeface="+mn-ea"/>
                  <a:ea typeface="+mn-ea"/>
                  <a:cs typeface="仿宋" panose="02010609060101010101" pitchFamily="49" charset="-122"/>
                </a:rPr>
                <a:t>东北制药集团股份有限公司</a:t>
              </a:r>
              <a:r>
                <a:rPr lang="zh-CN" altLang="zh-CN" sz="1600" dirty="0">
                  <a:solidFill>
                    <a:srgbClr val="006600"/>
                  </a:solidFill>
                  <a:latin typeface="+mn-ea"/>
                  <a:ea typeface="+mn-ea"/>
                  <a:cs typeface="仿宋" panose="02010609060101010101" pitchFamily="49" charset="-122"/>
                </a:rPr>
                <a:t>副总裁</a:t>
              </a:r>
              <a:r>
                <a:rPr lang="zh-CN" altLang="en-US" sz="1600" dirty="0">
                  <a:solidFill>
                    <a:srgbClr val="006600"/>
                  </a:solidFill>
                  <a:latin typeface="+mn-ea"/>
                  <a:ea typeface="+mn-ea"/>
                  <a:cs typeface="仿宋" panose="02010609060101010101" pitchFamily="49" charset="-122"/>
                </a:rPr>
                <a:t>；</a:t>
              </a:r>
              <a:endParaRPr lang="en-US" altLang="zh-CN" sz="1600" dirty="0">
                <a:solidFill>
                  <a:srgbClr val="006600"/>
                </a:solidFill>
                <a:latin typeface="+mn-ea"/>
                <a:ea typeface="+mn-ea"/>
                <a:cs typeface="仿宋" panose="02010609060101010101" pitchFamily="49" charset="-122"/>
              </a:endParaRPr>
            </a:p>
            <a:p>
              <a:r>
                <a:rPr lang="en-US" altLang="zh-CN" sz="1600" dirty="0" smtClean="0">
                  <a:solidFill>
                    <a:srgbClr val="006600"/>
                  </a:solidFill>
                  <a:latin typeface="+mn-ea"/>
                  <a:ea typeface="+mn-ea"/>
                  <a:cs typeface="仿宋" panose="02010609060101010101" pitchFamily="49" charset="-122"/>
                </a:rPr>
                <a:t>               </a:t>
              </a:r>
              <a:r>
                <a:rPr lang="zh-CN" altLang="zh-CN" sz="1600" dirty="0" smtClean="0">
                  <a:solidFill>
                    <a:srgbClr val="006600"/>
                  </a:solidFill>
                  <a:latin typeface="+mn-ea"/>
                  <a:ea typeface="+mn-ea"/>
                  <a:cs typeface="仿宋" panose="02010609060101010101" pitchFamily="49" charset="-122"/>
                </a:rPr>
                <a:t>辽宁省</a:t>
              </a:r>
              <a:r>
                <a:rPr lang="zh-CN" altLang="zh-CN" sz="1600" dirty="0">
                  <a:solidFill>
                    <a:srgbClr val="006600"/>
                  </a:solidFill>
                  <a:latin typeface="+mn-ea"/>
                  <a:ea typeface="+mn-ea"/>
                  <a:cs typeface="仿宋" panose="02010609060101010101" pitchFamily="49" charset="-122"/>
                </a:rPr>
                <a:t>企业管理进步成果奖</a:t>
              </a:r>
              <a:r>
                <a:rPr lang="zh-CN" altLang="en-US" sz="1600" dirty="0">
                  <a:solidFill>
                    <a:srgbClr val="006600"/>
                  </a:solidFill>
                  <a:latin typeface="+mn-ea"/>
                  <a:ea typeface="+mn-ea"/>
                  <a:cs typeface="仿宋" panose="02010609060101010101" pitchFamily="49" charset="-122"/>
                </a:rPr>
                <a:t>；</a:t>
              </a:r>
              <a:endParaRPr lang="en-US" altLang="zh-CN" sz="1600" dirty="0">
                <a:solidFill>
                  <a:srgbClr val="006600"/>
                </a:solidFill>
                <a:latin typeface="+mn-ea"/>
                <a:ea typeface="+mn-ea"/>
                <a:cs typeface="仿宋" panose="02010609060101010101" pitchFamily="49" charset="-122"/>
              </a:endParaRPr>
            </a:p>
            <a:p>
              <a:r>
                <a:rPr lang="zh-CN" altLang="en-US" sz="1600" dirty="0" smtClean="0">
                  <a:solidFill>
                    <a:srgbClr val="006600"/>
                  </a:solidFill>
                  <a:latin typeface="+mn-ea"/>
                  <a:ea typeface="+mn-ea"/>
                  <a:cs typeface="仿宋" panose="02010609060101010101" pitchFamily="49" charset="-122"/>
                </a:rPr>
                <a:t>               </a:t>
              </a:r>
              <a:r>
                <a:rPr lang="zh-CN" altLang="zh-CN" sz="1600" dirty="0" smtClean="0">
                  <a:solidFill>
                    <a:srgbClr val="006600"/>
                  </a:solidFill>
                  <a:latin typeface="+mn-ea"/>
                  <a:ea typeface="+mn-ea"/>
                  <a:cs typeface="仿宋" panose="02010609060101010101" pitchFamily="49" charset="-122"/>
                </a:rPr>
                <a:t>沈阳市</a:t>
              </a:r>
              <a:r>
                <a:rPr lang="zh-CN" altLang="zh-CN" sz="1600" dirty="0">
                  <a:solidFill>
                    <a:srgbClr val="006600"/>
                  </a:solidFill>
                  <a:latin typeface="+mn-ea"/>
                  <a:ea typeface="+mn-ea"/>
                  <a:cs typeface="仿宋" panose="02010609060101010101" pitchFamily="49" charset="-122"/>
                </a:rPr>
                <a:t>五四奖章</a:t>
              </a:r>
              <a:r>
                <a:rPr lang="zh-CN" altLang="en-US" sz="1600" dirty="0" smtClean="0">
                  <a:solidFill>
                    <a:srgbClr val="006600"/>
                  </a:solidFill>
                  <a:latin typeface="+mn-ea"/>
                  <a:ea typeface="+mn-ea"/>
                  <a:cs typeface="仿宋" panose="02010609060101010101" pitchFamily="49" charset="-122"/>
                </a:rPr>
                <a:t>；</a:t>
              </a:r>
              <a:endParaRPr lang="en-US" altLang="zh-CN" sz="1600" dirty="0" smtClean="0">
                <a:solidFill>
                  <a:srgbClr val="006600"/>
                </a:solidFill>
                <a:latin typeface="+mn-ea"/>
                <a:ea typeface="+mn-ea"/>
                <a:cs typeface="仿宋" panose="02010609060101010101" pitchFamily="49" charset="-122"/>
              </a:endParaRPr>
            </a:p>
            <a:p>
              <a:r>
                <a:rPr lang="en-US" altLang="zh-CN" sz="1600" dirty="0">
                  <a:solidFill>
                    <a:srgbClr val="006600"/>
                  </a:solidFill>
                  <a:latin typeface="+mn-ea"/>
                  <a:ea typeface="+mn-ea"/>
                  <a:cs typeface="仿宋" panose="02010609060101010101" pitchFamily="49" charset="-122"/>
                </a:rPr>
                <a:t> </a:t>
              </a:r>
              <a:r>
                <a:rPr lang="en-US" altLang="zh-CN" sz="1600" dirty="0" smtClean="0">
                  <a:solidFill>
                    <a:srgbClr val="006600"/>
                  </a:solidFill>
                  <a:latin typeface="+mn-ea"/>
                  <a:ea typeface="+mn-ea"/>
                  <a:cs typeface="仿宋" panose="02010609060101010101" pitchFamily="49" charset="-122"/>
                </a:rPr>
                <a:t>              </a:t>
              </a:r>
              <a:r>
                <a:rPr lang="zh-CN" altLang="zh-CN" sz="1600" dirty="0" smtClean="0">
                  <a:solidFill>
                    <a:srgbClr val="006600"/>
                  </a:solidFill>
                  <a:latin typeface="+mn-ea"/>
                  <a:ea typeface="+mn-ea"/>
                  <a:cs typeface="仿宋" panose="02010609060101010101" pitchFamily="49" charset="-122"/>
                </a:rPr>
                <a:t>沈阳市</a:t>
              </a:r>
              <a:r>
                <a:rPr lang="zh-CN" altLang="zh-CN" sz="1600" dirty="0">
                  <a:solidFill>
                    <a:srgbClr val="006600"/>
                  </a:solidFill>
                  <a:latin typeface="+mn-ea"/>
                  <a:ea typeface="+mn-ea"/>
                  <a:cs typeface="仿宋" panose="02010609060101010101" pitchFamily="49" charset="-122"/>
                </a:rPr>
                <a:t>杰出青年人物</a:t>
              </a:r>
              <a:r>
                <a:rPr lang="zh-CN" altLang="en-US" sz="1600" dirty="0">
                  <a:solidFill>
                    <a:srgbClr val="006600"/>
                  </a:solidFill>
                  <a:latin typeface="+mn-ea"/>
                  <a:ea typeface="+mn-ea"/>
                  <a:cs typeface="仿宋" panose="02010609060101010101" pitchFamily="49" charset="-122"/>
                </a:rPr>
                <a:t>；</a:t>
              </a:r>
              <a:endParaRPr lang="en-US" altLang="zh-CN" sz="1600" dirty="0">
                <a:solidFill>
                  <a:srgbClr val="006600"/>
                </a:solidFill>
                <a:latin typeface="+mn-ea"/>
                <a:ea typeface="+mn-ea"/>
                <a:cs typeface="仿宋" panose="02010609060101010101" pitchFamily="49" charset="-122"/>
              </a:endParaRPr>
            </a:p>
            <a:p>
              <a:endParaRPr lang="en-US" altLang="zh-CN" sz="1600" dirty="0">
                <a:solidFill>
                  <a:srgbClr val="006600"/>
                </a:solidFill>
                <a:latin typeface="+mn-ea"/>
                <a:ea typeface="+mn-ea"/>
                <a:cs typeface="仿宋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698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user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9463" y="60070"/>
            <a:ext cx="1925521" cy="468567"/>
          </a:xfrm>
          <a:prstGeom prst="rect">
            <a:avLst/>
          </a:prstGeom>
          <a:noFill/>
        </p:spPr>
      </p:pic>
      <p:grpSp>
        <p:nvGrpSpPr>
          <p:cNvPr id="4" name="组合 3"/>
          <p:cNvGrpSpPr/>
          <p:nvPr/>
        </p:nvGrpSpPr>
        <p:grpSpPr>
          <a:xfrm>
            <a:off x="1664495" y="650081"/>
            <a:ext cx="5543549" cy="3921919"/>
            <a:chOff x="2255780" y="650081"/>
            <a:chExt cx="5543549" cy="3921919"/>
          </a:xfrm>
        </p:grpSpPr>
        <p:sp>
          <p:nvSpPr>
            <p:cNvPr id="8" name="圆角矩形 7"/>
            <p:cNvSpPr/>
            <p:nvPr/>
          </p:nvSpPr>
          <p:spPr>
            <a:xfrm>
              <a:off x="2255780" y="650081"/>
              <a:ext cx="5493543" cy="1827297"/>
            </a:xfrm>
            <a:prstGeom prst="roundRect">
              <a:avLst/>
            </a:prstGeom>
            <a:solidFill>
              <a:srgbClr val="0066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altLang="zh-CN" sz="2000" dirty="0" smtClean="0"/>
                <a:t>                    </a:t>
              </a:r>
              <a:r>
                <a:rPr lang="zh-CN" altLang="en-US" sz="2000" dirty="0" smtClean="0"/>
                <a:t>融资</a:t>
              </a:r>
              <a:r>
                <a:rPr lang="en-US" altLang="zh-CN" sz="2400" b="1" dirty="0" smtClean="0"/>
                <a:t>5000</a:t>
              </a:r>
              <a:r>
                <a:rPr lang="zh-CN" altLang="en-US" sz="2000" dirty="0" smtClean="0"/>
                <a:t>万元</a:t>
              </a:r>
              <a:endParaRPr lang="en-US" altLang="zh-CN" sz="2000" dirty="0" smtClean="0"/>
            </a:p>
            <a:p>
              <a:r>
                <a:rPr lang="en-US" altLang="zh-CN" sz="2000" dirty="0"/>
                <a:t> </a:t>
              </a:r>
              <a:r>
                <a:rPr lang="en-US" altLang="zh-CN" sz="2000" dirty="0" smtClean="0"/>
                <a:t>                   </a:t>
              </a:r>
              <a:r>
                <a:rPr lang="zh-CN" altLang="en-US" sz="2000" dirty="0" smtClean="0"/>
                <a:t>股权融资</a:t>
              </a:r>
              <a:endParaRPr lang="en-US" altLang="zh-CN" sz="2000" dirty="0" smtClean="0"/>
            </a:p>
            <a:p>
              <a:r>
                <a:rPr lang="en-US" altLang="zh-CN" sz="2000" dirty="0"/>
                <a:t> </a:t>
              </a:r>
              <a:r>
                <a:rPr lang="en-US" altLang="zh-CN" sz="2000" dirty="0" smtClean="0"/>
                <a:t>                   </a:t>
              </a:r>
              <a:r>
                <a:rPr lang="zh-CN" altLang="en-US" sz="2000" dirty="0" smtClean="0"/>
                <a:t>估值</a:t>
              </a:r>
              <a:r>
                <a:rPr lang="en-US" altLang="zh-CN" sz="2400" dirty="0" smtClean="0"/>
                <a:t>2</a:t>
              </a:r>
              <a:r>
                <a:rPr lang="zh-CN" altLang="en-US" sz="2000" dirty="0" smtClean="0"/>
                <a:t>亿元</a:t>
              </a:r>
              <a:endParaRPr lang="en-US" altLang="zh-CN" sz="2000" dirty="0" smtClean="0"/>
            </a:p>
            <a:p>
              <a:r>
                <a:rPr lang="en-US" altLang="zh-CN" sz="2000" dirty="0"/>
                <a:t> </a:t>
              </a:r>
              <a:r>
                <a:rPr lang="en-US" altLang="zh-CN" sz="2000" dirty="0" smtClean="0"/>
                <a:t>                   </a:t>
              </a:r>
              <a:r>
                <a:rPr lang="zh-CN" altLang="en-US" sz="2000" dirty="0" smtClean="0"/>
                <a:t>释放股权</a:t>
              </a:r>
              <a:r>
                <a:rPr lang="en-US" altLang="zh-CN" sz="2400" dirty="0" smtClean="0"/>
                <a:t>20</a:t>
              </a:r>
              <a:r>
                <a:rPr lang="en-US" altLang="zh-CN" sz="2000" dirty="0" smtClean="0"/>
                <a:t>%</a:t>
              </a:r>
              <a:endParaRPr lang="zh-CN" altLang="en-US" sz="2000" dirty="0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2255780" y="2686049"/>
              <a:ext cx="5543549" cy="1885951"/>
            </a:xfrm>
            <a:prstGeom prst="roundRect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" name="矩形 1"/>
            <p:cNvSpPr/>
            <p:nvPr/>
          </p:nvSpPr>
          <p:spPr>
            <a:xfrm>
              <a:off x="2586038" y="2686049"/>
              <a:ext cx="496490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1600" dirty="0">
                <a:solidFill>
                  <a:srgbClr val="006600"/>
                </a:solidFill>
                <a:latin typeface="+mn-ea"/>
                <a:ea typeface="+mn-ea"/>
                <a:cs typeface="仿宋" panose="02010609060101010101" pitchFamily="49" charset="-122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50219" y="2855326"/>
            <a:ext cx="54078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6600"/>
                </a:solidFill>
                <a:latin typeface="+mn-ea"/>
                <a:ea typeface="+mn-ea"/>
              </a:rPr>
              <a:t>开展</a:t>
            </a:r>
            <a:r>
              <a:rPr lang="en-US" altLang="zh-CN" b="1" dirty="0" smtClean="0">
                <a:solidFill>
                  <a:srgbClr val="006600"/>
                </a:solidFill>
                <a:latin typeface="+mn-ea"/>
                <a:ea typeface="+mn-ea"/>
              </a:rPr>
              <a:t>5-8</a:t>
            </a:r>
            <a:r>
              <a:rPr lang="zh-CN" altLang="en-US" b="1" dirty="0" smtClean="0">
                <a:solidFill>
                  <a:srgbClr val="006600"/>
                </a:solidFill>
                <a:latin typeface="+mn-ea"/>
                <a:ea typeface="+mn-ea"/>
              </a:rPr>
              <a:t>个临床治疗实验项目</a:t>
            </a:r>
            <a:endParaRPr lang="en-US" altLang="zh-CN" b="1" dirty="0" smtClean="0">
              <a:solidFill>
                <a:srgbClr val="006600"/>
              </a:solidFill>
              <a:latin typeface="+mn-ea"/>
              <a:ea typeface="+mn-ea"/>
            </a:endParaRPr>
          </a:p>
          <a:p>
            <a:r>
              <a:rPr lang="zh-CN" altLang="en-US" dirty="0" smtClean="0">
                <a:solidFill>
                  <a:srgbClr val="006600"/>
                </a:solidFill>
                <a:latin typeface="+mn-ea"/>
                <a:ea typeface="+mn-ea"/>
              </a:rPr>
              <a:t>在沈阳自贸区与政府合做建设东北区域细胞资源库</a:t>
            </a:r>
            <a:endParaRPr lang="en-US" altLang="zh-CN" dirty="0">
              <a:solidFill>
                <a:srgbClr val="006600"/>
              </a:solidFill>
              <a:latin typeface="+mn-ea"/>
              <a:ea typeface="+mn-ea"/>
            </a:endParaRPr>
          </a:p>
          <a:p>
            <a:r>
              <a:rPr lang="zh-CN" altLang="en-US" dirty="0" smtClean="0">
                <a:solidFill>
                  <a:srgbClr val="006600"/>
                </a:solidFill>
                <a:latin typeface="+mn-ea"/>
                <a:ea typeface="+mn-ea"/>
              </a:rPr>
              <a:t>以轻资产的方式复制</a:t>
            </a:r>
            <a:r>
              <a:rPr lang="en-US" altLang="zh-CN" dirty="0" smtClean="0">
                <a:solidFill>
                  <a:srgbClr val="006600"/>
                </a:solidFill>
                <a:latin typeface="+mn-ea"/>
                <a:ea typeface="+mn-ea"/>
              </a:rPr>
              <a:t>3-5</a:t>
            </a:r>
            <a:r>
              <a:rPr lang="zh-CN" altLang="en-US" dirty="0" smtClean="0">
                <a:solidFill>
                  <a:srgbClr val="006600"/>
                </a:solidFill>
                <a:latin typeface="+mn-ea"/>
                <a:ea typeface="+mn-ea"/>
              </a:rPr>
              <a:t>个细胞制备中心</a:t>
            </a:r>
            <a:endParaRPr lang="en-US" altLang="zh-CN" dirty="0" smtClean="0">
              <a:solidFill>
                <a:srgbClr val="006600"/>
              </a:solidFill>
              <a:latin typeface="+mn-ea"/>
              <a:ea typeface="+mn-ea"/>
            </a:endParaRPr>
          </a:p>
          <a:p>
            <a:r>
              <a:rPr lang="zh-CN" altLang="en-US" b="1" dirty="0" smtClean="0">
                <a:solidFill>
                  <a:srgbClr val="006600"/>
                </a:solidFill>
                <a:latin typeface="+mn-ea"/>
                <a:ea typeface="+mn-ea"/>
              </a:rPr>
              <a:t>实现企业发展第二个阶段目标</a:t>
            </a:r>
            <a:endParaRPr lang="en-US" altLang="zh-CN" b="1" dirty="0" smtClean="0">
              <a:solidFill>
                <a:srgbClr val="006600"/>
              </a:solidFill>
              <a:latin typeface="+mn-ea"/>
              <a:ea typeface="+mn-ea"/>
            </a:endParaRPr>
          </a:p>
          <a:p>
            <a:r>
              <a:rPr lang="zh-CN" altLang="en-US" dirty="0" smtClean="0">
                <a:solidFill>
                  <a:srgbClr val="006600"/>
                </a:solidFill>
                <a:latin typeface="+mn-ea"/>
                <a:ea typeface="+mn-ea"/>
              </a:rPr>
              <a:t>分红   转让给</a:t>
            </a:r>
            <a:r>
              <a:rPr lang="en-US" altLang="zh-CN" dirty="0" smtClean="0">
                <a:solidFill>
                  <a:srgbClr val="006600"/>
                </a:solidFill>
                <a:latin typeface="+mn-ea"/>
                <a:ea typeface="+mn-ea"/>
              </a:rPr>
              <a:t>PE   </a:t>
            </a:r>
            <a:r>
              <a:rPr lang="zh-CN" altLang="en-US" dirty="0" smtClean="0">
                <a:solidFill>
                  <a:srgbClr val="006600"/>
                </a:solidFill>
                <a:latin typeface="+mn-ea"/>
                <a:ea typeface="+mn-ea"/>
              </a:rPr>
              <a:t>科创板</a:t>
            </a:r>
            <a:endParaRPr lang="en-US" altLang="zh-CN" dirty="0" smtClean="0">
              <a:solidFill>
                <a:srgbClr val="006600"/>
              </a:solidFill>
              <a:latin typeface="+mn-ea"/>
              <a:ea typeface="+mn-ea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841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user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9463" y="60070"/>
            <a:ext cx="1925521" cy="468567"/>
          </a:xfrm>
          <a:prstGeom prst="rect">
            <a:avLst/>
          </a:prstGeom>
          <a:noFill/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211384"/>
              </p:ext>
            </p:extLst>
          </p:nvPr>
        </p:nvGraphicFramePr>
        <p:xfrm>
          <a:off x="784543" y="564355"/>
          <a:ext cx="6266339" cy="3564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1510"/>
                <a:gridCol w="1509338"/>
                <a:gridCol w="1618126"/>
                <a:gridCol w="1617365"/>
              </a:tblGrid>
              <a:tr h="32363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未来三年主营业务利润和经营活动现金流量预测 （单价</a:t>
                      </a:r>
                      <a:r>
                        <a:rPr lang="en-US" sz="1050" kern="100" dirty="0">
                          <a:effectLst/>
                        </a:rPr>
                        <a:t>20000</a:t>
                      </a:r>
                      <a:r>
                        <a:rPr lang="zh-CN" sz="1050" kern="100" dirty="0">
                          <a:effectLst/>
                        </a:rPr>
                        <a:t>元）</a:t>
                      </a:r>
                      <a:r>
                        <a:rPr lang="en-US" sz="1050" kern="100" dirty="0">
                          <a:effectLst/>
                        </a:rPr>
                        <a:t>    </a:t>
                      </a:r>
                      <a:r>
                        <a:rPr lang="zh-CN" sz="1050" kern="100" dirty="0">
                          <a:effectLst/>
                        </a:rPr>
                        <a:t>单位：元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24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项目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2021</a:t>
                      </a:r>
                      <a:r>
                        <a:rPr lang="zh-CN" sz="1050" kern="100" dirty="0">
                          <a:effectLst/>
                        </a:rPr>
                        <a:t>年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2022</a:t>
                      </a:r>
                      <a:r>
                        <a:rPr lang="zh-CN" sz="1050" kern="100">
                          <a:effectLst/>
                        </a:rPr>
                        <a:t>年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2023</a:t>
                      </a:r>
                      <a:r>
                        <a:rPr lang="zh-CN" sz="1050" kern="100" dirty="0">
                          <a:effectLst/>
                        </a:rPr>
                        <a:t>年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业务量（单）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1000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2200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4100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单价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20000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20000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20000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销售收入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20000000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44000000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82000000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单位可变成本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4340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4340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4340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固定成本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14000000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22600000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41650000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总成本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18340000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32148000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59444000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利润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1660000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11852000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22556000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现金流量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3660000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13352000</a:t>
                      </a:r>
                      <a:endParaRPr lang="zh-CN" sz="105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23856000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10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注：收入不包括其他业务收入和营业外收入，现金流不包括投融资产生的现金流。</a:t>
                      </a:r>
                      <a:endParaRPr lang="zh-CN" sz="105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圆角矩形 10"/>
          <p:cNvSpPr/>
          <p:nvPr/>
        </p:nvSpPr>
        <p:spPr>
          <a:xfrm>
            <a:off x="800102" y="4250532"/>
            <a:ext cx="6329362" cy="500062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1600" dirty="0" smtClean="0"/>
              <a:t> </a:t>
            </a:r>
            <a:r>
              <a:rPr lang="zh-CN" altLang="en-US" sz="1600" dirty="0" smtClean="0"/>
              <a:t>用</a:t>
            </a:r>
            <a:r>
              <a:rPr lang="en-US" altLang="zh-CN" sz="1600" dirty="0" smtClean="0"/>
              <a:t>3-5</a:t>
            </a:r>
            <a:r>
              <a:rPr lang="zh-CN" altLang="en-US" sz="1600" dirty="0" smtClean="0"/>
              <a:t>年时间，在营收、资产、技术创新上达到科创板的基本要求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2736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662273" y="60071"/>
            <a:ext cx="1526178" cy="454071"/>
            <a:chOff x="7321484" y="0"/>
            <a:chExt cx="1887037" cy="690385"/>
          </a:xfrm>
        </p:grpSpPr>
        <p:pic>
          <p:nvPicPr>
            <p:cNvPr id="4" name="Picture 2" descr="C:\Users\user\Desktop\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484" y="0"/>
              <a:ext cx="1722008" cy="374967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7321484" y="362817"/>
              <a:ext cx="1887037" cy="327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" dirty="0" smtClean="0">
                  <a:solidFill>
                    <a:srgbClr val="006600"/>
                  </a:solidFill>
                </a:rPr>
                <a:t>     让生命更长久  生活更快乐</a:t>
              </a:r>
              <a:endParaRPr lang="zh-CN" altLang="en-US" sz="800" dirty="0">
                <a:solidFill>
                  <a:srgbClr val="0066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46910" y="1310759"/>
            <a:ext cx="592281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0066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               感谢聆听</a:t>
            </a:r>
            <a:endParaRPr lang="en-US" altLang="zh-CN" sz="4000" dirty="0" smtClean="0">
              <a:solidFill>
                <a:srgbClr val="006600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  <a:p>
            <a:endParaRPr lang="en-US" altLang="zh-CN" sz="1200" dirty="0">
              <a:solidFill>
                <a:srgbClr val="00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 smtClean="0">
                <a:solidFill>
                  <a:srgbClr val="0066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               让生命更长久   生活更快乐</a:t>
            </a:r>
            <a:endParaRPr lang="en-US" altLang="zh-CN" sz="2400" dirty="0" smtClean="0">
              <a:solidFill>
                <a:srgbClr val="0066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endParaRPr lang="en-US" altLang="zh-CN" sz="2400" dirty="0">
              <a:solidFill>
                <a:srgbClr val="0066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r>
              <a:rPr lang="zh-CN" altLang="en-US" sz="1200" dirty="0" smtClean="0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endParaRPr lang="en-US" altLang="zh-CN" sz="1200" dirty="0" smtClean="0">
              <a:solidFill>
                <a:srgbClr val="00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1200" dirty="0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1200" dirty="0" smtClean="0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dirty="0" smtClean="0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于志民</a:t>
            </a:r>
            <a:endParaRPr lang="en-US" altLang="zh-CN" dirty="0" smtClean="0">
              <a:solidFill>
                <a:srgbClr val="00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 smtClean="0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</a:p>
          <a:p>
            <a:r>
              <a:rPr lang="en-US" altLang="zh-CN" dirty="0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dirty="0" smtClean="0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15640063371</a:t>
            </a:r>
          </a:p>
          <a:p>
            <a:r>
              <a:rPr lang="zh-CN" altLang="en-US" dirty="0" smtClean="0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endParaRPr lang="en-US" altLang="zh-CN" dirty="0" smtClean="0">
              <a:solidFill>
                <a:srgbClr val="00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dirty="0" smtClean="0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沈阳浑南区智慧大街</a:t>
            </a:r>
            <a:r>
              <a:rPr lang="en-US" altLang="zh-CN" dirty="0" smtClean="0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400-8</a:t>
            </a:r>
            <a:r>
              <a:rPr lang="zh-CN" altLang="en-US" dirty="0" smtClean="0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号</a:t>
            </a:r>
            <a:r>
              <a:rPr lang="en-US" altLang="zh-CN" dirty="0" smtClean="0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A10</a:t>
            </a:r>
          </a:p>
          <a:p>
            <a:endParaRPr lang="zh-CN" altLang="en-US" sz="1200" dirty="0" smtClean="0">
              <a:solidFill>
                <a:srgbClr val="00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 flipV="1">
            <a:off x="1579418" y="2109355"/>
            <a:ext cx="5340928" cy="1"/>
          </a:xfrm>
          <a:prstGeom prst="line">
            <a:avLst/>
          </a:prstGeom>
          <a:ln w="2222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191" y="2640682"/>
            <a:ext cx="2227081" cy="222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4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user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2326" y="60071"/>
            <a:ext cx="1882658" cy="397130"/>
          </a:xfrm>
          <a:prstGeom prst="rect">
            <a:avLst/>
          </a:prstGeom>
          <a:noFill/>
        </p:spPr>
      </p:pic>
      <p:grpSp>
        <p:nvGrpSpPr>
          <p:cNvPr id="5" name="组合 4"/>
          <p:cNvGrpSpPr/>
          <p:nvPr/>
        </p:nvGrpSpPr>
        <p:grpSpPr>
          <a:xfrm>
            <a:off x="307180" y="1025128"/>
            <a:ext cx="8172452" cy="2664362"/>
            <a:chOff x="307180" y="1025128"/>
            <a:chExt cx="8172452" cy="2664362"/>
          </a:xfrm>
        </p:grpSpPr>
        <p:sp>
          <p:nvSpPr>
            <p:cNvPr id="27" name="矩形 26"/>
            <p:cNvSpPr/>
            <p:nvPr/>
          </p:nvSpPr>
          <p:spPr>
            <a:xfrm>
              <a:off x="2707482" y="1025128"/>
              <a:ext cx="5772150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1400" b="1" dirty="0" smtClean="0">
                  <a:solidFill>
                    <a:srgbClr val="006600"/>
                  </a:solidFill>
                </a:rPr>
                <a:t>肿瘤</a:t>
              </a:r>
              <a:r>
                <a:rPr lang="zh-CN" altLang="en-US" sz="1400" b="1" dirty="0">
                  <a:solidFill>
                    <a:srgbClr val="006600"/>
                  </a:solidFill>
                </a:rPr>
                <a:t>、心脑血管</a:t>
              </a:r>
              <a:r>
                <a:rPr lang="zh-CN" altLang="en-US" sz="1400" dirty="0">
                  <a:solidFill>
                    <a:srgbClr val="006600"/>
                  </a:solidFill>
                </a:rPr>
                <a:t>疾病成为人类</a:t>
              </a:r>
              <a:r>
                <a:rPr lang="zh-CN" altLang="zh-CN" sz="1400" dirty="0">
                  <a:solidFill>
                    <a:srgbClr val="006600"/>
                  </a:solidFill>
                </a:rPr>
                <a:t>死因谱</a:t>
              </a:r>
              <a:r>
                <a:rPr lang="zh-CN" altLang="en-US" sz="1400" dirty="0">
                  <a:solidFill>
                    <a:srgbClr val="006600"/>
                  </a:solidFill>
                </a:rPr>
                <a:t>的头牌杀手</a:t>
              </a:r>
              <a:r>
                <a:rPr lang="zh-CN" altLang="en-US" sz="1400" b="1" dirty="0">
                  <a:solidFill>
                    <a:srgbClr val="006600"/>
                  </a:solidFill>
                </a:rPr>
                <a:t>，退行性病变</a:t>
              </a:r>
              <a:r>
                <a:rPr lang="zh-CN" altLang="en-US" sz="1400" dirty="0">
                  <a:solidFill>
                    <a:srgbClr val="006600"/>
                  </a:solidFill>
                </a:rPr>
                <a:t>成为健康的主要威胁</a:t>
              </a:r>
              <a:r>
                <a:rPr lang="zh-CN" altLang="en-US" sz="1400" dirty="0" smtClean="0">
                  <a:solidFill>
                    <a:srgbClr val="006600"/>
                  </a:solidFill>
                </a:rPr>
                <a:t>，</a:t>
              </a:r>
              <a:r>
                <a:rPr lang="en-US" altLang="zh-CN" sz="1400" dirty="0" smtClean="0">
                  <a:solidFill>
                    <a:srgbClr val="006600"/>
                  </a:solidFill>
                </a:rPr>
                <a:t> </a:t>
              </a:r>
              <a:r>
                <a:rPr lang="zh-CN" altLang="en-US" sz="1400" dirty="0">
                  <a:solidFill>
                    <a:srgbClr val="006600"/>
                  </a:solidFill>
                </a:rPr>
                <a:t>以化药为主的现代医疗手段难以有效解决这一问题</a:t>
              </a:r>
              <a:r>
                <a:rPr lang="zh-CN" altLang="en-US" sz="1400" dirty="0" smtClean="0">
                  <a:solidFill>
                    <a:srgbClr val="006600"/>
                  </a:solidFill>
                </a:rPr>
                <a:t>。</a:t>
              </a:r>
              <a:r>
                <a:rPr lang="en-US" altLang="zh-CN" sz="1400" b="1" dirty="0" smtClean="0">
                  <a:solidFill>
                    <a:schemeClr val="accent3">
                      <a:lumMod val="50000"/>
                    </a:schemeClr>
                  </a:solidFill>
                </a:rPr>
                <a:t>     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4138613" y="2031206"/>
              <a:ext cx="4341019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1400" dirty="0" smtClean="0">
                  <a:solidFill>
                    <a:srgbClr val="006600"/>
                  </a:solidFill>
                </a:rPr>
                <a:t>细胞技术赋予我们细胞更强大的能力，让它成为我们自己的最好医生，</a:t>
              </a:r>
              <a:r>
                <a:rPr lang="en-US" altLang="zh-CN" sz="1400" b="1" dirty="0" smtClean="0">
                  <a:solidFill>
                    <a:srgbClr val="006600"/>
                  </a:solidFill>
                </a:rPr>
                <a:t>21</a:t>
              </a:r>
              <a:r>
                <a:rPr lang="zh-CN" altLang="en-US" sz="1400" b="1" dirty="0" smtClean="0">
                  <a:solidFill>
                    <a:srgbClr val="006600"/>
                  </a:solidFill>
                </a:rPr>
                <a:t>世纪是细胞治疗的时代</a:t>
              </a:r>
              <a:r>
                <a:rPr lang="zh-CN" altLang="en-US" sz="1400" dirty="0" smtClean="0">
                  <a:solidFill>
                    <a:srgbClr val="006600"/>
                  </a:solidFill>
                </a:rPr>
                <a:t>。</a:t>
              </a:r>
              <a:r>
                <a:rPr lang="en-US" altLang="zh-CN" sz="1400" b="1" dirty="0" smtClean="0">
                  <a:solidFill>
                    <a:schemeClr val="accent3">
                      <a:lumMod val="50000"/>
                    </a:schemeClr>
                  </a:solidFill>
                </a:rPr>
                <a:t>     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3217069" y="3143576"/>
              <a:ext cx="4962525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006600"/>
                  </a:solidFill>
                </a:rPr>
                <a:t>临床治疗领域不断深入，医美、药试等领域的扩展</a:t>
              </a:r>
              <a:r>
                <a:rPr lang="zh-CN" altLang="en-US" sz="1400" b="1" dirty="0" smtClean="0">
                  <a:solidFill>
                    <a:schemeClr val="accent3">
                      <a:lumMod val="50000"/>
                    </a:schemeClr>
                  </a:solidFill>
                </a:rPr>
                <a:t>，</a:t>
              </a:r>
              <a:r>
                <a:rPr lang="zh-CN" altLang="en-US" sz="1400" dirty="0" smtClean="0">
                  <a:solidFill>
                    <a:srgbClr val="006600"/>
                  </a:solidFill>
                </a:rPr>
                <a:t>负面清单下的</a:t>
              </a:r>
              <a:r>
                <a:rPr lang="zh-CN" altLang="en-US" sz="1400" b="1" dirty="0" smtClean="0">
                  <a:solidFill>
                    <a:srgbClr val="006600"/>
                  </a:solidFill>
                </a:rPr>
                <a:t>万亿级国内市场</a:t>
              </a:r>
              <a:r>
                <a:rPr lang="zh-CN" altLang="en-US" sz="1400" dirty="0" smtClean="0">
                  <a:solidFill>
                    <a:srgbClr val="006600"/>
                  </a:solidFill>
                </a:rPr>
                <a:t>，中国能跑出世界级的核心资产</a:t>
              </a:r>
              <a:r>
                <a:rPr lang="en-US" altLang="zh-CN" sz="1400" dirty="0" smtClean="0">
                  <a:solidFill>
                    <a:srgbClr val="006600"/>
                  </a:solidFill>
                </a:rPr>
                <a:t>     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307181" y="1033434"/>
              <a:ext cx="2400301" cy="596185"/>
              <a:chOff x="2813225" y="1240869"/>
              <a:chExt cx="2517423" cy="1654493"/>
            </a:xfrm>
          </p:grpSpPr>
          <p:sp>
            <p:nvSpPr>
              <p:cNvPr id="35" name="圆角矩形 34"/>
              <p:cNvSpPr/>
              <p:nvPr/>
            </p:nvSpPr>
            <p:spPr>
              <a:xfrm>
                <a:off x="2813225" y="1240869"/>
                <a:ext cx="2517423" cy="1654493"/>
              </a:xfrm>
              <a:prstGeom prst="roundRect">
                <a:avLst/>
              </a:prstGeom>
              <a:solidFill>
                <a:srgbClr val="0066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圆角矩形 4"/>
              <p:cNvSpPr/>
              <p:nvPr/>
            </p:nvSpPr>
            <p:spPr>
              <a:xfrm>
                <a:off x="2893991" y="1321635"/>
                <a:ext cx="2355891" cy="149296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dirty="0" smtClean="0"/>
                  <a:t>人类健康新痛点</a:t>
                </a:r>
                <a:endParaRPr lang="zh-CN" altLang="en-US" kern="1200" dirty="0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307180" y="2031206"/>
              <a:ext cx="3831433" cy="596185"/>
              <a:chOff x="2813225" y="1240869"/>
              <a:chExt cx="2517423" cy="1654493"/>
            </a:xfrm>
          </p:grpSpPr>
          <p:sp>
            <p:nvSpPr>
              <p:cNvPr id="38" name="圆角矩形 37"/>
              <p:cNvSpPr/>
              <p:nvPr/>
            </p:nvSpPr>
            <p:spPr>
              <a:xfrm>
                <a:off x="2813225" y="1240869"/>
                <a:ext cx="2517423" cy="1654493"/>
              </a:xfrm>
              <a:prstGeom prst="roundRect">
                <a:avLst/>
              </a:prstGeom>
              <a:solidFill>
                <a:srgbClr val="0066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圆角矩形 4"/>
              <p:cNvSpPr/>
              <p:nvPr/>
            </p:nvSpPr>
            <p:spPr>
              <a:xfrm>
                <a:off x="2893991" y="1321635"/>
                <a:ext cx="2355891" cy="149296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kern="1200" dirty="0" smtClean="0"/>
                  <a:t>细胞治疗是解决新痛点最好方式</a:t>
                </a:r>
                <a:endParaRPr lang="zh-CN" altLang="en-US" kern="1200" dirty="0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430102" y="3093305"/>
              <a:ext cx="2400301" cy="596185"/>
              <a:chOff x="2813225" y="1240869"/>
              <a:chExt cx="2517423" cy="1654493"/>
            </a:xfrm>
          </p:grpSpPr>
          <p:sp>
            <p:nvSpPr>
              <p:cNvPr id="41" name="圆角矩形 40"/>
              <p:cNvSpPr/>
              <p:nvPr/>
            </p:nvSpPr>
            <p:spPr>
              <a:xfrm>
                <a:off x="2813225" y="1240869"/>
                <a:ext cx="2517423" cy="1654493"/>
              </a:xfrm>
              <a:prstGeom prst="roundRect">
                <a:avLst/>
              </a:prstGeom>
              <a:solidFill>
                <a:srgbClr val="0066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圆角矩形 4"/>
              <p:cNvSpPr/>
              <p:nvPr/>
            </p:nvSpPr>
            <p:spPr>
              <a:xfrm>
                <a:off x="2893991" y="1321635"/>
                <a:ext cx="2355891" cy="149296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kern="1200" dirty="0" smtClean="0"/>
                  <a:t>小细胞  大产业</a:t>
                </a:r>
                <a:endParaRPr lang="zh-CN" altLang="en-US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935831" y="294353"/>
            <a:ext cx="6657975" cy="4177637"/>
            <a:chOff x="935831" y="294353"/>
            <a:chExt cx="6657975" cy="4177637"/>
          </a:xfrm>
        </p:grpSpPr>
        <p:graphicFrame>
          <p:nvGraphicFramePr>
            <p:cNvPr id="4" name="图示 3"/>
            <p:cNvGraphicFramePr/>
            <p:nvPr>
              <p:extLst>
                <p:ext uri="{D42A27DB-BD31-4B8C-83A1-F6EECF244321}">
                  <p14:modId xmlns:p14="http://schemas.microsoft.com/office/powerpoint/2010/main" val="1550188187"/>
                </p:ext>
              </p:extLst>
            </p:nvPr>
          </p:nvGraphicFramePr>
          <p:xfrm>
            <a:off x="1271081" y="294353"/>
            <a:ext cx="5858382" cy="33843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935831" y="4102658"/>
              <a:ext cx="6657975" cy="369332"/>
            </a:xfrm>
            <a:prstGeom prst="rect">
              <a:avLst/>
            </a:prstGeom>
            <a:solidFill>
              <a:srgbClr val="006600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 </a:t>
              </a:r>
              <a:r>
                <a:rPr lang="zh-CN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行业定位区域细胞制备中心，发展目标成为行业中的“台积电”</a:t>
              </a:r>
              <a:endPara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</p:grpSp>
      <p:pic>
        <p:nvPicPr>
          <p:cNvPr id="34" name="Picture 2" descr="C:\Users\user\Desktop\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29463" y="60070"/>
            <a:ext cx="1925521" cy="468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70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9463" y="60070"/>
            <a:ext cx="1925521" cy="468567"/>
          </a:xfrm>
          <a:prstGeom prst="rect">
            <a:avLst/>
          </a:prstGeom>
          <a:noFill/>
        </p:spPr>
      </p:pic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3722130948"/>
              </p:ext>
            </p:extLst>
          </p:nvPr>
        </p:nvGraphicFramePr>
        <p:xfrm>
          <a:off x="485775" y="528637"/>
          <a:ext cx="8143875" cy="4136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94210" y="3652838"/>
            <a:ext cx="921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6600"/>
                </a:solidFill>
              </a:rPr>
              <a:t>3-5</a:t>
            </a:r>
            <a:r>
              <a:rPr lang="zh-CN" altLang="en-US" sz="2000" b="1" dirty="0" smtClean="0">
                <a:solidFill>
                  <a:srgbClr val="006600"/>
                </a:solidFill>
              </a:rPr>
              <a:t>年</a:t>
            </a:r>
            <a:endParaRPr lang="zh-CN" altLang="en-US" sz="2000" b="1" dirty="0">
              <a:solidFill>
                <a:srgbClr val="00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0045" y="3645694"/>
            <a:ext cx="921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6600"/>
                </a:solidFill>
              </a:rPr>
              <a:t>3-5</a:t>
            </a:r>
            <a:r>
              <a:rPr lang="zh-CN" altLang="en-US" sz="2000" b="1" dirty="0" smtClean="0">
                <a:solidFill>
                  <a:srgbClr val="006600"/>
                </a:solidFill>
              </a:rPr>
              <a:t>年</a:t>
            </a:r>
            <a:endParaRPr lang="zh-CN" altLang="en-US" sz="2000" b="1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0872" y="3629025"/>
            <a:ext cx="921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6600"/>
                </a:solidFill>
              </a:rPr>
              <a:t>3-5</a:t>
            </a:r>
            <a:r>
              <a:rPr lang="zh-CN" altLang="en-US" sz="2000" b="1" dirty="0" smtClean="0">
                <a:solidFill>
                  <a:srgbClr val="006600"/>
                </a:solidFill>
              </a:rPr>
              <a:t>年</a:t>
            </a:r>
            <a:endParaRPr lang="zh-CN" altLang="en-US" sz="2000" b="1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0392" y="1190625"/>
            <a:ext cx="1069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6600"/>
                </a:solidFill>
                <a:latin typeface="+mn-ea"/>
                <a:ea typeface="+mn-ea"/>
              </a:rPr>
              <a:t>第一步</a:t>
            </a:r>
            <a:endParaRPr lang="zh-CN" altLang="en-US" sz="2000" b="1" dirty="0">
              <a:solidFill>
                <a:srgbClr val="006600"/>
              </a:solidFill>
              <a:latin typeface="+mn-ea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0971" y="1188244"/>
            <a:ext cx="1069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6600"/>
                </a:solidFill>
                <a:latin typeface="+mn-ea"/>
                <a:ea typeface="+mn-ea"/>
              </a:rPr>
              <a:t>第二步</a:t>
            </a:r>
            <a:endParaRPr lang="zh-CN" altLang="en-US" sz="2000" b="1" dirty="0">
              <a:solidFill>
                <a:srgbClr val="006600"/>
              </a:solidFill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3234" y="1200150"/>
            <a:ext cx="1069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6600"/>
                </a:solidFill>
                <a:latin typeface="+mn-ea"/>
                <a:ea typeface="+mn-ea"/>
              </a:rPr>
              <a:t>第三步</a:t>
            </a:r>
            <a:endParaRPr lang="zh-CN" altLang="en-US" sz="2000" b="1" dirty="0">
              <a:solidFill>
                <a:srgbClr val="0066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984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9463" y="60070"/>
            <a:ext cx="1925521" cy="468567"/>
          </a:xfrm>
          <a:prstGeom prst="rect">
            <a:avLst/>
          </a:prstGeom>
          <a:noFill/>
        </p:spPr>
      </p:pic>
      <p:grpSp>
        <p:nvGrpSpPr>
          <p:cNvPr id="17" name="组合 16"/>
          <p:cNvGrpSpPr/>
          <p:nvPr/>
        </p:nvGrpSpPr>
        <p:grpSpPr>
          <a:xfrm>
            <a:off x="363713" y="736439"/>
            <a:ext cx="8396714" cy="3364073"/>
            <a:chOff x="363713" y="736439"/>
            <a:chExt cx="8396714" cy="3364073"/>
          </a:xfrm>
        </p:grpSpPr>
        <p:grpSp>
          <p:nvGrpSpPr>
            <p:cNvPr id="2" name="组合 1"/>
            <p:cNvGrpSpPr/>
            <p:nvPr/>
          </p:nvGrpSpPr>
          <p:grpSpPr>
            <a:xfrm>
              <a:off x="363713" y="736439"/>
              <a:ext cx="1150762" cy="3364073"/>
              <a:chOff x="-230492" y="960823"/>
              <a:chExt cx="2517423" cy="1654493"/>
            </a:xfrm>
          </p:grpSpPr>
          <p:sp>
            <p:nvSpPr>
              <p:cNvPr id="3" name="圆角矩形 2"/>
              <p:cNvSpPr/>
              <p:nvPr/>
            </p:nvSpPr>
            <p:spPr>
              <a:xfrm>
                <a:off x="-230492" y="960823"/>
                <a:ext cx="2517423" cy="1654493"/>
              </a:xfrm>
              <a:prstGeom prst="roundRect">
                <a:avLst/>
              </a:prstGeom>
              <a:solidFill>
                <a:srgbClr val="0066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" name="圆角矩形 4"/>
              <p:cNvSpPr/>
              <p:nvPr/>
            </p:nvSpPr>
            <p:spPr>
              <a:xfrm>
                <a:off x="-68959" y="1041589"/>
                <a:ext cx="2152728" cy="149296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3200" kern="1200" dirty="0" smtClean="0"/>
                  <a:t>做</a:t>
                </a:r>
                <a:endParaRPr lang="en-US" altLang="zh-CN" sz="3200" kern="1200" dirty="0" smtClean="0"/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3200" kern="1200" dirty="0" smtClean="0"/>
                  <a:t>标</a:t>
                </a:r>
                <a:endParaRPr lang="en-US" altLang="zh-CN" sz="3200" kern="1200" dirty="0" smtClean="0"/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3200" kern="1200" dirty="0" smtClean="0"/>
                  <a:t>准</a:t>
                </a:r>
                <a:endParaRPr lang="zh-CN" altLang="en-US" sz="3200" kern="1200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002997" y="902772"/>
              <a:ext cx="3214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006600"/>
                  </a:solidFill>
                </a:rPr>
                <a:t>    GMP   2017</a:t>
              </a:r>
              <a:r>
                <a:rPr lang="zh-CN" altLang="en-US" dirty="0" smtClean="0">
                  <a:solidFill>
                    <a:srgbClr val="006600"/>
                  </a:solidFill>
                </a:rPr>
                <a:t>年</a:t>
              </a:r>
              <a:endParaRPr lang="en-US" altLang="zh-CN" dirty="0" smtClean="0">
                <a:solidFill>
                  <a:srgbClr val="006600"/>
                </a:solidFill>
              </a:endParaRPr>
            </a:p>
            <a:p>
              <a:r>
                <a:rPr lang="en-US" altLang="zh-CN" dirty="0" smtClean="0">
                  <a:solidFill>
                    <a:srgbClr val="006600"/>
                  </a:solidFill>
                </a:rPr>
                <a:t>    ISO9001-2015     2018</a:t>
              </a:r>
              <a:r>
                <a:rPr lang="zh-CN" altLang="en-US" dirty="0" smtClean="0">
                  <a:solidFill>
                    <a:srgbClr val="006600"/>
                  </a:solidFill>
                </a:rPr>
                <a:t>年</a:t>
              </a:r>
              <a:endParaRPr lang="zh-CN" altLang="en-US" dirty="0">
                <a:solidFill>
                  <a:srgbClr val="006600"/>
                </a:solidFill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048590" y="1765141"/>
              <a:ext cx="3664743" cy="596185"/>
              <a:chOff x="2813225" y="1240869"/>
              <a:chExt cx="2517423" cy="1654493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2813225" y="1240869"/>
                <a:ext cx="2517423" cy="1654493"/>
              </a:xfrm>
              <a:prstGeom prst="roundRect">
                <a:avLst/>
              </a:prstGeom>
              <a:solidFill>
                <a:srgbClr val="0066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圆角矩形 4"/>
              <p:cNvSpPr/>
              <p:nvPr/>
            </p:nvSpPr>
            <p:spPr>
              <a:xfrm>
                <a:off x="2893991" y="1321635"/>
                <a:ext cx="2355891" cy="149296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dirty="0" smtClean="0"/>
                  <a:t>通过美国</a:t>
                </a:r>
                <a:r>
                  <a:rPr lang="en-US" altLang="zh-CN" dirty="0" smtClean="0"/>
                  <a:t>AABB</a:t>
                </a:r>
                <a:r>
                  <a:rPr lang="zh-CN" altLang="en-US" dirty="0" smtClean="0"/>
                  <a:t>再审    </a:t>
                </a:r>
                <a:r>
                  <a:rPr lang="en-US" altLang="zh-CN" dirty="0" smtClean="0"/>
                  <a:t>2019</a:t>
                </a:r>
                <a:r>
                  <a:rPr lang="zh-CN" altLang="en-US" dirty="0" smtClean="0"/>
                  <a:t>年</a:t>
                </a:r>
                <a:endParaRPr lang="zh-CN" altLang="en-US" kern="1200" dirty="0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2048590" y="2610484"/>
              <a:ext cx="5749072" cy="596185"/>
              <a:chOff x="2813225" y="1240869"/>
              <a:chExt cx="2517423" cy="1654493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2813225" y="1240869"/>
                <a:ext cx="2517423" cy="1654493"/>
              </a:xfrm>
              <a:prstGeom prst="roundRect">
                <a:avLst/>
              </a:prstGeom>
              <a:solidFill>
                <a:srgbClr val="0066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圆角矩形 4"/>
              <p:cNvSpPr/>
              <p:nvPr/>
            </p:nvSpPr>
            <p:spPr>
              <a:xfrm>
                <a:off x="2893991" y="1321635"/>
                <a:ext cx="2355891" cy="149296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dirty="0" smtClean="0"/>
                  <a:t>参与制定辽宁细胞制备实验技术规范  </a:t>
                </a:r>
                <a:r>
                  <a:rPr lang="en-US" altLang="zh-CN" dirty="0" smtClean="0"/>
                  <a:t>2020</a:t>
                </a:r>
                <a:r>
                  <a:rPr lang="zh-CN" altLang="en-US" dirty="0" smtClean="0"/>
                  <a:t>年 </a:t>
                </a:r>
                <a:endParaRPr lang="zh-CN" altLang="en-US" kern="1200" dirty="0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48590" y="3419130"/>
              <a:ext cx="6711837" cy="596185"/>
              <a:chOff x="2572126" y="1321634"/>
              <a:chExt cx="5493690" cy="1654493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2572126" y="1321634"/>
                <a:ext cx="5493690" cy="1654493"/>
              </a:xfrm>
              <a:prstGeom prst="roundRect">
                <a:avLst/>
              </a:prstGeom>
              <a:solidFill>
                <a:srgbClr val="0066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 dirty="0" smtClean="0"/>
                  <a:t>    牵头制定辽宁省区域细胞资源库和制备中心管理规范  </a:t>
                </a:r>
                <a:r>
                  <a:rPr lang="en-US" altLang="zh-CN" dirty="0" smtClean="0"/>
                  <a:t>2021</a:t>
                </a:r>
                <a:r>
                  <a:rPr lang="zh-CN" altLang="en-US" dirty="0" smtClean="0"/>
                  <a:t>年</a:t>
                </a:r>
                <a:endParaRPr lang="zh-CN" altLang="en-US" dirty="0"/>
              </a:p>
            </p:txBody>
          </p:sp>
          <p:sp>
            <p:nvSpPr>
              <p:cNvPr id="16" name="圆角矩形 4"/>
              <p:cNvSpPr/>
              <p:nvPr/>
            </p:nvSpPr>
            <p:spPr>
              <a:xfrm>
                <a:off x="2893991" y="1321635"/>
                <a:ext cx="2355891" cy="149296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kern="1200" dirty="0"/>
              </a:p>
            </p:txBody>
          </p:sp>
        </p:grpSp>
      </p:grpSp>
      <p:sp>
        <p:nvSpPr>
          <p:cNvPr id="18" name="圆角矩形 17"/>
          <p:cNvSpPr/>
          <p:nvPr/>
        </p:nvSpPr>
        <p:spPr>
          <a:xfrm>
            <a:off x="2048590" y="900660"/>
            <a:ext cx="3664743" cy="596185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112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528019" y="736439"/>
            <a:ext cx="6758606" cy="3364073"/>
            <a:chOff x="528019" y="736439"/>
            <a:chExt cx="6758606" cy="3364073"/>
          </a:xfrm>
        </p:grpSpPr>
        <p:grpSp>
          <p:nvGrpSpPr>
            <p:cNvPr id="2" name="组合 1"/>
            <p:cNvGrpSpPr/>
            <p:nvPr/>
          </p:nvGrpSpPr>
          <p:grpSpPr>
            <a:xfrm>
              <a:off x="528019" y="736439"/>
              <a:ext cx="1150762" cy="3364073"/>
              <a:chOff x="-230492" y="960823"/>
              <a:chExt cx="2517423" cy="1654493"/>
            </a:xfrm>
          </p:grpSpPr>
          <p:sp>
            <p:nvSpPr>
              <p:cNvPr id="3" name="圆角矩形 2"/>
              <p:cNvSpPr/>
              <p:nvPr/>
            </p:nvSpPr>
            <p:spPr>
              <a:xfrm>
                <a:off x="-230492" y="960823"/>
                <a:ext cx="2517423" cy="1654493"/>
              </a:xfrm>
              <a:prstGeom prst="roundRect">
                <a:avLst/>
              </a:prstGeom>
              <a:solidFill>
                <a:srgbClr val="0066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" name="圆角矩形 4"/>
              <p:cNvSpPr/>
              <p:nvPr/>
            </p:nvSpPr>
            <p:spPr>
              <a:xfrm>
                <a:off x="-68959" y="1041589"/>
                <a:ext cx="2152728" cy="149296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3200" kern="1200" dirty="0" smtClean="0"/>
                  <a:t>做</a:t>
                </a:r>
                <a:endParaRPr lang="en-US" altLang="zh-CN" sz="3200" kern="1200" dirty="0" smtClean="0"/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3200" kern="1200" dirty="0" smtClean="0"/>
                  <a:t>技</a:t>
                </a:r>
                <a:endParaRPr lang="en-US" altLang="zh-CN" sz="3200" kern="1200" dirty="0" smtClean="0"/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3200" kern="1200" dirty="0" smtClean="0"/>
                  <a:t>术</a:t>
                </a:r>
                <a:endParaRPr lang="zh-CN" altLang="en-US" sz="3200" kern="1200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314575" y="822078"/>
              <a:ext cx="1800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存储       类细胞</a:t>
              </a:r>
              <a:endParaRPr lang="zh-CN" alt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21718" y="1425462"/>
              <a:ext cx="2150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制备           类细胞</a:t>
              </a:r>
              <a:endParaRPr lang="zh-CN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14575" y="2627829"/>
              <a:ext cx="49720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医疗器械备案         类培养基，    </a:t>
              </a:r>
              <a:r>
                <a:rPr lang="en-US" altLang="zh-CN" sz="2800" dirty="0"/>
                <a:t> </a:t>
              </a:r>
              <a:r>
                <a:rPr lang="zh-CN" altLang="en-US" dirty="0" smtClean="0"/>
                <a:t>种保存液</a:t>
              </a:r>
              <a:endParaRPr lang="zh-CN" alt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21718" y="2093101"/>
              <a:ext cx="3486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开展           临床治疗实验项目</a:t>
              </a:r>
              <a:endParaRPr lang="zh-CN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78855" y="3297129"/>
              <a:ext cx="4550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已获     </a:t>
              </a:r>
              <a:r>
                <a:rPr lang="en-US" altLang="zh-CN" sz="2800" dirty="0"/>
                <a:t> </a:t>
              </a:r>
              <a:r>
                <a:rPr lang="en-US" altLang="zh-CN" sz="2800" dirty="0" smtClean="0"/>
                <a:t>   </a:t>
              </a:r>
              <a:r>
                <a:rPr lang="zh-CN" altLang="en-US" dirty="0" smtClean="0"/>
                <a:t>项实用新型、       项发明专利</a:t>
              </a:r>
              <a:endParaRPr lang="zh-CN" altLang="en-US" dirty="0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859969" y="736439"/>
              <a:ext cx="419012" cy="504313"/>
              <a:chOff x="3926" y="1240869"/>
              <a:chExt cx="2517423" cy="1654493"/>
            </a:xfrm>
          </p:grpSpPr>
          <p:sp>
            <p:nvSpPr>
              <p:cNvPr id="11" name="圆角矩形 10"/>
              <p:cNvSpPr/>
              <p:nvPr/>
            </p:nvSpPr>
            <p:spPr>
              <a:xfrm>
                <a:off x="3926" y="1240869"/>
                <a:ext cx="2517423" cy="1654493"/>
              </a:xfrm>
              <a:prstGeom prst="roundRect">
                <a:avLst/>
              </a:prstGeom>
              <a:solidFill>
                <a:srgbClr val="0066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zh-CN" sz="2400" dirty="0" smtClean="0"/>
                  <a:t>7</a:t>
                </a:r>
                <a:endParaRPr lang="zh-CN" altLang="en-US" sz="2400" dirty="0"/>
              </a:p>
            </p:txBody>
          </p:sp>
          <p:sp>
            <p:nvSpPr>
              <p:cNvPr id="12" name="圆角矩形 4"/>
              <p:cNvSpPr/>
              <p:nvPr/>
            </p:nvSpPr>
            <p:spPr>
              <a:xfrm>
                <a:off x="84692" y="1321635"/>
                <a:ext cx="2355891" cy="149296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 dirty="0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2871962" y="1329227"/>
              <a:ext cx="590462" cy="561802"/>
              <a:chOff x="3926" y="1240869"/>
              <a:chExt cx="3547495" cy="1843097"/>
            </a:xfrm>
          </p:grpSpPr>
          <p:sp>
            <p:nvSpPr>
              <p:cNvPr id="14" name="圆角矩形 13"/>
              <p:cNvSpPr/>
              <p:nvPr/>
            </p:nvSpPr>
            <p:spPr>
              <a:xfrm>
                <a:off x="3926" y="1240869"/>
                <a:ext cx="3547495" cy="1654493"/>
              </a:xfrm>
              <a:prstGeom prst="roundRect">
                <a:avLst/>
              </a:prstGeom>
              <a:solidFill>
                <a:srgbClr val="0066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zh-CN" sz="2400" dirty="0" smtClean="0"/>
                  <a:t>11  </a:t>
                </a:r>
                <a:endParaRPr lang="zh-CN" altLang="en-US" sz="2400" dirty="0"/>
              </a:p>
            </p:txBody>
          </p:sp>
          <p:sp>
            <p:nvSpPr>
              <p:cNvPr id="15" name="圆角矩形 4"/>
              <p:cNvSpPr/>
              <p:nvPr/>
            </p:nvSpPr>
            <p:spPr>
              <a:xfrm>
                <a:off x="165457" y="1591004"/>
                <a:ext cx="2355893" cy="14929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 dirty="0"/>
              </a:p>
            </p:txBody>
          </p:sp>
        </p:grpSp>
        <p:sp>
          <p:nvSpPr>
            <p:cNvPr id="16" name="圆角矩形 15"/>
            <p:cNvSpPr/>
            <p:nvPr/>
          </p:nvSpPr>
          <p:spPr>
            <a:xfrm>
              <a:off x="2890969" y="2025611"/>
              <a:ext cx="623800" cy="504313"/>
            </a:xfrm>
            <a:prstGeom prst="roundRect">
              <a:avLst/>
            </a:prstGeom>
            <a:solidFill>
              <a:srgbClr val="0066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altLang="zh-CN" sz="2400" dirty="0" smtClean="0"/>
                <a:t>13</a:t>
              </a:r>
              <a:endParaRPr lang="zh-CN" altLang="en-US" sz="2400" dirty="0"/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4850694" y="3318971"/>
              <a:ext cx="428537" cy="504313"/>
            </a:xfrm>
            <a:prstGeom prst="roundRect">
              <a:avLst/>
            </a:prstGeom>
            <a:solidFill>
              <a:srgbClr val="0066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altLang="zh-CN" sz="2400" dirty="0" smtClean="0"/>
                <a:t>5</a:t>
              </a:r>
              <a:endParaRPr lang="zh-CN" altLang="en-US" sz="2400" dirty="0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2871962" y="3327456"/>
              <a:ext cx="623800" cy="504313"/>
            </a:xfrm>
            <a:prstGeom prst="roundRect">
              <a:avLst/>
            </a:prstGeom>
            <a:solidFill>
              <a:srgbClr val="0066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altLang="zh-CN" sz="2400" dirty="0" smtClean="0"/>
                <a:t>18</a:t>
              </a:r>
              <a:endParaRPr lang="zh-CN" altLang="en-US" sz="2400" dirty="0"/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5362663" y="2627828"/>
              <a:ext cx="445205" cy="504313"/>
            </a:xfrm>
            <a:prstGeom prst="roundRect">
              <a:avLst/>
            </a:prstGeom>
            <a:solidFill>
              <a:srgbClr val="0066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altLang="zh-CN" sz="2400" dirty="0" smtClean="0"/>
                <a:t>1</a:t>
              </a:r>
              <a:endParaRPr lang="zh-CN" altLang="en-US" sz="2400" dirty="0"/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3802900" y="2627829"/>
              <a:ext cx="440488" cy="504313"/>
            </a:xfrm>
            <a:prstGeom prst="roundRect">
              <a:avLst/>
            </a:prstGeom>
            <a:solidFill>
              <a:srgbClr val="0066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altLang="zh-CN" sz="2400" dirty="0" smtClean="0"/>
                <a:t>4</a:t>
              </a:r>
              <a:endParaRPr lang="zh-CN" altLang="en-US" sz="2400" dirty="0"/>
            </a:p>
          </p:txBody>
        </p:sp>
      </p:grpSp>
      <p:pic>
        <p:nvPicPr>
          <p:cNvPr id="22" name="Picture 2" descr="C:\Users\user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9463" y="60070"/>
            <a:ext cx="1925521" cy="468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447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794199"/>
              </p:ext>
            </p:extLst>
          </p:nvPr>
        </p:nvGraphicFramePr>
        <p:xfrm>
          <a:off x="0" y="845685"/>
          <a:ext cx="9069272" cy="31598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9534"/>
                <a:gridCol w="2116428"/>
                <a:gridCol w="6463310"/>
              </a:tblGrid>
              <a:tr h="226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CN" sz="9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序号</a:t>
                      </a:r>
                      <a:endParaRPr lang="zh-CN" sz="900" b="1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262" marR="40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CN" sz="9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合作委托单位</a:t>
                      </a:r>
                      <a:endParaRPr lang="zh-CN" sz="900" b="1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262" marR="40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CN" sz="9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项目内容</a:t>
                      </a:r>
                      <a:endParaRPr lang="zh-CN" sz="900" b="1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262" marR="40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226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altLang="zh-CN" sz="9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zh-CN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262" marR="40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CN" sz="900" kern="100" dirty="0" smtClean="0">
                          <a:effectLst/>
                          <a:latin typeface="+mn-ea"/>
                          <a:ea typeface="+mn-ea"/>
                        </a:rPr>
                        <a:t>上海交通大学附属</a:t>
                      </a:r>
                      <a:r>
                        <a:rPr lang="en-US" altLang="zh-CN" sz="900" kern="100" dirty="0" smtClean="0">
                          <a:effectLst/>
                          <a:latin typeface="+mn-ea"/>
                          <a:ea typeface="+mn-ea"/>
                        </a:rPr>
                        <a:t>       </a:t>
                      </a:r>
                      <a:r>
                        <a:rPr lang="zh-CN" sz="900" kern="100" dirty="0" smtClean="0">
                          <a:effectLst/>
                          <a:latin typeface="+mn-ea"/>
                          <a:ea typeface="+mn-ea"/>
                        </a:rPr>
                        <a:t>医院</a:t>
                      </a:r>
                      <a:endParaRPr lang="zh-CN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262" marR="40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CN" sz="1050" b="1" kern="100" dirty="0">
                          <a:solidFill>
                            <a:srgbClr val="006600"/>
                          </a:solidFill>
                          <a:effectLst/>
                          <a:latin typeface="+mn-ea"/>
                          <a:ea typeface="+mn-ea"/>
                        </a:rPr>
                        <a:t>新型</a:t>
                      </a:r>
                      <a:r>
                        <a:rPr lang="en-US" sz="1050" b="1" kern="100" dirty="0" err="1">
                          <a:solidFill>
                            <a:srgbClr val="006600"/>
                          </a:solidFill>
                          <a:effectLst/>
                          <a:latin typeface="+mn-ea"/>
                          <a:ea typeface="+mn-ea"/>
                        </a:rPr>
                        <a:t>TRGel</a:t>
                      </a:r>
                      <a:r>
                        <a:rPr lang="zh-CN" sz="1050" b="1" kern="100" dirty="0">
                          <a:solidFill>
                            <a:srgbClr val="006600"/>
                          </a:solidFill>
                          <a:effectLst/>
                          <a:latin typeface="+mn-ea"/>
                          <a:ea typeface="+mn-ea"/>
                        </a:rPr>
                        <a:t>微囊化间充质干细胞诱导分化为胰岛分泌细胞治疗</a:t>
                      </a:r>
                      <a:r>
                        <a:rPr lang="en-US" sz="1050" b="1" kern="100" dirty="0">
                          <a:solidFill>
                            <a:srgbClr val="006600"/>
                          </a:solidFill>
                          <a:effectLst/>
                          <a:latin typeface="+mn-ea"/>
                          <a:ea typeface="+mn-ea"/>
                        </a:rPr>
                        <a:t>I</a:t>
                      </a:r>
                      <a:r>
                        <a:rPr lang="zh-CN" sz="1050" b="1" kern="100" dirty="0">
                          <a:solidFill>
                            <a:srgbClr val="006600"/>
                          </a:solidFill>
                          <a:effectLst/>
                          <a:latin typeface="+mn-ea"/>
                          <a:ea typeface="+mn-ea"/>
                        </a:rPr>
                        <a:t>型糖尿病的机制研究</a:t>
                      </a:r>
                      <a:endParaRPr lang="zh-CN" sz="1050" b="1" kern="100" dirty="0">
                        <a:solidFill>
                          <a:srgbClr val="0066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262" marR="40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altLang="zh-CN" sz="9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zh-CN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262" marR="40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CN" sz="900" kern="100" dirty="0" smtClean="0">
                          <a:effectLst/>
                          <a:latin typeface="+mn-ea"/>
                          <a:ea typeface="+mn-ea"/>
                        </a:rPr>
                        <a:t>辽宁省</a:t>
                      </a:r>
                      <a:r>
                        <a:rPr lang="en-US" altLang="zh-CN" sz="900" kern="100" dirty="0" smtClean="0">
                          <a:effectLst/>
                          <a:latin typeface="+mn-ea"/>
                          <a:ea typeface="+mn-ea"/>
                        </a:rPr>
                        <a:t>    </a:t>
                      </a:r>
                      <a:r>
                        <a:rPr lang="zh-CN" sz="900" kern="100" dirty="0" smtClean="0">
                          <a:effectLst/>
                          <a:latin typeface="+mn-ea"/>
                          <a:ea typeface="+mn-ea"/>
                        </a:rPr>
                        <a:t>医院</a:t>
                      </a:r>
                      <a:endParaRPr lang="zh-CN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262" marR="40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b="1" kern="100" dirty="0">
                          <a:solidFill>
                            <a:srgbClr val="006600"/>
                          </a:solidFill>
                          <a:effectLst/>
                          <a:latin typeface="+mn-ea"/>
                          <a:ea typeface="+mn-ea"/>
                        </a:rPr>
                        <a:t>HLA-A</a:t>
                      </a:r>
                      <a:r>
                        <a:rPr lang="zh-CN" sz="1200" b="1" kern="100" dirty="0">
                          <a:solidFill>
                            <a:srgbClr val="006600"/>
                          </a:solidFill>
                          <a:effectLst/>
                          <a:latin typeface="+mn-ea"/>
                          <a:ea typeface="+mn-ea"/>
                        </a:rPr>
                        <a:t>限制性</a:t>
                      </a:r>
                      <a:r>
                        <a:rPr lang="en-US" sz="1200" b="1" kern="100" dirty="0">
                          <a:solidFill>
                            <a:srgbClr val="006600"/>
                          </a:solidFill>
                          <a:effectLst/>
                          <a:latin typeface="+mn-ea"/>
                          <a:ea typeface="+mn-ea"/>
                        </a:rPr>
                        <a:t>GPC3</a:t>
                      </a:r>
                      <a:r>
                        <a:rPr lang="zh-CN" sz="1200" b="1" kern="100" dirty="0">
                          <a:solidFill>
                            <a:srgbClr val="006600"/>
                          </a:solidFill>
                          <a:effectLst/>
                          <a:latin typeface="+mn-ea"/>
                          <a:ea typeface="+mn-ea"/>
                        </a:rPr>
                        <a:t>抗原表位修饰自体</a:t>
                      </a:r>
                      <a:r>
                        <a:rPr lang="en-US" sz="1200" b="1" kern="100" dirty="0">
                          <a:solidFill>
                            <a:srgbClr val="006600"/>
                          </a:solidFill>
                          <a:effectLst/>
                          <a:latin typeface="+mn-ea"/>
                          <a:ea typeface="+mn-ea"/>
                        </a:rPr>
                        <a:t>DC-CTL</a:t>
                      </a:r>
                      <a:r>
                        <a:rPr lang="zh-CN" sz="1200" b="1" kern="100" dirty="0">
                          <a:solidFill>
                            <a:srgbClr val="006600"/>
                          </a:solidFill>
                          <a:effectLst/>
                          <a:latin typeface="+mn-ea"/>
                          <a:ea typeface="+mn-ea"/>
                        </a:rPr>
                        <a:t>细胞治疗肺鳞状细胞癌</a:t>
                      </a:r>
                      <a:r>
                        <a:rPr lang="zh-CN" altLang="en-US" sz="1200" b="1" kern="100" dirty="0">
                          <a:solidFill>
                            <a:srgbClr val="006600"/>
                          </a:solidFill>
                          <a:effectLst/>
                          <a:latin typeface="+mn-ea"/>
                          <a:ea typeface="+mn-ea"/>
                        </a:rPr>
                        <a:t>和肝细胞癌</a:t>
                      </a:r>
                      <a:r>
                        <a:rPr lang="zh-CN" sz="1200" b="1" kern="100" dirty="0">
                          <a:solidFill>
                            <a:srgbClr val="006600"/>
                          </a:solidFill>
                          <a:effectLst/>
                          <a:latin typeface="+mn-ea"/>
                          <a:ea typeface="+mn-ea"/>
                        </a:rPr>
                        <a:t>的临床研究</a:t>
                      </a:r>
                      <a:endParaRPr lang="zh-CN" sz="1200" b="1" kern="100" dirty="0">
                        <a:solidFill>
                          <a:srgbClr val="0066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262" marR="40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altLang="zh-CN" sz="9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zh-CN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262" marR="40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CN" altLang="en-US" sz="9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中国医科大学</a:t>
                      </a:r>
                      <a:r>
                        <a:rPr lang="zh-CN" altLang="en-US" sz="9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附属     医院</a:t>
                      </a:r>
                      <a:endParaRPr lang="zh-CN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262" marR="40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altLang="zh-CN" sz="9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PRP</a:t>
                      </a:r>
                      <a:r>
                        <a:rPr lang="zh-CN" altLang="en-US" sz="9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治疗宫腔粘连临床研究</a:t>
                      </a:r>
                      <a:endParaRPr lang="zh-CN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262" marR="40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altLang="zh-CN" sz="9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zh-CN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262" marR="40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CN" altLang="en-US" sz="9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中国医科大学</a:t>
                      </a:r>
                      <a:r>
                        <a:rPr lang="zh-CN" altLang="en-US" sz="9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附属     医院</a:t>
                      </a:r>
                      <a:endParaRPr lang="zh-CN" altLang="zh-CN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262" marR="40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CN" sz="900" kern="100" dirty="0">
                          <a:effectLst/>
                          <a:latin typeface="+mn-ea"/>
                          <a:ea typeface="+mn-ea"/>
                        </a:rPr>
                        <a:t>宫腔粘连的综合治疗研究</a:t>
                      </a:r>
                      <a:endParaRPr lang="zh-CN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262" marR="40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altLang="zh-CN" sz="9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zh-CN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262" marR="40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CN" sz="900" kern="100" dirty="0">
                          <a:effectLst/>
                          <a:latin typeface="+mn-ea"/>
                          <a:ea typeface="+mn-ea"/>
                        </a:rPr>
                        <a:t>中国医科大学</a:t>
                      </a:r>
                      <a:r>
                        <a:rPr lang="zh-CN" sz="900" kern="100" dirty="0" smtClean="0">
                          <a:effectLst/>
                          <a:latin typeface="+mn-ea"/>
                          <a:ea typeface="+mn-ea"/>
                        </a:rPr>
                        <a:t>附属</a:t>
                      </a:r>
                      <a:r>
                        <a:rPr lang="en-US" altLang="zh-CN" sz="900" kern="100" dirty="0" smtClean="0">
                          <a:effectLst/>
                          <a:latin typeface="+mn-ea"/>
                          <a:ea typeface="+mn-ea"/>
                        </a:rPr>
                        <a:t>    </a:t>
                      </a:r>
                      <a:r>
                        <a:rPr lang="zh-CN" sz="900" kern="100" dirty="0" smtClean="0">
                          <a:effectLst/>
                          <a:latin typeface="+mn-ea"/>
                          <a:ea typeface="+mn-ea"/>
                        </a:rPr>
                        <a:t>医院</a:t>
                      </a:r>
                      <a:endParaRPr lang="zh-CN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262" marR="40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CN" sz="900" kern="100" dirty="0">
                          <a:effectLst/>
                          <a:latin typeface="+mn-ea"/>
                          <a:ea typeface="+mn-ea"/>
                        </a:rPr>
                        <a:t>牙髓干细胞对正畸患者牙槽骨再生作用机制研究</a:t>
                      </a:r>
                      <a:endParaRPr lang="zh-CN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262" marR="40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altLang="zh-CN" sz="9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zh-CN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262" marR="40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CN" sz="900" kern="100" dirty="0">
                          <a:effectLst/>
                          <a:latin typeface="+mn-ea"/>
                          <a:ea typeface="+mn-ea"/>
                        </a:rPr>
                        <a:t>中国医科大学</a:t>
                      </a:r>
                      <a:r>
                        <a:rPr lang="zh-CN" sz="900" kern="100" dirty="0" smtClean="0">
                          <a:effectLst/>
                          <a:latin typeface="+mn-ea"/>
                          <a:ea typeface="+mn-ea"/>
                        </a:rPr>
                        <a:t>附属</a:t>
                      </a:r>
                      <a:r>
                        <a:rPr lang="en-US" altLang="zh-CN" sz="900" kern="100" dirty="0" smtClean="0"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lang="zh-CN" sz="900" kern="100" dirty="0" smtClean="0">
                          <a:effectLst/>
                          <a:latin typeface="+mn-ea"/>
                          <a:ea typeface="+mn-ea"/>
                        </a:rPr>
                        <a:t>医院</a:t>
                      </a:r>
                      <a:endParaRPr lang="zh-CN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262" marR="40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CN" sz="900" kern="100" dirty="0">
                          <a:effectLst/>
                          <a:latin typeface="+mn-ea"/>
                          <a:ea typeface="+mn-ea"/>
                        </a:rPr>
                        <a:t>胎盘间充质干细胞条件培养基用于外伤脱出牙储存液的应用研究</a:t>
                      </a:r>
                      <a:endParaRPr lang="zh-CN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262" marR="40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altLang="zh-CN" sz="9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zh-CN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262" marR="40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CN" sz="900" kern="100" dirty="0">
                          <a:effectLst/>
                          <a:latin typeface="+mn-ea"/>
                          <a:ea typeface="+mn-ea"/>
                        </a:rPr>
                        <a:t>中国医科大学</a:t>
                      </a:r>
                      <a:r>
                        <a:rPr lang="zh-CN" sz="900" kern="100" dirty="0" smtClean="0">
                          <a:effectLst/>
                          <a:latin typeface="+mn-ea"/>
                          <a:ea typeface="+mn-ea"/>
                        </a:rPr>
                        <a:t>附属</a:t>
                      </a:r>
                      <a:r>
                        <a:rPr lang="en-US" altLang="zh-CN" sz="900" kern="100" dirty="0" smtClean="0">
                          <a:effectLst/>
                          <a:latin typeface="+mn-ea"/>
                          <a:ea typeface="+mn-ea"/>
                        </a:rPr>
                        <a:t>    </a:t>
                      </a:r>
                      <a:r>
                        <a:rPr lang="zh-CN" sz="900" kern="100" dirty="0" smtClean="0">
                          <a:effectLst/>
                          <a:latin typeface="+mn-ea"/>
                          <a:ea typeface="+mn-ea"/>
                        </a:rPr>
                        <a:t>医院</a:t>
                      </a:r>
                      <a:endParaRPr lang="zh-CN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262" marR="40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CN" sz="900" kern="100" dirty="0">
                          <a:effectLst/>
                          <a:latin typeface="+mn-ea"/>
                          <a:ea typeface="+mn-ea"/>
                        </a:rPr>
                        <a:t>牙髓间充质干细胞库细胞制备技术与干细胞性能调控体系研发</a:t>
                      </a:r>
                      <a:endParaRPr lang="zh-CN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262" marR="40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altLang="zh-CN" sz="9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zh-CN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262" marR="40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CN" sz="900" kern="100" dirty="0">
                          <a:effectLst/>
                          <a:latin typeface="+mn-ea"/>
                          <a:ea typeface="+mn-ea"/>
                        </a:rPr>
                        <a:t>中国医科大学</a:t>
                      </a:r>
                      <a:r>
                        <a:rPr lang="zh-CN" altLang="en-US" sz="900" kern="100" dirty="0" smtClean="0">
                          <a:effectLst/>
                          <a:latin typeface="+mn-ea"/>
                          <a:ea typeface="+mn-ea"/>
                        </a:rPr>
                        <a:t>附属    院</a:t>
                      </a:r>
                      <a:endParaRPr lang="zh-CN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262" marR="40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CN" sz="900" kern="100" dirty="0">
                          <a:effectLst/>
                          <a:latin typeface="+mn-ea"/>
                          <a:ea typeface="+mn-ea"/>
                        </a:rPr>
                        <a:t>自体脂肪间充质干细胞治疗脊髓损伤的临床研究</a:t>
                      </a:r>
                      <a:endParaRPr lang="zh-CN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262" marR="40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8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altLang="zh-CN" sz="9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zh-CN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262" marR="40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900" kern="100" dirty="0" smtClean="0">
                          <a:effectLst/>
                          <a:latin typeface="+mn-ea"/>
                          <a:ea typeface="+mn-ea"/>
                          <a:cs typeface="仿宋" panose="02010609060101010101" pitchFamily="49" charset="-122"/>
                        </a:rPr>
                        <a:t>沈阳</a:t>
                      </a:r>
                      <a:r>
                        <a:rPr lang="en-US" altLang="zh-CN" sz="900" kern="100" dirty="0" smtClean="0">
                          <a:effectLst/>
                          <a:latin typeface="+mn-ea"/>
                          <a:ea typeface="+mn-ea"/>
                          <a:cs typeface="仿宋" panose="02010609060101010101" pitchFamily="49" charset="-122"/>
                        </a:rPr>
                        <a:t>            </a:t>
                      </a:r>
                      <a:r>
                        <a:rPr lang="zh-CN" sz="900" kern="100" dirty="0" smtClean="0">
                          <a:effectLst/>
                          <a:latin typeface="+mn-ea"/>
                          <a:ea typeface="+mn-ea"/>
                          <a:cs typeface="仿宋" panose="02010609060101010101" pitchFamily="49" charset="-122"/>
                        </a:rPr>
                        <a:t>医院</a:t>
                      </a:r>
                      <a:endParaRPr lang="zh-CN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b="1" kern="100" dirty="0">
                          <a:solidFill>
                            <a:srgbClr val="006600"/>
                          </a:solidFill>
                          <a:effectLst/>
                          <a:latin typeface="+mn-ea"/>
                          <a:ea typeface="+mn-ea"/>
                          <a:cs typeface="仿宋" panose="02010609060101010101" pitchFamily="49" charset="-122"/>
                        </a:rPr>
                        <a:t>免疫细胞与干细胞细胞治疗女性不孕、男性不育症项目</a:t>
                      </a:r>
                      <a:endParaRPr lang="en-US" altLang="zh-CN" sz="1200" b="1" kern="100" dirty="0">
                        <a:solidFill>
                          <a:srgbClr val="006600"/>
                        </a:solidFill>
                        <a:effectLst/>
                        <a:latin typeface="+mn-ea"/>
                        <a:ea typeface="+mn-ea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altLang="zh-CN" sz="9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zh-CN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262" marR="40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kern="100" dirty="0" smtClean="0">
                          <a:effectLst/>
                          <a:latin typeface="+mn-ea"/>
                          <a:ea typeface="+mn-ea"/>
                          <a:cs typeface="仿宋" panose="02010609060101010101" pitchFamily="49" charset="-122"/>
                        </a:rPr>
                        <a:t>沈阳</a:t>
                      </a:r>
                      <a:r>
                        <a:rPr lang="en-US" altLang="zh-CN" sz="900" kern="100" dirty="0" smtClean="0">
                          <a:effectLst/>
                          <a:latin typeface="+mn-ea"/>
                          <a:ea typeface="+mn-ea"/>
                          <a:cs typeface="仿宋" panose="02010609060101010101" pitchFamily="49" charset="-122"/>
                        </a:rPr>
                        <a:t>            </a:t>
                      </a:r>
                      <a:r>
                        <a:rPr lang="zh-CN" altLang="zh-CN" sz="900" kern="100" dirty="0" smtClean="0">
                          <a:effectLst/>
                          <a:latin typeface="+mn-ea"/>
                          <a:ea typeface="+mn-ea"/>
                          <a:cs typeface="仿宋" panose="02010609060101010101" pitchFamily="49" charset="-122"/>
                        </a:rPr>
                        <a:t>医院</a:t>
                      </a:r>
                      <a:endParaRPr lang="zh-CN" altLang="zh-CN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kern="100" dirty="0">
                          <a:effectLst/>
                          <a:latin typeface="+mn-ea"/>
                          <a:ea typeface="+mn-ea"/>
                          <a:cs typeface="仿宋" panose="02010609060101010101" pitchFamily="49" charset="-122"/>
                        </a:rPr>
                        <a:t>自体骨髓间充质干细胞治疗卵巢早衰项目</a:t>
                      </a:r>
                      <a:endParaRPr lang="zh-CN" altLang="zh-CN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altLang="zh-CN" sz="9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lang="zh-CN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262" marR="40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kern="100" dirty="0" smtClean="0">
                          <a:effectLst/>
                          <a:latin typeface="+mn-ea"/>
                          <a:ea typeface="+mn-ea"/>
                          <a:cs typeface="仿宋" panose="02010609060101010101" pitchFamily="49" charset="-122"/>
                        </a:rPr>
                        <a:t>沈阳</a:t>
                      </a:r>
                      <a:r>
                        <a:rPr lang="en-US" altLang="zh-CN" sz="900" kern="100" dirty="0" smtClean="0">
                          <a:effectLst/>
                          <a:latin typeface="+mn-ea"/>
                          <a:ea typeface="+mn-ea"/>
                          <a:cs typeface="仿宋" panose="02010609060101010101" pitchFamily="49" charset="-122"/>
                        </a:rPr>
                        <a:t>           </a:t>
                      </a:r>
                      <a:r>
                        <a:rPr lang="zh-CN" altLang="zh-CN" sz="900" kern="100" dirty="0" smtClean="0">
                          <a:effectLst/>
                          <a:latin typeface="+mn-ea"/>
                          <a:ea typeface="+mn-ea"/>
                          <a:cs typeface="仿宋" panose="02010609060101010101" pitchFamily="49" charset="-122"/>
                        </a:rPr>
                        <a:t>院</a:t>
                      </a:r>
                      <a:endParaRPr lang="zh-CN" altLang="zh-CN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000" b="1" kern="100" dirty="0">
                          <a:solidFill>
                            <a:srgbClr val="006600"/>
                          </a:solidFill>
                          <a:effectLst/>
                          <a:latin typeface="+mn-ea"/>
                          <a:ea typeface="+mn-ea"/>
                          <a:cs typeface="仿宋" panose="02010609060101010101" pitchFamily="49" charset="-122"/>
                        </a:rPr>
                        <a:t>自体脂肪干细胞生物活性蛋白面部年轻化项目</a:t>
                      </a:r>
                      <a:endParaRPr lang="en-US" altLang="zh-CN" sz="1000" b="1" kern="100" dirty="0">
                        <a:solidFill>
                          <a:srgbClr val="006600"/>
                        </a:solidFill>
                        <a:effectLst/>
                        <a:latin typeface="+mn-ea"/>
                        <a:ea typeface="+mn-ea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altLang="zh-CN" sz="9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zh-CN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262" marR="40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900" kern="100" dirty="0" smtClean="0">
                          <a:effectLst/>
                          <a:latin typeface="+mn-ea"/>
                          <a:ea typeface="+mn-ea"/>
                          <a:cs typeface="仿宋" panose="02010609060101010101" pitchFamily="49" charset="-122"/>
                        </a:rPr>
                        <a:t>沈阳</a:t>
                      </a:r>
                      <a:r>
                        <a:rPr lang="en-US" altLang="zh-CN" sz="900" kern="100" dirty="0" smtClean="0">
                          <a:effectLst/>
                          <a:latin typeface="+mn-ea"/>
                          <a:ea typeface="+mn-ea"/>
                          <a:cs typeface="仿宋" panose="02010609060101010101" pitchFamily="49" charset="-122"/>
                        </a:rPr>
                        <a:t>           </a:t>
                      </a:r>
                      <a:r>
                        <a:rPr lang="zh-CN" sz="900" kern="100" dirty="0" smtClean="0">
                          <a:effectLst/>
                          <a:latin typeface="+mn-ea"/>
                          <a:ea typeface="+mn-ea"/>
                          <a:cs typeface="仿宋" panose="02010609060101010101" pitchFamily="49" charset="-122"/>
                        </a:rPr>
                        <a:t>院</a:t>
                      </a:r>
                      <a:endParaRPr lang="zh-CN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000" b="1" kern="100" dirty="0">
                          <a:solidFill>
                            <a:srgbClr val="006600"/>
                          </a:solidFill>
                          <a:effectLst/>
                          <a:latin typeface="+mn-ea"/>
                          <a:ea typeface="+mn-ea"/>
                          <a:cs typeface="仿宋" panose="02010609060101010101" pitchFamily="49" charset="-122"/>
                        </a:rPr>
                        <a:t>自体脂肪干细胞治疗膝关节疾病项目</a:t>
                      </a:r>
                      <a:endParaRPr lang="zh-CN" sz="1000" b="1" kern="100" dirty="0">
                        <a:solidFill>
                          <a:srgbClr val="0066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altLang="zh-CN" sz="9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  <a:endParaRPr lang="zh-CN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262" marR="402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900" kern="100" dirty="0" smtClean="0">
                          <a:effectLst/>
                          <a:latin typeface="+mn-ea"/>
                          <a:ea typeface="+mn-ea"/>
                          <a:cs typeface="仿宋" panose="02010609060101010101" pitchFamily="49" charset="-122"/>
                        </a:rPr>
                        <a:t>沈阳</a:t>
                      </a:r>
                      <a:r>
                        <a:rPr lang="en-US" altLang="zh-CN" sz="900" kern="100" dirty="0" smtClean="0">
                          <a:effectLst/>
                          <a:latin typeface="+mn-ea"/>
                          <a:ea typeface="+mn-ea"/>
                          <a:cs typeface="仿宋" panose="02010609060101010101" pitchFamily="49" charset="-122"/>
                        </a:rPr>
                        <a:t>           </a:t>
                      </a:r>
                      <a:r>
                        <a:rPr lang="zh-CN" altLang="zh-CN" sz="900" kern="100" dirty="0" smtClean="0">
                          <a:effectLst/>
                          <a:latin typeface="+mn-ea"/>
                          <a:ea typeface="+mn-ea"/>
                          <a:cs typeface="仿宋" panose="02010609060101010101" pitchFamily="49" charset="-122"/>
                        </a:rPr>
                        <a:t>院</a:t>
                      </a:r>
                      <a:endParaRPr lang="zh-CN" altLang="zh-CN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不同宫颈病变局部巨噬细胞及</a:t>
                      </a:r>
                      <a:r>
                        <a:rPr lang="en-US" altLang="zh-CN" sz="9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NK</a:t>
                      </a:r>
                      <a:r>
                        <a:rPr lang="zh-CN" altLang="en-US" sz="9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细胞表达水平及临床意义</a:t>
                      </a:r>
                      <a:endParaRPr lang="zh-CN" sz="9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9" name="Picture 2" descr="C:\Users\user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1" y="12989"/>
            <a:ext cx="1925521" cy="468567"/>
          </a:xfrm>
          <a:prstGeom prst="rect">
            <a:avLst/>
          </a:prstGeom>
          <a:noFill/>
        </p:spPr>
      </p:pic>
      <p:sp>
        <p:nvSpPr>
          <p:cNvPr id="21" name="圆角矩形 20"/>
          <p:cNvSpPr/>
          <p:nvPr/>
        </p:nvSpPr>
        <p:spPr>
          <a:xfrm>
            <a:off x="1633991" y="4177996"/>
            <a:ext cx="5749072" cy="472586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dirty="0" smtClean="0"/>
              <a:t>        </a:t>
            </a:r>
            <a:r>
              <a:rPr lang="zh-CN" altLang="en-US" b="1" dirty="0" smtClean="0"/>
              <a:t>战略布局临床治疗项目，培育十亿级市场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82236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user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1" y="12989"/>
            <a:ext cx="1925521" cy="468567"/>
          </a:xfrm>
          <a:prstGeom prst="rect">
            <a:avLst/>
          </a:prstGeom>
          <a:noFill/>
        </p:spPr>
      </p:pic>
      <p:sp>
        <p:nvSpPr>
          <p:cNvPr id="21" name="圆角矩形 20"/>
          <p:cNvSpPr/>
          <p:nvPr/>
        </p:nvSpPr>
        <p:spPr>
          <a:xfrm>
            <a:off x="385763" y="4642340"/>
            <a:ext cx="8093868" cy="472586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dirty="0" smtClean="0"/>
              <a:t>       在细胞制备、存储中的关键工艺、培养基、器具上形成了专利池保护</a:t>
            </a:r>
            <a:endParaRPr lang="zh-CN" altLang="en-US" b="1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284773"/>
              </p:ext>
            </p:extLst>
          </p:nvPr>
        </p:nvGraphicFramePr>
        <p:xfrm>
          <a:off x="407191" y="533253"/>
          <a:ext cx="8043864" cy="38810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2238"/>
                <a:gridCol w="1008061"/>
                <a:gridCol w="1513161"/>
                <a:gridCol w="4840404"/>
              </a:tblGrid>
              <a:tr h="155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</a:rPr>
                        <a:t>序号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</a:rPr>
                        <a:t>类型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</a:rPr>
                        <a:t>申请号</a:t>
                      </a:r>
                      <a:r>
                        <a:rPr lang="en-US" sz="800" kern="0" dirty="0">
                          <a:effectLst/>
                        </a:rPr>
                        <a:t>/</a:t>
                      </a:r>
                      <a:r>
                        <a:rPr lang="zh-CN" sz="800" kern="0" dirty="0">
                          <a:effectLst/>
                        </a:rPr>
                        <a:t>授权号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</a:rPr>
                        <a:t>专利名称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155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</a:rPr>
                        <a:t>1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</a:rPr>
                        <a:t>发明专利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201510077480.6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effectLst/>
                          <a:highlight>
                            <a:srgbClr val="FFFF00"/>
                          </a:highlight>
                        </a:rPr>
                        <a:t>《一种诱导牙髓间充质干细胞分化为神经细胞的方法》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</a:rPr>
                        <a:t>2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</a:rPr>
                        <a:t>发明专利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</a:rPr>
                        <a:t>201510077547.6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15"/>
                        </a:spcAft>
                      </a:pPr>
                      <a:r>
                        <a:rPr lang="zh-CN" sz="800" kern="0">
                          <a:effectLst/>
                          <a:highlight>
                            <a:srgbClr val="FFFF00"/>
                          </a:highlight>
                        </a:rPr>
                        <a:t>《一种脐血间充质干细胞的分离及培养方法》</a:t>
                      </a:r>
                      <a:endParaRPr lang="zh-CN" sz="800" b="1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</a:rPr>
                        <a:t>3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effectLst/>
                        </a:rPr>
                        <a:t>发明专利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</a:rPr>
                        <a:t>201611007074.3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  <a:highlight>
                            <a:srgbClr val="00FF00"/>
                          </a:highlight>
                        </a:rPr>
                        <a:t>《一种干细胞培养液及注射液》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</a:rPr>
                        <a:t>4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effectLst/>
                        </a:rPr>
                        <a:t>发明专利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201611005179.5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  <a:highlight>
                            <a:srgbClr val="00FF00"/>
                          </a:highlight>
                        </a:rPr>
                        <a:t>《一种内皮细胞培养液》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</a:rPr>
                        <a:t>5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effectLst/>
                        </a:rPr>
                        <a:t>发明专利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201611007271.5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  <a:highlight>
                            <a:srgbClr val="FFFF00"/>
                          </a:highlight>
                        </a:rPr>
                        <a:t>《一种脂肪填充物及其制备方法》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</a:rPr>
                        <a:t>6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effectLst/>
                        </a:rPr>
                        <a:t>实用新型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201720364805.3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  <a:highlight>
                            <a:srgbClr val="00FFFF"/>
                          </a:highlight>
                        </a:rPr>
                        <a:t>《一种离心管架》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</a:rPr>
                        <a:t>7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effectLst/>
                        </a:rPr>
                        <a:t>实用新型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201621312916.1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  <a:highlight>
                            <a:srgbClr val="00FFFF"/>
                          </a:highlight>
                        </a:rPr>
                        <a:t>《一种血液采集袋及离心套筒》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</a:rPr>
                        <a:t>8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effectLst/>
                        </a:rPr>
                        <a:t>实用新型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201621312917.6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  <a:highlight>
                            <a:srgbClr val="00FFFF"/>
                          </a:highlight>
                        </a:rPr>
                        <a:t>《一种血液采集管》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</a:rPr>
                        <a:t>9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effectLst/>
                        </a:rPr>
                        <a:t>实用新型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201720943385.4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  <a:highlight>
                            <a:srgbClr val="00FFFF"/>
                          </a:highlight>
                        </a:rPr>
                        <a:t>《一种脐带血有核细胞收集装置》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</a:rPr>
                        <a:t>10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effectLst/>
                        </a:rPr>
                        <a:t>实用新型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CN204151347U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  <a:highlight>
                            <a:srgbClr val="00FFFF"/>
                          </a:highlight>
                        </a:rPr>
                        <a:t>《一种水浴循环的细胞复苏器》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</a:rPr>
                        <a:t>11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effectLst/>
                        </a:rPr>
                        <a:t>实用新型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CN204138672U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  <a:highlight>
                            <a:srgbClr val="00FFFF"/>
                          </a:highlight>
                        </a:rPr>
                        <a:t>《一种细胞培养袋》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</a:rPr>
                        <a:t>12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effectLst/>
                        </a:rPr>
                        <a:t>实用新型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CN204138670U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  <a:highlight>
                            <a:srgbClr val="00FFFF"/>
                          </a:highlight>
                        </a:rPr>
                        <a:t>《一种细胞培养袋及其支架》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</a:rPr>
                        <a:t>13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effectLst/>
                        </a:rPr>
                        <a:t>实用新型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CN204138650U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  <a:highlight>
                            <a:srgbClr val="00FFFF"/>
                          </a:highlight>
                        </a:rPr>
                        <a:t>《一种自体脂肪处理容器》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</a:rPr>
                        <a:t>14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effectLst/>
                        </a:rPr>
                        <a:t>实用新型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CN204138673U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  <a:highlight>
                            <a:srgbClr val="00FFFF"/>
                          </a:highlight>
                        </a:rPr>
                        <a:t>《一种培养皿及培养瓶两用装置》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</a:rPr>
                        <a:t>15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effectLst/>
                        </a:rPr>
                        <a:t>实用新型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CN204138669U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  <a:highlight>
                            <a:srgbClr val="00FFFF"/>
                          </a:highlight>
                        </a:rPr>
                        <a:t>《一种细胞培养废液收集袋》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</a:rPr>
                        <a:t>16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effectLst/>
                        </a:rPr>
                        <a:t>实用新型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CN204779570U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  <a:highlight>
                            <a:srgbClr val="00FFFF"/>
                          </a:highlight>
                        </a:rPr>
                        <a:t>《一种电动细胞复苏器》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</a:rPr>
                        <a:t>17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effectLst/>
                        </a:rPr>
                        <a:t>实用新型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CN204661731U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  <a:highlight>
                            <a:srgbClr val="00FFFF"/>
                          </a:highlight>
                        </a:rPr>
                        <a:t>《一种生物培养皿》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</a:rPr>
                        <a:t>18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effectLst/>
                        </a:rPr>
                        <a:t>实用新型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CN204779581U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  <a:highlight>
                            <a:srgbClr val="00FFFF"/>
                          </a:highlight>
                        </a:rPr>
                        <a:t>《一种细胞培养无菌检测适配器》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0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</a:rPr>
                        <a:t>19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effectLst/>
                        </a:rPr>
                        <a:t>实用新型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201921556032.4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  <a:highlight>
                            <a:srgbClr val="00FFFF"/>
                          </a:highlight>
                        </a:rPr>
                        <a:t>《一种脐带原代制备装置》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0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</a:rPr>
                        <a:t>20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effectLst/>
                        </a:rPr>
                        <a:t>实用新型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201921559982.2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  <a:highlight>
                            <a:srgbClr val="00FFFF"/>
                          </a:highlight>
                        </a:rPr>
                        <a:t>《一种组织冻存装置》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0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</a:rPr>
                        <a:t>21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effectLst/>
                        </a:rPr>
                        <a:t>实用新型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201921559983.7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  <a:highlight>
                            <a:srgbClr val="00FFFF"/>
                          </a:highlight>
                        </a:rPr>
                        <a:t>《一种子宫内膜无菌采集器》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</a:rPr>
                        <a:t>22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effectLst/>
                        </a:rPr>
                        <a:t>实用新型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201921613328.5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  <a:highlight>
                            <a:srgbClr val="00FFFF"/>
                          </a:highlight>
                        </a:rPr>
                        <a:t>《一种子宫内膜细胞检查器》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</a:rPr>
                        <a:t>23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>
                          <a:effectLst/>
                        </a:rPr>
                        <a:t>实用新型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202021147996.6</a:t>
                      </a:r>
                      <a:endParaRPr lang="zh-CN" sz="8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00" kern="0" dirty="0">
                          <a:effectLst/>
                          <a:highlight>
                            <a:srgbClr val="00FFFF"/>
                          </a:highlight>
                        </a:rPr>
                        <a:t>《一种辅助采血袋离心装置》</a:t>
                      </a:r>
                      <a:endParaRPr lang="zh-CN" sz="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2452" marR="524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28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user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1" y="12989"/>
            <a:ext cx="1925521" cy="468567"/>
          </a:xfrm>
          <a:prstGeom prst="rect">
            <a:avLst/>
          </a:prstGeom>
          <a:noFill/>
        </p:spPr>
      </p:pic>
      <p:sp>
        <p:nvSpPr>
          <p:cNvPr id="21" name="圆角矩形 20"/>
          <p:cNvSpPr/>
          <p:nvPr/>
        </p:nvSpPr>
        <p:spPr>
          <a:xfrm>
            <a:off x="1529162" y="3819708"/>
            <a:ext cx="5236367" cy="994079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dirty="0" smtClean="0"/>
              <a:t>    已备案免疫细胞冻存液和</a:t>
            </a:r>
            <a:r>
              <a:rPr lang="en-US" altLang="zh-CN" dirty="0" smtClean="0"/>
              <a:t>4</a:t>
            </a:r>
            <a:r>
              <a:rPr lang="zh-CN" altLang="en-US" dirty="0" smtClean="0"/>
              <a:t>种免疫细胞培养基</a:t>
            </a:r>
            <a:endParaRPr lang="en-US" altLang="zh-CN" dirty="0" smtClean="0"/>
          </a:p>
          <a:p>
            <a:r>
              <a:rPr lang="zh-CN" altLang="en-US" dirty="0" smtClean="0"/>
              <a:t>    实现核心耗材的自主可控并大幅降低制备成本</a:t>
            </a:r>
            <a:endParaRPr lang="zh-CN" altLang="en-US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204"/>
            <a:ext cx="1764282" cy="26826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282" y="873488"/>
            <a:ext cx="1898627" cy="26883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186" y="879204"/>
            <a:ext cx="1866313" cy="26425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323" y="879204"/>
            <a:ext cx="1848194" cy="26169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909" y="982267"/>
            <a:ext cx="1760292" cy="243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"/>
        <a:ea typeface="宋体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封面</Template>
  <TotalTime>3778</TotalTime>
  <Words>1276</Words>
  <Application>Microsoft Office PowerPoint</Application>
  <PresentationFormat>自定义</PresentationFormat>
  <Paragraphs>342</Paragraphs>
  <Slides>16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主题1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114</dc:creator>
  <cp:lastModifiedBy>SYBBBC</cp:lastModifiedBy>
  <cp:revision>769</cp:revision>
  <dcterms:created xsi:type="dcterms:W3CDTF">2014-04-16T11:55:00Z</dcterms:created>
  <dcterms:modified xsi:type="dcterms:W3CDTF">2021-06-08T03:50:29Z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2052-11.1.0.8661</vt:lpwstr>
  </property>
</Properties>
</file>