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74" r:id="rId6"/>
    <p:sldId id="263" r:id="rId7"/>
    <p:sldId id="282" r:id="rId8"/>
    <p:sldId id="284" r:id="rId9"/>
    <p:sldId id="285" r:id="rId10"/>
    <p:sldId id="283" r:id="rId11"/>
    <p:sldId id="277" r:id="rId12"/>
    <p:sldId id="286" r:id="rId13"/>
    <p:sldId id="276" r:id="rId14"/>
    <p:sldId id="287" r:id="rId15"/>
    <p:sldId id="288" r:id="rId16"/>
    <p:sldId id="289" r:id="rId17"/>
    <p:sldId id="290" r:id="rId18"/>
    <p:sldId id="291" r:id="rId19"/>
    <p:sldId id="259" r:id="rId20"/>
    <p:sldId id="292" r:id="rId21"/>
    <p:sldId id="29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5C1"/>
    <a:srgbClr val="0E0ECB"/>
    <a:srgbClr val="162BCB"/>
    <a:srgbClr val="030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493" autoAdjust="0"/>
  </p:normalViewPr>
  <p:slideViewPr>
    <p:cSldViewPr snapToGrid="0" snapToObjects="1">
      <p:cViewPr>
        <p:scale>
          <a:sx n="75" d="100"/>
          <a:sy n="75" d="100"/>
        </p:scale>
        <p:origin x="946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消毒液行业需求占比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66512712705086"/>
                  <c:y val="-0.01775109057389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8811721149217"/>
                  <c:y val="0.035502181147782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314174929632237"/>
                  <c:y val="0.07544213493903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816854817043817"/>
                  <c:y val="0.07987990758251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9961225371283"/>
                  <c:y val="-0.01775109057389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377009915558685"/>
                  <c:y val="-0.07100436229556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农业</c:v>
                </c:pt>
                <c:pt idx="1">
                  <c:v>畜牧业</c:v>
                </c:pt>
                <c:pt idx="2">
                  <c:v>医疗</c:v>
                </c:pt>
                <c:pt idx="3">
                  <c:v>公共设施</c:v>
                </c:pt>
                <c:pt idx="4">
                  <c:v>工业</c:v>
                </c:pt>
                <c:pt idx="5">
                  <c:v>其他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0.24</c:v>
                </c:pt>
                <c:pt idx="1">
                  <c:v>0.15</c:v>
                </c:pt>
                <c:pt idx="2">
                  <c:v>0.19</c:v>
                </c:pt>
                <c:pt idx="3">
                  <c:v>0.13</c:v>
                </c:pt>
                <c:pt idx="4">
                  <c:v>0.17</c:v>
                </c:pt>
                <c:pt idx="5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-2020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年营业收入情况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54117864173228"/>
          <c:y val="0.190164571015123"/>
          <c:w val="0.907798199363311"/>
          <c:h val="0.705905273341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2018年-2020年营业收入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445</c:v>
                </c:pt>
                <c:pt idx="1">
                  <c:v>965</c:v>
                </c:pt>
                <c:pt idx="2">
                  <c:v>4559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4206992"/>
        <c:axId val="604207312"/>
      </c:barChart>
      <c:catAx>
        <c:axId val="60420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604207312"/>
        <c:crosses val="autoZero"/>
        <c:auto val="1"/>
        <c:lblAlgn val="ctr"/>
        <c:lblOffset val="100"/>
        <c:noMultiLvlLbl val="0"/>
      </c:catAx>
      <c:valAx>
        <c:axId val="60420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0420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sz="1600" b="1" dirty="0"/>
              <a:t>各产品利润占比预估</a:t>
            </a:r>
            <a:endParaRPr lang="zh-CN" altLang="en-US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融资用途与分配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4289158436546"/>
                  <c:y val="-0.0056365786894663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972567680197"/>
                      <c:h val="0.17563962015477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4559492681706"/>
                  <c:y val="-0.153666722990098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305600214869"/>
                      <c:h val="0.14534230002365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71925363145144"/>
                  <c:y val="0.18249684025548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540348696646"/>
                      <c:h val="0.17595701395694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BDP</c:v>
                </c:pt>
                <c:pt idx="1">
                  <c:v>OPP</c:v>
                </c:pt>
                <c:pt idx="2">
                  <c:v>消毒原料</c:v>
                </c:pt>
              </c:strCache>
            </c:strRef>
          </c:cat>
          <c:val>
            <c:numRef>
              <c:f>Sheet1!$B$2:$B$4</c:f>
              <c:numCache>
                <c:formatCode>0_ </c:formatCode>
                <c:ptCount val="3"/>
                <c:pt idx="0">
                  <c:v>800</c:v>
                </c:pt>
                <c:pt idx="1">
                  <c:v>300</c:v>
                </c:pt>
                <c:pt idx="2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融资用途与分配</c:v>
                </c:pt>
              </c:strCache>
            </c:strRef>
          </c:tx>
          <c:spPr>
            <a:solidFill>
              <a:schemeClr val="bg1"/>
            </a:solidFill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51218100701127"/>
                  <c:y val="0.10409306024896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195" b="0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579661221612"/>
                      <c:h val="0.12374963498437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6342517893521"/>
                  <c:y val="-0.220044789986425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1195" b="0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759450089303"/>
                      <c:h val="0.15651184551676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8843885346309"/>
                  <c:y val="0.137781708611318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1195" b="0" i="0" u="none" strike="noStrike" kern="1200" baseline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342028028966"/>
                      <c:h val="0.15030751944336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科研人力与经费</c:v>
                </c:pt>
                <c:pt idx="1">
                  <c:v>设备引进</c:v>
                </c:pt>
                <c:pt idx="2">
                  <c:v>流动资金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4693F-B907-4B0C-A431-E39A97934D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DFCDF-50B7-4016-A0A3-2393E0BD0D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DFCDF-50B7-4016-A0A3-2393E0BD0D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DFCDF-50B7-4016-A0A3-2393E0BD0D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DFCDF-50B7-4016-A0A3-2393E0BD0D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结合低效消毒剂</a:t>
            </a:r>
            <a:r>
              <a:rPr lang="en-US" altLang="zh-CN" dirty="0"/>
              <a:t>/</a:t>
            </a:r>
            <a:r>
              <a:rPr lang="zh-CN" altLang="en-US" dirty="0"/>
              <a:t>双胍类</a:t>
            </a:r>
            <a:r>
              <a:rPr lang="en-US" altLang="zh-CN" dirty="0"/>
              <a:t>/</a:t>
            </a:r>
            <a:r>
              <a:rPr lang="zh-CN" altLang="en-US" dirty="0"/>
              <a:t>氯己定类优势，没有被当前主流市场认可或者广泛销售的原因是？</a:t>
            </a:r>
            <a:endParaRPr lang="en-US" altLang="zh-CN" dirty="0"/>
          </a:p>
          <a:p>
            <a:r>
              <a:rPr lang="zh-CN" altLang="en-US" dirty="0"/>
              <a:t>除产品优势外，产品劣势在哪里？</a:t>
            </a:r>
            <a:endParaRPr lang="en-US" altLang="zh-CN" dirty="0"/>
          </a:p>
          <a:p>
            <a:r>
              <a:rPr lang="zh-CN" altLang="en-US" dirty="0"/>
              <a:t>为什么叫低效消毒剂？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DFCDF-50B7-4016-A0A3-2393E0BD0D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葡泰</a:t>
            </a:r>
            <a:r>
              <a:rPr lang="en-US" altLang="zh-CN" dirty="0"/>
              <a:t>3000</a:t>
            </a:r>
            <a:r>
              <a:rPr lang="zh-CN" altLang="en-US" dirty="0"/>
              <a:t>吨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醋酸</a:t>
            </a:r>
            <a:r>
              <a:rPr lang="en-US" altLang="zh-CN" dirty="0"/>
              <a:t>200</a:t>
            </a:r>
            <a:r>
              <a:rPr lang="zh-CN" altLang="en-US" dirty="0"/>
              <a:t>吨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DFCDF-50B7-4016-A0A3-2393E0BD0D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OPP7</a:t>
            </a:r>
            <a:r>
              <a:rPr lang="zh-CN" altLang="en-US" dirty="0"/>
              <a:t>万元</a:t>
            </a:r>
            <a:r>
              <a:rPr lang="en-US" altLang="zh-CN" dirty="0"/>
              <a:t>/</a:t>
            </a:r>
            <a:r>
              <a:rPr lang="zh-CN" altLang="en-US" dirty="0"/>
              <a:t>吨</a:t>
            </a:r>
            <a:endParaRPr lang="en-US" altLang="zh-CN" dirty="0"/>
          </a:p>
          <a:p>
            <a:r>
              <a:rPr lang="en-US" altLang="zh-CN" dirty="0"/>
              <a:t>BDP5</a:t>
            </a:r>
            <a:r>
              <a:rPr lang="zh-CN" altLang="en-US" dirty="0"/>
              <a:t>万元</a:t>
            </a:r>
            <a:r>
              <a:rPr lang="en-US" altLang="zh-CN" dirty="0"/>
              <a:t>/</a:t>
            </a:r>
            <a:r>
              <a:rPr lang="zh-CN" altLang="en-US" dirty="0"/>
              <a:t>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DFCDF-50B7-4016-A0A3-2393E0BD0D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1.5</a:t>
            </a:r>
            <a:r>
              <a:rPr lang="zh-CN" altLang="en-US" dirty="0"/>
              <a:t>亿</a:t>
            </a:r>
            <a:r>
              <a:rPr lang="en-US" altLang="zh-CN" dirty="0"/>
              <a:t>-5.3</a:t>
            </a:r>
            <a:r>
              <a:rPr lang="zh-CN" altLang="en-US" dirty="0"/>
              <a:t>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DFCDF-50B7-4016-A0A3-2393E0BD0D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21</a:t>
            </a:r>
            <a:r>
              <a:rPr lang="zh-CN" altLang="en-US" dirty="0"/>
              <a:t>年 </a:t>
            </a:r>
            <a:r>
              <a:rPr lang="en-US" altLang="zh-CN" dirty="0"/>
              <a:t>1500</a:t>
            </a:r>
            <a:r>
              <a:rPr lang="zh-CN" altLang="en-US" dirty="0"/>
              <a:t>万 </a:t>
            </a:r>
            <a:r>
              <a:rPr lang="en-US" altLang="zh-CN" dirty="0"/>
              <a:t>BDP800</a:t>
            </a:r>
            <a:r>
              <a:rPr lang="zh-CN" altLang="en-US" dirty="0"/>
              <a:t>万，</a:t>
            </a:r>
            <a:r>
              <a:rPr lang="en-US" altLang="zh-CN" dirty="0"/>
              <a:t>OPP300</a:t>
            </a:r>
            <a:r>
              <a:rPr lang="zh-CN" altLang="en-US" dirty="0"/>
              <a:t>万 消毒原料</a:t>
            </a:r>
            <a:r>
              <a:rPr lang="en-US" altLang="zh-CN" dirty="0"/>
              <a:t>400</a:t>
            </a:r>
            <a:r>
              <a:rPr lang="zh-CN" altLang="en-US" dirty="0"/>
              <a:t>万</a:t>
            </a:r>
            <a:endParaRPr lang="en-US" altLang="zh-CN" dirty="0"/>
          </a:p>
          <a:p>
            <a:r>
              <a:rPr lang="en-US" altLang="zh-CN" dirty="0"/>
              <a:t>22</a:t>
            </a:r>
            <a:r>
              <a:rPr lang="zh-CN" altLang="en-US" dirty="0"/>
              <a:t>年 </a:t>
            </a:r>
            <a:r>
              <a:rPr lang="en-US" altLang="zh-CN" dirty="0"/>
              <a:t>3500</a:t>
            </a:r>
            <a:r>
              <a:rPr lang="zh-CN" altLang="en-US" dirty="0"/>
              <a:t>万</a:t>
            </a:r>
            <a:endParaRPr lang="en-US" altLang="zh-CN" dirty="0"/>
          </a:p>
          <a:p>
            <a:r>
              <a:rPr lang="en-US" altLang="zh-CN" dirty="0"/>
              <a:t>23</a:t>
            </a:r>
            <a:r>
              <a:rPr lang="zh-CN" altLang="en-US" dirty="0"/>
              <a:t>年 </a:t>
            </a:r>
            <a:r>
              <a:rPr lang="en-US" altLang="zh-CN" dirty="0"/>
              <a:t>6600</a:t>
            </a:r>
            <a:r>
              <a:rPr lang="zh-CN" altLang="en-US" dirty="0"/>
              <a:t>万</a:t>
            </a:r>
            <a:endParaRPr lang="en-US" altLang="zh-CN" dirty="0"/>
          </a:p>
          <a:p>
            <a:r>
              <a:rPr lang="en-US" altLang="zh-CN" dirty="0"/>
              <a:t>24</a:t>
            </a:r>
            <a:r>
              <a:rPr lang="zh-CN" altLang="en-US" dirty="0"/>
              <a:t>年 </a:t>
            </a:r>
            <a:r>
              <a:rPr lang="en-US" altLang="zh-CN" dirty="0"/>
              <a:t>8400</a:t>
            </a:r>
            <a:r>
              <a:rPr lang="zh-CN" altLang="en-US" dirty="0"/>
              <a:t>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DFCDF-50B7-4016-A0A3-2393E0BD0D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科研人力与研发成本</a:t>
            </a:r>
            <a:r>
              <a:rPr lang="en-US" altLang="zh-CN" dirty="0"/>
              <a:t>40%</a:t>
            </a:r>
            <a:endParaRPr lang="en-US" altLang="zh-CN" dirty="0"/>
          </a:p>
          <a:p>
            <a:r>
              <a:rPr lang="zh-CN" altLang="en-US" dirty="0"/>
              <a:t>设备引进</a:t>
            </a:r>
            <a:r>
              <a:rPr lang="en-US" altLang="zh-CN" dirty="0"/>
              <a:t>30%</a:t>
            </a:r>
            <a:endParaRPr lang="en-US" altLang="zh-CN" dirty="0"/>
          </a:p>
          <a:p>
            <a:r>
              <a:rPr lang="zh-CN" altLang="en-US" dirty="0"/>
              <a:t>流动资金</a:t>
            </a:r>
            <a:r>
              <a:rPr lang="en-US" altLang="zh-CN" dirty="0"/>
              <a:t>30%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DFCDF-50B7-4016-A0A3-2393E0BD0D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DFCDF-50B7-4016-A0A3-2393E0BD0D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9666-9F25-3947-9707-64F85496EF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6C0A-99F6-D244-B81A-66D136B624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9666-9F25-3947-9707-64F85496EF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6C0A-99F6-D244-B81A-66D136B624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9666-9F25-3947-9707-64F85496EF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6C0A-99F6-D244-B81A-66D136B624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9666-9F25-3947-9707-64F85496EF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6C0A-99F6-D244-B81A-66D136B624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9666-9F25-3947-9707-64F85496EF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6C0A-99F6-D244-B81A-66D136B624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9666-9F25-3947-9707-64F85496EF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6C0A-99F6-D244-B81A-66D136B624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9666-9F25-3947-9707-64F85496EF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6C0A-99F6-D244-B81A-66D136B624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9666-9F25-3947-9707-64F85496EF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6C0A-99F6-D244-B81A-66D136B624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9666-9F25-3947-9707-64F85496EF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6C0A-99F6-D244-B81A-66D136B624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9666-9F25-3947-9707-64F85496EF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6C0A-99F6-D244-B81A-66D136B624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9666-9F25-3947-9707-64F85496EF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6C0A-99F6-D244-B81A-66D136B624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C9666-9F25-3947-9707-64F85496EF6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06C0A-99F6-D244-B81A-66D136B6247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1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1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1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53788"/>
            <a:ext cx="12192000" cy="52457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" y="2222222"/>
            <a:ext cx="12216063" cy="13632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盘锦佳合晟世医药科技有限公司</a:t>
            </a:r>
            <a:b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商业计划书</a:t>
            </a:r>
            <a:b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Panjin 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J</a:t>
            </a:r>
            <a:r>
              <a:rPr 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iahe 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S</a:t>
            </a:r>
            <a:r>
              <a:rPr 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hengshi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 P</a:t>
            </a:r>
            <a:r>
              <a:rPr 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harmaceutical 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T</a:t>
            </a:r>
            <a:r>
              <a:rPr 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echnology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 C</a:t>
            </a:r>
            <a:r>
              <a:rPr 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o., L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td Business Plan</a:t>
            </a:r>
            <a:endParaRPr kumimoji="1"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3217" y="5598155"/>
            <a:ext cx="953692" cy="1005242"/>
          </a:xfrm>
          <a:prstGeom prst="rect">
            <a:avLst/>
          </a:prstGeom>
        </p:spPr>
      </p:pic>
      <p:cxnSp>
        <p:nvCxnSpPr>
          <p:cNvPr id="14" name="直线连接符 13"/>
          <p:cNvCxnSpPr/>
          <p:nvPr/>
        </p:nvCxnSpPr>
        <p:spPr>
          <a:xfrm>
            <a:off x="0" y="5198633"/>
            <a:ext cx="12192000" cy="0"/>
          </a:xfrm>
          <a:prstGeom prst="line">
            <a:avLst/>
          </a:prstGeom>
          <a:ln w="190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8126" y="6825343"/>
            <a:ext cx="12240126" cy="70870"/>
          </a:xfrm>
          <a:prstGeom prst="rect">
            <a:avLst/>
          </a:prstGeom>
          <a:solidFill>
            <a:srgbClr val="22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0169" y="6055214"/>
            <a:ext cx="567204" cy="597863"/>
          </a:xfrm>
          <a:prstGeom prst="rect">
            <a:avLst/>
          </a:prstGeom>
        </p:spPr>
      </p:pic>
      <p:sp>
        <p:nvSpPr>
          <p:cNvPr id="25" name="TextBox 46"/>
          <p:cNvSpPr txBox="1"/>
          <p:nvPr/>
        </p:nvSpPr>
        <p:spPr>
          <a:xfrm>
            <a:off x="8797689" y="857866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市场</a:t>
            </a:r>
            <a:endParaRPr lang="en-US" altLang="zh-CN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竞争小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8775" y="52108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部分客户展示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Lantinghei SC Demibold" charset="-122"/>
            </a:endParaRPr>
          </a:p>
        </p:txBody>
      </p:sp>
      <p:cxnSp>
        <p:nvCxnSpPr>
          <p:cNvPr id="30" name="直线连接符 11"/>
          <p:cNvCxnSpPr/>
          <p:nvPr/>
        </p:nvCxnSpPr>
        <p:spPr>
          <a:xfrm>
            <a:off x="328295" y="1190625"/>
            <a:ext cx="2620010" cy="0"/>
          </a:xfrm>
          <a:prstGeom prst="line">
            <a:avLst/>
          </a:prstGeom>
          <a:ln w="57150" cap="rnd">
            <a:solidFill>
              <a:srgbClr val="0E0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16"/>
          <p:cNvCxnSpPr/>
          <p:nvPr/>
        </p:nvCxnSpPr>
        <p:spPr>
          <a:xfrm>
            <a:off x="3081106" y="1190545"/>
            <a:ext cx="136826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40" y="1777939"/>
            <a:ext cx="11682919" cy="42221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8126" y="6825343"/>
            <a:ext cx="12240126" cy="70870"/>
          </a:xfrm>
          <a:prstGeom prst="rect">
            <a:avLst/>
          </a:prstGeom>
          <a:solidFill>
            <a:srgbClr val="22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169" y="6055214"/>
            <a:ext cx="567204" cy="597863"/>
          </a:xfrm>
          <a:prstGeom prst="rect">
            <a:avLst/>
          </a:prstGeom>
        </p:spPr>
      </p:pic>
      <p:sp>
        <p:nvSpPr>
          <p:cNvPr id="24" name="Freeform 5"/>
          <p:cNvSpPr/>
          <p:nvPr/>
        </p:nvSpPr>
        <p:spPr bwMode="auto">
          <a:xfrm>
            <a:off x="573533" y="3123552"/>
            <a:ext cx="1847262" cy="162712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ctr" anchorCtr="0" compatLnSpc="1"/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强大的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市场竞争力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46"/>
          <p:cNvSpPr txBox="1"/>
          <p:nvPr/>
        </p:nvSpPr>
        <p:spPr>
          <a:xfrm>
            <a:off x="8797689" y="857866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市场</a:t>
            </a:r>
            <a:endParaRPr lang="en-US" altLang="zh-CN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竞争小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573533" y="5362852"/>
            <a:ext cx="289691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14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不同于传统工厂先生产，后销售的经营模式；客户先下单再生产，轻库存，风险低，现金流压力小，企业生命力强。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2564537" y="3512071"/>
            <a:ext cx="2978259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主力产品氯己定类产品，目前国内生产企业不超过</a:t>
            </a:r>
            <a:r>
              <a: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家。</a:t>
            </a:r>
            <a:endParaRPr lang="zh-CN" altLang="en-US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我公司产能</a:t>
            </a:r>
            <a:r>
              <a: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TOP1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，国内市场份额达</a:t>
            </a:r>
            <a:r>
              <a: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60%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以上，形成有效壁垒。</a:t>
            </a:r>
            <a:endParaRPr lang="zh-CN" altLang="en-US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6" name="Freeform 5"/>
          <p:cNvSpPr/>
          <p:nvPr/>
        </p:nvSpPr>
        <p:spPr bwMode="auto">
          <a:xfrm>
            <a:off x="3521536" y="4984597"/>
            <a:ext cx="1847262" cy="162712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ctr" anchorCtr="0" compatLnSpc="1"/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资金周转快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现金流压力小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data-pie-chart_72876"/>
          <p:cNvSpPr/>
          <p:nvPr/>
        </p:nvSpPr>
        <p:spPr bwMode="auto">
          <a:xfrm>
            <a:off x="7169229" y="4654465"/>
            <a:ext cx="512707" cy="512707"/>
          </a:xfrm>
          <a:custGeom>
            <a:avLst/>
            <a:gdLst>
              <a:gd name="connsiteX0" fmla="*/ 254070 w 607524"/>
              <a:gd name="connsiteY0" fmla="*/ 48695 h 606651"/>
              <a:gd name="connsiteX1" fmla="*/ 272191 w 607524"/>
              <a:gd name="connsiteY1" fmla="*/ 54818 h 606651"/>
              <a:gd name="connsiteX2" fmla="*/ 279971 w 607524"/>
              <a:gd name="connsiteY2" fmla="*/ 72274 h 606651"/>
              <a:gd name="connsiteX3" fmla="*/ 279971 w 607524"/>
              <a:gd name="connsiteY3" fmla="*/ 303408 h 606651"/>
              <a:gd name="connsiteX4" fmla="*/ 303675 w 607524"/>
              <a:gd name="connsiteY4" fmla="*/ 327079 h 606651"/>
              <a:gd name="connsiteX5" fmla="*/ 535139 w 607524"/>
              <a:gd name="connsiteY5" fmla="*/ 327079 h 606651"/>
              <a:gd name="connsiteX6" fmla="*/ 552620 w 607524"/>
              <a:gd name="connsiteY6" fmla="*/ 334847 h 606651"/>
              <a:gd name="connsiteX7" fmla="*/ 558752 w 607524"/>
              <a:gd name="connsiteY7" fmla="*/ 352943 h 606651"/>
              <a:gd name="connsiteX8" fmla="*/ 279971 w 607524"/>
              <a:gd name="connsiteY8" fmla="*/ 606651 h 606651"/>
              <a:gd name="connsiteX9" fmla="*/ 0 w 607524"/>
              <a:gd name="connsiteY9" fmla="*/ 327079 h 606651"/>
              <a:gd name="connsiteX10" fmla="*/ 254070 w 607524"/>
              <a:gd name="connsiteY10" fmla="*/ 48695 h 606651"/>
              <a:gd name="connsiteX11" fmla="*/ 369782 w 607524"/>
              <a:gd name="connsiteY11" fmla="*/ 43408 h 606651"/>
              <a:gd name="connsiteX12" fmla="*/ 369782 w 607524"/>
              <a:gd name="connsiteY12" fmla="*/ 237419 h 606651"/>
              <a:gd name="connsiteX13" fmla="*/ 564065 w 607524"/>
              <a:gd name="connsiteY13" fmla="*/ 237419 h 606651"/>
              <a:gd name="connsiteX14" fmla="*/ 369782 w 607524"/>
              <a:gd name="connsiteY14" fmla="*/ 43408 h 606651"/>
              <a:gd name="connsiteX15" fmla="*/ 352395 w 607524"/>
              <a:gd name="connsiteY15" fmla="*/ 0 h 606651"/>
              <a:gd name="connsiteX16" fmla="*/ 354591 w 607524"/>
              <a:gd name="connsiteY16" fmla="*/ 91 h 606651"/>
              <a:gd name="connsiteX17" fmla="*/ 607442 w 607524"/>
              <a:gd name="connsiteY17" fmla="*/ 252589 h 606651"/>
              <a:gd name="connsiteX18" fmla="*/ 601311 w 607524"/>
              <a:gd name="connsiteY18" fmla="*/ 270683 h 606651"/>
              <a:gd name="connsiteX19" fmla="*/ 583832 w 607524"/>
              <a:gd name="connsiteY19" fmla="*/ 278451 h 606651"/>
              <a:gd name="connsiteX20" fmla="*/ 352395 w 607524"/>
              <a:gd name="connsiteY20" fmla="*/ 278451 h 606651"/>
              <a:gd name="connsiteX21" fmla="*/ 328693 w 607524"/>
              <a:gd name="connsiteY21" fmla="*/ 254782 h 606651"/>
              <a:gd name="connsiteX22" fmla="*/ 328693 w 607524"/>
              <a:gd name="connsiteY22" fmla="*/ 23669 h 606651"/>
              <a:gd name="connsiteX23" fmla="*/ 336380 w 607524"/>
              <a:gd name="connsiteY23" fmla="*/ 6214 h 606651"/>
              <a:gd name="connsiteX24" fmla="*/ 352395 w 607524"/>
              <a:gd name="connsiteY24" fmla="*/ 0 h 60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7524" h="606651">
                <a:moveTo>
                  <a:pt x="254070" y="48695"/>
                </a:moveTo>
                <a:cubicBezTo>
                  <a:pt x="260659" y="48055"/>
                  <a:pt x="267249" y="50248"/>
                  <a:pt x="272191" y="54818"/>
                </a:cubicBezTo>
                <a:cubicBezTo>
                  <a:pt x="277134" y="59296"/>
                  <a:pt x="279971" y="65603"/>
                  <a:pt x="279971" y="72274"/>
                </a:cubicBezTo>
                <a:lnTo>
                  <a:pt x="279971" y="303408"/>
                </a:lnTo>
                <a:cubicBezTo>
                  <a:pt x="279971" y="316477"/>
                  <a:pt x="290588" y="327079"/>
                  <a:pt x="303675" y="327079"/>
                </a:cubicBezTo>
                <a:lnTo>
                  <a:pt x="535139" y="327079"/>
                </a:lnTo>
                <a:cubicBezTo>
                  <a:pt x="541820" y="327079"/>
                  <a:pt x="548135" y="329912"/>
                  <a:pt x="552620" y="334847"/>
                </a:cubicBezTo>
                <a:cubicBezTo>
                  <a:pt x="557104" y="339783"/>
                  <a:pt x="559301" y="346363"/>
                  <a:pt x="558752" y="352943"/>
                </a:cubicBezTo>
                <a:cubicBezTo>
                  <a:pt x="545664" y="495243"/>
                  <a:pt x="425860" y="606651"/>
                  <a:pt x="279971" y="606651"/>
                </a:cubicBezTo>
                <a:cubicBezTo>
                  <a:pt x="125387" y="606651"/>
                  <a:pt x="0" y="481442"/>
                  <a:pt x="0" y="327079"/>
                </a:cubicBezTo>
                <a:cubicBezTo>
                  <a:pt x="0" y="181398"/>
                  <a:pt x="111567" y="61764"/>
                  <a:pt x="254070" y="48695"/>
                </a:cubicBezTo>
                <a:close/>
                <a:moveTo>
                  <a:pt x="369782" y="43408"/>
                </a:moveTo>
                <a:lnTo>
                  <a:pt x="369782" y="237419"/>
                </a:lnTo>
                <a:lnTo>
                  <a:pt x="564065" y="237419"/>
                </a:lnTo>
                <a:cubicBezTo>
                  <a:pt x="546860" y="138357"/>
                  <a:pt x="468891" y="60497"/>
                  <a:pt x="369782" y="43408"/>
                </a:cubicBezTo>
                <a:close/>
                <a:moveTo>
                  <a:pt x="352395" y="0"/>
                </a:moveTo>
                <a:cubicBezTo>
                  <a:pt x="353127" y="0"/>
                  <a:pt x="353859" y="0"/>
                  <a:pt x="354591" y="91"/>
                </a:cubicBezTo>
                <a:cubicBezTo>
                  <a:pt x="488475" y="12337"/>
                  <a:pt x="595088" y="118892"/>
                  <a:pt x="607442" y="252589"/>
                </a:cubicBezTo>
                <a:cubicBezTo>
                  <a:pt x="607991" y="259169"/>
                  <a:pt x="605795" y="265840"/>
                  <a:pt x="601311" y="270683"/>
                </a:cubicBezTo>
                <a:cubicBezTo>
                  <a:pt x="596826" y="275618"/>
                  <a:pt x="590512" y="278451"/>
                  <a:pt x="583832" y="278451"/>
                </a:cubicBezTo>
                <a:lnTo>
                  <a:pt x="352395" y="278451"/>
                </a:lnTo>
                <a:cubicBezTo>
                  <a:pt x="339309" y="278451"/>
                  <a:pt x="328693" y="267850"/>
                  <a:pt x="328693" y="254782"/>
                </a:cubicBezTo>
                <a:lnTo>
                  <a:pt x="328693" y="23669"/>
                </a:lnTo>
                <a:cubicBezTo>
                  <a:pt x="328693" y="16998"/>
                  <a:pt x="331530" y="10692"/>
                  <a:pt x="336380" y="6214"/>
                </a:cubicBezTo>
                <a:cubicBezTo>
                  <a:pt x="340864" y="2193"/>
                  <a:pt x="346538" y="0"/>
                  <a:pt x="3523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time_145460"/>
          <p:cNvSpPr/>
          <p:nvPr/>
        </p:nvSpPr>
        <p:spPr bwMode="auto">
          <a:xfrm>
            <a:off x="10507044" y="4654465"/>
            <a:ext cx="505070" cy="515687"/>
          </a:xfrm>
          <a:custGeom>
            <a:avLst/>
            <a:gdLst>
              <a:gd name="connsiteX0" fmla="*/ 348057 w 558222"/>
              <a:gd name="connsiteY0" fmla="*/ 234645 h 592945"/>
              <a:gd name="connsiteX1" fmla="*/ 301597 w 558222"/>
              <a:gd name="connsiteY1" fmla="*/ 294424 h 592945"/>
              <a:gd name="connsiteX2" fmla="*/ 348057 w 558222"/>
              <a:gd name="connsiteY2" fmla="*/ 294424 h 592945"/>
              <a:gd name="connsiteX3" fmla="*/ 350122 w 558222"/>
              <a:gd name="connsiteY3" fmla="*/ 217123 h 592945"/>
              <a:gd name="connsiteX4" fmla="*/ 353735 w 558222"/>
              <a:gd name="connsiteY4" fmla="*/ 217123 h 592945"/>
              <a:gd name="connsiteX5" fmla="*/ 364060 w 558222"/>
              <a:gd name="connsiteY5" fmla="*/ 226915 h 592945"/>
              <a:gd name="connsiteX6" fmla="*/ 364060 w 558222"/>
              <a:gd name="connsiteY6" fmla="*/ 294424 h 592945"/>
              <a:gd name="connsiteX7" fmla="*/ 376965 w 558222"/>
              <a:gd name="connsiteY7" fmla="*/ 294424 h 592945"/>
              <a:gd name="connsiteX8" fmla="*/ 384192 w 558222"/>
              <a:gd name="connsiteY8" fmla="*/ 301638 h 592945"/>
              <a:gd name="connsiteX9" fmla="*/ 376965 w 558222"/>
              <a:gd name="connsiteY9" fmla="*/ 308338 h 592945"/>
              <a:gd name="connsiteX10" fmla="*/ 364060 w 558222"/>
              <a:gd name="connsiteY10" fmla="*/ 308338 h 592945"/>
              <a:gd name="connsiteX11" fmla="*/ 364060 w 558222"/>
              <a:gd name="connsiteY11" fmla="*/ 332043 h 592945"/>
              <a:gd name="connsiteX12" fmla="*/ 355800 w 558222"/>
              <a:gd name="connsiteY12" fmla="*/ 339773 h 592945"/>
              <a:gd name="connsiteX13" fmla="*/ 348057 w 558222"/>
              <a:gd name="connsiteY13" fmla="*/ 332043 h 592945"/>
              <a:gd name="connsiteX14" fmla="*/ 348057 w 558222"/>
              <a:gd name="connsiteY14" fmla="*/ 308338 h 592945"/>
              <a:gd name="connsiteX15" fmla="*/ 294886 w 558222"/>
              <a:gd name="connsiteY15" fmla="*/ 308338 h 592945"/>
              <a:gd name="connsiteX16" fmla="*/ 285078 w 558222"/>
              <a:gd name="connsiteY16" fmla="*/ 298546 h 592945"/>
              <a:gd name="connsiteX17" fmla="*/ 285078 w 558222"/>
              <a:gd name="connsiteY17" fmla="*/ 297000 h 592945"/>
              <a:gd name="connsiteX18" fmla="*/ 287143 w 558222"/>
              <a:gd name="connsiteY18" fmla="*/ 290816 h 592945"/>
              <a:gd name="connsiteX19" fmla="*/ 341346 w 558222"/>
              <a:gd name="connsiteY19" fmla="*/ 221246 h 592945"/>
              <a:gd name="connsiteX20" fmla="*/ 350122 w 558222"/>
              <a:gd name="connsiteY20" fmla="*/ 217123 h 592945"/>
              <a:gd name="connsiteX21" fmla="*/ 227744 w 558222"/>
              <a:gd name="connsiteY21" fmla="*/ 216046 h 592945"/>
              <a:gd name="connsiteX22" fmla="*/ 267509 w 558222"/>
              <a:gd name="connsiteY22" fmla="*/ 251108 h 592945"/>
              <a:gd name="connsiteX23" fmla="*/ 198307 w 558222"/>
              <a:gd name="connsiteY23" fmla="*/ 324324 h 592945"/>
              <a:gd name="connsiteX24" fmla="*/ 259246 w 558222"/>
              <a:gd name="connsiteY24" fmla="*/ 324324 h 592945"/>
              <a:gd name="connsiteX25" fmla="*/ 266476 w 558222"/>
              <a:gd name="connsiteY25" fmla="*/ 331542 h 592945"/>
              <a:gd name="connsiteX26" fmla="*/ 259246 w 558222"/>
              <a:gd name="connsiteY26" fmla="*/ 339276 h 592945"/>
              <a:gd name="connsiteX27" fmla="*/ 191593 w 558222"/>
              <a:gd name="connsiteY27" fmla="*/ 339276 h 592945"/>
              <a:gd name="connsiteX28" fmla="*/ 182814 w 558222"/>
              <a:gd name="connsiteY28" fmla="*/ 329995 h 592945"/>
              <a:gd name="connsiteX29" fmla="*/ 252016 w 558222"/>
              <a:gd name="connsiteY29" fmla="*/ 252654 h 592945"/>
              <a:gd name="connsiteX30" fmla="*/ 224645 w 558222"/>
              <a:gd name="connsiteY30" fmla="*/ 230999 h 592945"/>
              <a:gd name="connsiteX31" fmla="*/ 195208 w 558222"/>
              <a:gd name="connsiteY31" fmla="*/ 237186 h 592945"/>
              <a:gd name="connsiteX32" fmla="*/ 191593 w 558222"/>
              <a:gd name="connsiteY32" fmla="*/ 238217 h 592945"/>
              <a:gd name="connsiteX33" fmla="*/ 184880 w 558222"/>
              <a:gd name="connsiteY33" fmla="*/ 231514 h 592945"/>
              <a:gd name="connsiteX34" fmla="*/ 189011 w 558222"/>
              <a:gd name="connsiteY34" fmla="*/ 224812 h 592945"/>
              <a:gd name="connsiteX35" fmla="*/ 227744 w 558222"/>
              <a:gd name="connsiteY35" fmla="*/ 216046 h 592945"/>
              <a:gd name="connsiteX36" fmla="*/ 275238 w 558222"/>
              <a:gd name="connsiteY36" fmla="*/ 104667 h 592945"/>
              <a:gd name="connsiteX37" fmla="*/ 451318 w 558222"/>
              <a:gd name="connsiteY37" fmla="*/ 280493 h 592945"/>
              <a:gd name="connsiteX38" fmla="*/ 438925 w 558222"/>
              <a:gd name="connsiteY38" fmla="*/ 292868 h 592945"/>
              <a:gd name="connsiteX39" fmla="*/ 426533 w 558222"/>
              <a:gd name="connsiteY39" fmla="*/ 280493 h 592945"/>
              <a:gd name="connsiteX40" fmla="*/ 275238 w 558222"/>
              <a:gd name="connsiteY40" fmla="*/ 129417 h 592945"/>
              <a:gd name="connsiteX41" fmla="*/ 175579 w 558222"/>
              <a:gd name="connsiteY41" fmla="*/ 166542 h 592945"/>
              <a:gd name="connsiteX42" fmla="*/ 158023 w 558222"/>
              <a:gd name="connsiteY42" fmla="*/ 165510 h 592945"/>
              <a:gd name="connsiteX43" fmla="*/ 159572 w 558222"/>
              <a:gd name="connsiteY43" fmla="*/ 147979 h 592945"/>
              <a:gd name="connsiteX44" fmla="*/ 275238 w 558222"/>
              <a:gd name="connsiteY44" fmla="*/ 104667 h 592945"/>
              <a:gd name="connsiteX45" fmla="*/ 126775 w 558222"/>
              <a:gd name="connsiteY45" fmla="*/ 52955 h 592945"/>
              <a:gd name="connsiteX46" fmla="*/ 143558 w 558222"/>
              <a:gd name="connsiteY46" fmla="*/ 62367 h 592945"/>
              <a:gd name="connsiteX47" fmla="*/ 138910 w 558222"/>
              <a:gd name="connsiteY47" fmla="*/ 97438 h 592945"/>
              <a:gd name="connsiteX48" fmla="*/ 49574 w 558222"/>
              <a:gd name="connsiteY48" fmla="*/ 278463 h 592945"/>
              <a:gd name="connsiteX49" fmla="*/ 64549 w 558222"/>
              <a:gd name="connsiteY49" fmla="*/ 359950 h 592945"/>
              <a:gd name="connsiteX50" fmla="*/ 50090 w 558222"/>
              <a:gd name="connsiteY50" fmla="*/ 391926 h 592945"/>
              <a:gd name="connsiteX51" fmla="*/ 41312 w 558222"/>
              <a:gd name="connsiteY51" fmla="*/ 393473 h 592945"/>
              <a:gd name="connsiteX52" fmla="*/ 18074 w 558222"/>
              <a:gd name="connsiteY52" fmla="*/ 377485 h 592945"/>
              <a:gd name="connsiteX53" fmla="*/ 0 w 558222"/>
              <a:gd name="connsiteY53" fmla="*/ 278463 h 592945"/>
              <a:gd name="connsiteX54" fmla="*/ 108443 w 558222"/>
              <a:gd name="connsiteY54" fmla="*/ 58241 h 592945"/>
              <a:gd name="connsiteX55" fmla="*/ 126775 w 558222"/>
              <a:gd name="connsiteY55" fmla="*/ 52955 h 592945"/>
              <a:gd name="connsiteX56" fmla="*/ 278832 w 558222"/>
              <a:gd name="connsiteY56" fmla="*/ 0 h 592945"/>
              <a:gd name="connsiteX57" fmla="*/ 558222 w 558222"/>
              <a:gd name="connsiteY57" fmla="*/ 278427 h 592945"/>
              <a:gd name="connsiteX58" fmla="*/ 278832 w 558222"/>
              <a:gd name="connsiteY58" fmla="*/ 557369 h 592945"/>
              <a:gd name="connsiteX59" fmla="*/ 185875 w 558222"/>
              <a:gd name="connsiteY59" fmla="*/ 541385 h 592945"/>
              <a:gd name="connsiteX60" fmla="*/ 194138 w 558222"/>
              <a:gd name="connsiteY60" fmla="*/ 556853 h 592945"/>
              <a:gd name="connsiteX61" fmla="*/ 183809 w 558222"/>
              <a:gd name="connsiteY61" fmla="*/ 590367 h 592945"/>
              <a:gd name="connsiteX62" fmla="*/ 171931 w 558222"/>
              <a:gd name="connsiteY62" fmla="*/ 592945 h 592945"/>
              <a:gd name="connsiteX63" fmla="*/ 150241 w 558222"/>
              <a:gd name="connsiteY63" fmla="*/ 580055 h 592945"/>
              <a:gd name="connsiteX64" fmla="*/ 104278 w 558222"/>
              <a:gd name="connsiteY64" fmla="*/ 493434 h 592945"/>
              <a:gd name="connsiteX65" fmla="*/ 101696 w 558222"/>
              <a:gd name="connsiteY65" fmla="*/ 482606 h 592945"/>
              <a:gd name="connsiteX66" fmla="*/ 100663 w 558222"/>
              <a:gd name="connsiteY66" fmla="*/ 478997 h 592945"/>
              <a:gd name="connsiteX67" fmla="*/ 122353 w 558222"/>
              <a:gd name="connsiteY67" fmla="*/ 451154 h 592945"/>
              <a:gd name="connsiteX68" fmla="*/ 217893 w 558222"/>
              <a:gd name="connsiteY68" fmla="*/ 438264 h 592945"/>
              <a:gd name="connsiteX69" fmla="*/ 245781 w 558222"/>
              <a:gd name="connsiteY69" fmla="*/ 459404 h 592945"/>
              <a:gd name="connsiteX70" fmla="*/ 224091 w 558222"/>
              <a:gd name="connsiteY70" fmla="*/ 487246 h 592945"/>
              <a:gd name="connsiteX71" fmla="*/ 194138 w 558222"/>
              <a:gd name="connsiteY71" fmla="*/ 491371 h 592945"/>
              <a:gd name="connsiteX72" fmla="*/ 278832 w 558222"/>
              <a:gd name="connsiteY72" fmla="*/ 507871 h 592945"/>
              <a:gd name="connsiteX73" fmla="*/ 508128 w 558222"/>
              <a:gd name="connsiteY73" fmla="*/ 278427 h 592945"/>
              <a:gd name="connsiteX74" fmla="*/ 278832 w 558222"/>
              <a:gd name="connsiteY74" fmla="*/ 49498 h 592945"/>
              <a:gd name="connsiteX75" fmla="*/ 207048 w 558222"/>
              <a:gd name="connsiteY75" fmla="*/ 61357 h 592945"/>
              <a:gd name="connsiteX76" fmla="*/ 175546 w 558222"/>
              <a:gd name="connsiteY76" fmla="*/ 45373 h 592945"/>
              <a:gd name="connsiteX77" fmla="*/ 191039 w 558222"/>
              <a:gd name="connsiteY77" fmla="*/ 13921 h 592945"/>
              <a:gd name="connsiteX78" fmla="*/ 278832 w 558222"/>
              <a:gd name="connsiteY78" fmla="*/ 0 h 59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58222" h="592945">
                <a:moveTo>
                  <a:pt x="348057" y="234645"/>
                </a:moveTo>
                <a:lnTo>
                  <a:pt x="301597" y="294424"/>
                </a:lnTo>
                <a:lnTo>
                  <a:pt x="348057" y="294424"/>
                </a:lnTo>
                <a:close/>
                <a:moveTo>
                  <a:pt x="350122" y="217123"/>
                </a:moveTo>
                <a:lnTo>
                  <a:pt x="353735" y="217123"/>
                </a:lnTo>
                <a:cubicBezTo>
                  <a:pt x="359930" y="217123"/>
                  <a:pt x="364060" y="221246"/>
                  <a:pt x="364060" y="226915"/>
                </a:cubicBezTo>
                <a:lnTo>
                  <a:pt x="364060" y="294424"/>
                </a:lnTo>
                <a:lnTo>
                  <a:pt x="376965" y="294424"/>
                </a:lnTo>
                <a:cubicBezTo>
                  <a:pt x="381095" y="294424"/>
                  <a:pt x="384192" y="297516"/>
                  <a:pt x="384192" y="301638"/>
                </a:cubicBezTo>
                <a:cubicBezTo>
                  <a:pt x="384192" y="305246"/>
                  <a:pt x="381095" y="308338"/>
                  <a:pt x="376965" y="308338"/>
                </a:cubicBezTo>
                <a:lnTo>
                  <a:pt x="364060" y="308338"/>
                </a:lnTo>
                <a:lnTo>
                  <a:pt x="364060" y="332043"/>
                </a:lnTo>
                <a:cubicBezTo>
                  <a:pt x="364060" y="336166"/>
                  <a:pt x="360446" y="339773"/>
                  <a:pt x="355800" y="339773"/>
                </a:cubicBezTo>
                <a:cubicBezTo>
                  <a:pt x="351670" y="339773"/>
                  <a:pt x="348057" y="336166"/>
                  <a:pt x="348057" y="332043"/>
                </a:cubicBezTo>
                <a:lnTo>
                  <a:pt x="348057" y="308338"/>
                </a:lnTo>
                <a:lnTo>
                  <a:pt x="294886" y="308338"/>
                </a:lnTo>
                <a:cubicBezTo>
                  <a:pt x="289208" y="308338"/>
                  <a:pt x="285078" y="304215"/>
                  <a:pt x="285078" y="298546"/>
                </a:cubicBezTo>
                <a:lnTo>
                  <a:pt x="285078" y="297000"/>
                </a:lnTo>
                <a:cubicBezTo>
                  <a:pt x="285078" y="294939"/>
                  <a:pt x="285594" y="292362"/>
                  <a:pt x="287143" y="290816"/>
                </a:cubicBezTo>
                <a:lnTo>
                  <a:pt x="341346" y="221246"/>
                </a:lnTo>
                <a:cubicBezTo>
                  <a:pt x="343411" y="218669"/>
                  <a:pt x="347024" y="217123"/>
                  <a:pt x="350122" y="217123"/>
                </a:cubicBezTo>
                <a:close/>
                <a:moveTo>
                  <a:pt x="227744" y="216046"/>
                </a:moveTo>
                <a:cubicBezTo>
                  <a:pt x="249950" y="216046"/>
                  <a:pt x="267509" y="229968"/>
                  <a:pt x="267509" y="251108"/>
                </a:cubicBezTo>
                <a:cubicBezTo>
                  <a:pt x="267509" y="287200"/>
                  <a:pt x="207603" y="303699"/>
                  <a:pt x="198307" y="324324"/>
                </a:cubicBezTo>
                <a:lnTo>
                  <a:pt x="259246" y="324324"/>
                </a:lnTo>
                <a:cubicBezTo>
                  <a:pt x="263378" y="324324"/>
                  <a:pt x="266476" y="327417"/>
                  <a:pt x="266476" y="331542"/>
                </a:cubicBezTo>
                <a:cubicBezTo>
                  <a:pt x="266476" y="335667"/>
                  <a:pt x="263378" y="339276"/>
                  <a:pt x="259246" y="339276"/>
                </a:cubicBezTo>
                <a:lnTo>
                  <a:pt x="191593" y="339276"/>
                </a:lnTo>
                <a:cubicBezTo>
                  <a:pt x="186429" y="339276"/>
                  <a:pt x="182814" y="335151"/>
                  <a:pt x="182814" y="329995"/>
                </a:cubicBezTo>
                <a:cubicBezTo>
                  <a:pt x="182814" y="293387"/>
                  <a:pt x="252016" y="281013"/>
                  <a:pt x="252016" y="252654"/>
                </a:cubicBezTo>
                <a:cubicBezTo>
                  <a:pt x="252016" y="240280"/>
                  <a:pt x="244786" y="230999"/>
                  <a:pt x="224645" y="230999"/>
                </a:cubicBezTo>
                <a:cubicBezTo>
                  <a:pt x="212767" y="230999"/>
                  <a:pt x="202955" y="233577"/>
                  <a:pt x="195208" y="237186"/>
                </a:cubicBezTo>
                <a:cubicBezTo>
                  <a:pt x="194692" y="237186"/>
                  <a:pt x="193143" y="238217"/>
                  <a:pt x="191593" y="238217"/>
                </a:cubicBezTo>
                <a:cubicBezTo>
                  <a:pt x="187978" y="238217"/>
                  <a:pt x="184880" y="235124"/>
                  <a:pt x="184880" y="231514"/>
                </a:cubicBezTo>
                <a:cubicBezTo>
                  <a:pt x="184880" y="228421"/>
                  <a:pt x="186429" y="226358"/>
                  <a:pt x="189011" y="224812"/>
                </a:cubicBezTo>
                <a:cubicBezTo>
                  <a:pt x="198823" y="220171"/>
                  <a:pt x="211734" y="216046"/>
                  <a:pt x="227744" y="216046"/>
                </a:cubicBezTo>
                <a:close/>
                <a:moveTo>
                  <a:pt x="275238" y="104667"/>
                </a:moveTo>
                <a:cubicBezTo>
                  <a:pt x="372314" y="104667"/>
                  <a:pt x="451318" y="183557"/>
                  <a:pt x="451318" y="280493"/>
                </a:cubicBezTo>
                <a:cubicBezTo>
                  <a:pt x="451318" y="287196"/>
                  <a:pt x="445638" y="292868"/>
                  <a:pt x="438925" y="292868"/>
                </a:cubicBezTo>
                <a:cubicBezTo>
                  <a:pt x="431696" y="292868"/>
                  <a:pt x="426533" y="287196"/>
                  <a:pt x="426533" y="280493"/>
                </a:cubicBezTo>
                <a:cubicBezTo>
                  <a:pt x="426533" y="197479"/>
                  <a:pt x="358372" y="129417"/>
                  <a:pt x="275238" y="129417"/>
                </a:cubicBezTo>
                <a:cubicBezTo>
                  <a:pt x="238576" y="129417"/>
                  <a:pt x="203463" y="142823"/>
                  <a:pt x="175579" y="166542"/>
                </a:cubicBezTo>
                <a:cubicBezTo>
                  <a:pt x="170416" y="171182"/>
                  <a:pt x="162670" y="170667"/>
                  <a:pt x="158023" y="165510"/>
                </a:cubicBezTo>
                <a:cubicBezTo>
                  <a:pt x="153892" y="160354"/>
                  <a:pt x="154408" y="152620"/>
                  <a:pt x="159572" y="147979"/>
                </a:cubicBezTo>
                <a:cubicBezTo>
                  <a:pt x="191587" y="120136"/>
                  <a:pt x="232379" y="104667"/>
                  <a:pt x="275238" y="104667"/>
                </a:cubicBezTo>
                <a:close/>
                <a:moveTo>
                  <a:pt x="126775" y="52955"/>
                </a:moveTo>
                <a:cubicBezTo>
                  <a:pt x="133101" y="53729"/>
                  <a:pt x="139168" y="56952"/>
                  <a:pt x="143558" y="62367"/>
                </a:cubicBezTo>
                <a:cubicBezTo>
                  <a:pt x="151820" y="73198"/>
                  <a:pt x="149754" y="88670"/>
                  <a:pt x="138910" y="97438"/>
                </a:cubicBezTo>
                <a:cubicBezTo>
                  <a:pt x="82107" y="141276"/>
                  <a:pt x="49574" y="207291"/>
                  <a:pt x="49574" y="278463"/>
                </a:cubicBezTo>
                <a:cubicBezTo>
                  <a:pt x="49574" y="306829"/>
                  <a:pt x="54738" y="334163"/>
                  <a:pt x="64549" y="359950"/>
                </a:cubicBezTo>
                <a:cubicBezTo>
                  <a:pt x="69197" y="372844"/>
                  <a:pt x="63000" y="387284"/>
                  <a:pt x="50090" y="391926"/>
                </a:cubicBezTo>
                <a:cubicBezTo>
                  <a:pt x="46992" y="392957"/>
                  <a:pt x="44410" y="393473"/>
                  <a:pt x="41312" y="393473"/>
                </a:cubicBezTo>
                <a:cubicBezTo>
                  <a:pt x="31500" y="393473"/>
                  <a:pt x="21689" y="387800"/>
                  <a:pt x="18074" y="377485"/>
                </a:cubicBezTo>
                <a:cubicBezTo>
                  <a:pt x="6197" y="346025"/>
                  <a:pt x="0" y="313018"/>
                  <a:pt x="0" y="278463"/>
                </a:cubicBezTo>
                <a:cubicBezTo>
                  <a:pt x="0" y="191819"/>
                  <a:pt x="39246" y="111363"/>
                  <a:pt x="108443" y="58241"/>
                </a:cubicBezTo>
                <a:cubicBezTo>
                  <a:pt x="113865" y="53858"/>
                  <a:pt x="120449" y="52181"/>
                  <a:pt x="126775" y="52955"/>
                </a:cubicBezTo>
                <a:close/>
                <a:moveTo>
                  <a:pt x="278832" y="0"/>
                </a:moveTo>
                <a:cubicBezTo>
                  <a:pt x="432729" y="0"/>
                  <a:pt x="558222" y="124776"/>
                  <a:pt x="558222" y="278427"/>
                </a:cubicBezTo>
                <a:cubicBezTo>
                  <a:pt x="558222" y="432077"/>
                  <a:pt x="432729" y="557369"/>
                  <a:pt x="278832" y="557369"/>
                </a:cubicBezTo>
                <a:cubicBezTo>
                  <a:pt x="246814" y="557369"/>
                  <a:pt x="215311" y="551697"/>
                  <a:pt x="185875" y="541385"/>
                </a:cubicBezTo>
                <a:lnTo>
                  <a:pt x="194138" y="556853"/>
                </a:lnTo>
                <a:cubicBezTo>
                  <a:pt x="200335" y="568712"/>
                  <a:pt x="195687" y="584180"/>
                  <a:pt x="183809" y="590367"/>
                </a:cubicBezTo>
                <a:cubicBezTo>
                  <a:pt x="179677" y="592430"/>
                  <a:pt x="176062" y="592945"/>
                  <a:pt x="171931" y="592945"/>
                </a:cubicBezTo>
                <a:cubicBezTo>
                  <a:pt x="163152" y="592945"/>
                  <a:pt x="154372" y="588305"/>
                  <a:pt x="150241" y="580055"/>
                </a:cubicBezTo>
                <a:lnTo>
                  <a:pt x="104278" y="493434"/>
                </a:lnTo>
                <a:cubicBezTo>
                  <a:pt x="102729" y="489824"/>
                  <a:pt x="101696" y="486215"/>
                  <a:pt x="101696" y="482606"/>
                </a:cubicBezTo>
                <a:cubicBezTo>
                  <a:pt x="101180" y="481059"/>
                  <a:pt x="101180" y="480028"/>
                  <a:pt x="100663" y="478997"/>
                </a:cubicBezTo>
                <a:cubicBezTo>
                  <a:pt x="99114" y="465075"/>
                  <a:pt x="108410" y="452701"/>
                  <a:pt x="122353" y="451154"/>
                </a:cubicBezTo>
                <a:lnTo>
                  <a:pt x="217893" y="438264"/>
                </a:lnTo>
                <a:cubicBezTo>
                  <a:pt x="231321" y="436717"/>
                  <a:pt x="243715" y="445998"/>
                  <a:pt x="245781" y="459404"/>
                </a:cubicBezTo>
                <a:cubicBezTo>
                  <a:pt x="247330" y="473325"/>
                  <a:pt x="238034" y="485700"/>
                  <a:pt x="224091" y="487246"/>
                </a:cubicBezTo>
                <a:lnTo>
                  <a:pt x="194138" y="491371"/>
                </a:lnTo>
                <a:cubicBezTo>
                  <a:pt x="220992" y="502199"/>
                  <a:pt x="249396" y="507871"/>
                  <a:pt x="278832" y="507871"/>
                </a:cubicBezTo>
                <a:cubicBezTo>
                  <a:pt x="405358" y="507871"/>
                  <a:pt x="508128" y="404750"/>
                  <a:pt x="508128" y="278427"/>
                </a:cubicBezTo>
                <a:cubicBezTo>
                  <a:pt x="508128" y="152104"/>
                  <a:pt x="405358" y="49498"/>
                  <a:pt x="278832" y="49498"/>
                </a:cubicBezTo>
                <a:cubicBezTo>
                  <a:pt x="254044" y="49498"/>
                  <a:pt x="229771" y="53623"/>
                  <a:pt x="207048" y="61357"/>
                </a:cubicBezTo>
                <a:cubicBezTo>
                  <a:pt x="193621" y="65482"/>
                  <a:pt x="179677" y="58263"/>
                  <a:pt x="175546" y="45373"/>
                </a:cubicBezTo>
                <a:cubicBezTo>
                  <a:pt x="170898" y="32483"/>
                  <a:pt x="178128" y="18562"/>
                  <a:pt x="191039" y="13921"/>
                </a:cubicBezTo>
                <a:cubicBezTo>
                  <a:pt x="219443" y="4640"/>
                  <a:pt x="248879" y="0"/>
                  <a:pt x="2788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8" name="earth-symbol-with-continents-and-grid_44505"/>
          <p:cNvSpPr/>
          <p:nvPr/>
        </p:nvSpPr>
        <p:spPr bwMode="auto">
          <a:xfrm>
            <a:off x="8898755" y="4654465"/>
            <a:ext cx="512707" cy="512707"/>
          </a:xfrm>
          <a:custGeom>
            <a:avLst/>
            <a:gdLst>
              <a:gd name="connsiteX0" fmla="*/ 175260 w 593115"/>
              <a:gd name="connsiteY0" fmla="*/ 543382 h 593115"/>
              <a:gd name="connsiteX1" fmla="*/ 173415 w 593115"/>
              <a:gd name="connsiteY1" fmla="*/ 545224 h 593115"/>
              <a:gd name="connsiteX2" fmla="*/ 179872 w 593115"/>
              <a:gd name="connsiteY2" fmla="*/ 548908 h 593115"/>
              <a:gd name="connsiteX3" fmla="*/ 360666 w 593115"/>
              <a:gd name="connsiteY3" fmla="*/ 517594 h 593115"/>
              <a:gd name="connsiteX4" fmla="*/ 308088 w 593115"/>
              <a:gd name="connsiteY4" fmla="*/ 520357 h 593115"/>
              <a:gd name="connsiteX5" fmla="*/ 305321 w 593115"/>
              <a:gd name="connsiteY5" fmla="*/ 520357 h 593115"/>
              <a:gd name="connsiteX6" fmla="*/ 305321 w 593115"/>
              <a:gd name="connsiteY6" fmla="*/ 524041 h 593115"/>
              <a:gd name="connsiteX7" fmla="*/ 308088 w 593115"/>
              <a:gd name="connsiteY7" fmla="*/ 570090 h 593115"/>
              <a:gd name="connsiteX8" fmla="*/ 308088 w 593115"/>
              <a:gd name="connsiteY8" fmla="*/ 573774 h 593115"/>
              <a:gd name="connsiteX9" fmla="*/ 311778 w 593115"/>
              <a:gd name="connsiteY9" fmla="*/ 573774 h 593115"/>
              <a:gd name="connsiteX10" fmla="*/ 336683 w 593115"/>
              <a:gd name="connsiteY10" fmla="*/ 571011 h 593115"/>
              <a:gd name="connsiteX11" fmla="*/ 338528 w 593115"/>
              <a:gd name="connsiteY11" fmla="*/ 571011 h 593115"/>
              <a:gd name="connsiteX12" fmla="*/ 339450 w 593115"/>
              <a:gd name="connsiteY12" fmla="*/ 569169 h 593115"/>
              <a:gd name="connsiteX13" fmla="*/ 363433 w 593115"/>
              <a:gd name="connsiteY13" fmla="*/ 522199 h 593115"/>
              <a:gd name="connsiteX14" fmla="*/ 366200 w 593115"/>
              <a:gd name="connsiteY14" fmla="*/ 517594 h 593115"/>
              <a:gd name="connsiteX15" fmla="*/ 232450 w 593115"/>
              <a:gd name="connsiteY15" fmla="*/ 516673 h 593115"/>
              <a:gd name="connsiteX16" fmla="*/ 234295 w 593115"/>
              <a:gd name="connsiteY16" fmla="*/ 521278 h 593115"/>
              <a:gd name="connsiteX17" fmla="*/ 260122 w 593115"/>
              <a:gd name="connsiteY17" fmla="*/ 570090 h 593115"/>
              <a:gd name="connsiteX18" fmla="*/ 260122 w 593115"/>
              <a:gd name="connsiteY18" fmla="*/ 571932 h 593115"/>
              <a:gd name="connsiteX19" fmla="*/ 261967 w 593115"/>
              <a:gd name="connsiteY19" fmla="*/ 571932 h 593115"/>
              <a:gd name="connsiteX20" fmla="*/ 286872 w 593115"/>
              <a:gd name="connsiteY20" fmla="*/ 573774 h 593115"/>
              <a:gd name="connsiteX21" fmla="*/ 289640 w 593115"/>
              <a:gd name="connsiteY21" fmla="*/ 573774 h 593115"/>
              <a:gd name="connsiteX22" fmla="*/ 289640 w 593115"/>
              <a:gd name="connsiteY22" fmla="*/ 570090 h 593115"/>
              <a:gd name="connsiteX23" fmla="*/ 286872 w 593115"/>
              <a:gd name="connsiteY23" fmla="*/ 523120 h 593115"/>
              <a:gd name="connsiteX24" fmla="*/ 286872 w 593115"/>
              <a:gd name="connsiteY24" fmla="*/ 520357 h 593115"/>
              <a:gd name="connsiteX25" fmla="*/ 284105 w 593115"/>
              <a:gd name="connsiteY25" fmla="*/ 520357 h 593115"/>
              <a:gd name="connsiteX26" fmla="*/ 237062 w 593115"/>
              <a:gd name="connsiteY26" fmla="*/ 516673 h 593115"/>
              <a:gd name="connsiteX27" fmla="*/ 202932 w 593115"/>
              <a:gd name="connsiteY27" fmla="*/ 512068 h 593115"/>
              <a:gd name="connsiteX28" fmla="*/ 199243 w 593115"/>
              <a:gd name="connsiteY28" fmla="*/ 519436 h 593115"/>
              <a:gd name="connsiteX29" fmla="*/ 185406 w 593115"/>
              <a:gd name="connsiteY29" fmla="*/ 525883 h 593115"/>
              <a:gd name="connsiteX30" fmla="*/ 220458 w 593115"/>
              <a:gd name="connsiteY30" fmla="*/ 562722 h 593115"/>
              <a:gd name="connsiteX31" fmla="*/ 221381 w 593115"/>
              <a:gd name="connsiteY31" fmla="*/ 563643 h 593115"/>
              <a:gd name="connsiteX32" fmla="*/ 229682 w 593115"/>
              <a:gd name="connsiteY32" fmla="*/ 565485 h 593115"/>
              <a:gd name="connsiteX33" fmla="*/ 237062 w 593115"/>
              <a:gd name="connsiteY33" fmla="*/ 567327 h 593115"/>
              <a:gd name="connsiteX34" fmla="*/ 233372 w 593115"/>
              <a:gd name="connsiteY34" fmla="*/ 561801 h 593115"/>
              <a:gd name="connsiteX35" fmla="*/ 211234 w 593115"/>
              <a:gd name="connsiteY35" fmla="*/ 514831 h 593115"/>
              <a:gd name="connsiteX36" fmla="*/ 210312 w 593115"/>
              <a:gd name="connsiteY36" fmla="*/ 512989 h 593115"/>
              <a:gd name="connsiteX37" fmla="*/ 208467 w 593115"/>
              <a:gd name="connsiteY37" fmla="*/ 512989 h 593115"/>
              <a:gd name="connsiteX38" fmla="*/ 202932 w 593115"/>
              <a:gd name="connsiteY38" fmla="*/ 512068 h 593115"/>
              <a:gd name="connsiteX39" fmla="*/ 429847 w 593115"/>
              <a:gd name="connsiteY39" fmla="*/ 507463 h 593115"/>
              <a:gd name="connsiteX40" fmla="*/ 421545 w 593115"/>
              <a:gd name="connsiteY40" fmla="*/ 509305 h 593115"/>
              <a:gd name="connsiteX41" fmla="*/ 389261 w 593115"/>
              <a:gd name="connsiteY41" fmla="*/ 514831 h 593115"/>
              <a:gd name="connsiteX42" fmla="*/ 387416 w 593115"/>
              <a:gd name="connsiteY42" fmla="*/ 514831 h 593115"/>
              <a:gd name="connsiteX43" fmla="*/ 386494 w 593115"/>
              <a:gd name="connsiteY43" fmla="*/ 516673 h 593115"/>
              <a:gd name="connsiteX44" fmla="*/ 366200 w 593115"/>
              <a:gd name="connsiteY44" fmla="*/ 559959 h 593115"/>
              <a:gd name="connsiteX45" fmla="*/ 362511 w 593115"/>
              <a:gd name="connsiteY45" fmla="*/ 566406 h 593115"/>
              <a:gd name="connsiteX46" fmla="*/ 369890 w 593115"/>
              <a:gd name="connsiteY46" fmla="*/ 563643 h 593115"/>
              <a:gd name="connsiteX47" fmla="*/ 380959 w 593115"/>
              <a:gd name="connsiteY47" fmla="*/ 560881 h 593115"/>
              <a:gd name="connsiteX48" fmla="*/ 382804 w 593115"/>
              <a:gd name="connsiteY48" fmla="*/ 559959 h 593115"/>
              <a:gd name="connsiteX49" fmla="*/ 425235 w 593115"/>
              <a:gd name="connsiteY49" fmla="*/ 513910 h 593115"/>
              <a:gd name="connsiteX50" fmla="*/ 499951 w 593115"/>
              <a:gd name="connsiteY50" fmla="*/ 486281 h 593115"/>
              <a:gd name="connsiteX51" fmla="*/ 487037 w 593115"/>
              <a:gd name="connsiteY51" fmla="*/ 490886 h 593115"/>
              <a:gd name="connsiteX52" fmla="*/ 460287 w 593115"/>
              <a:gd name="connsiteY52" fmla="*/ 499174 h 593115"/>
              <a:gd name="connsiteX53" fmla="*/ 459365 w 593115"/>
              <a:gd name="connsiteY53" fmla="*/ 499174 h 593115"/>
              <a:gd name="connsiteX54" fmla="*/ 457520 w 593115"/>
              <a:gd name="connsiteY54" fmla="*/ 501016 h 593115"/>
              <a:gd name="connsiteX55" fmla="*/ 436304 w 593115"/>
              <a:gd name="connsiteY55" fmla="*/ 529567 h 593115"/>
              <a:gd name="connsiteX56" fmla="*/ 425235 w 593115"/>
              <a:gd name="connsiteY56" fmla="*/ 543382 h 593115"/>
              <a:gd name="connsiteX57" fmla="*/ 440916 w 593115"/>
              <a:gd name="connsiteY57" fmla="*/ 533251 h 593115"/>
              <a:gd name="connsiteX58" fmla="*/ 489804 w 593115"/>
              <a:gd name="connsiteY58" fmla="*/ 496411 h 593115"/>
              <a:gd name="connsiteX59" fmla="*/ 85785 w 593115"/>
              <a:gd name="connsiteY59" fmla="*/ 477071 h 593115"/>
              <a:gd name="connsiteX60" fmla="*/ 95009 w 593115"/>
              <a:gd name="connsiteY60" fmla="*/ 487202 h 593115"/>
              <a:gd name="connsiteX61" fmla="*/ 146665 w 593115"/>
              <a:gd name="connsiteY61" fmla="*/ 529567 h 593115"/>
              <a:gd name="connsiteX62" fmla="*/ 146665 w 593115"/>
              <a:gd name="connsiteY62" fmla="*/ 526804 h 593115"/>
              <a:gd name="connsiteX63" fmla="*/ 136518 w 593115"/>
              <a:gd name="connsiteY63" fmla="*/ 513910 h 593115"/>
              <a:gd name="connsiteX64" fmla="*/ 139285 w 593115"/>
              <a:gd name="connsiteY64" fmla="*/ 498253 h 593115"/>
              <a:gd name="connsiteX65" fmla="*/ 139285 w 593115"/>
              <a:gd name="connsiteY65" fmla="*/ 497332 h 593115"/>
              <a:gd name="connsiteX66" fmla="*/ 138363 w 593115"/>
              <a:gd name="connsiteY66" fmla="*/ 496411 h 593115"/>
              <a:gd name="connsiteX67" fmla="*/ 137441 w 593115"/>
              <a:gd name="connsiteY67" fmla="*/ 496411 h 593115"/>
              <a:gd name="connsiteX68" fmla="*/ 98699 w 593115"/>
              <a:gd name="connsiteY68" fmla="*/ 482597 h 593115"/>
              <a:gd name="connsiteX69" fmla="*/ 411399 w 593115"/>
              <a:gd name="connsiteY69" fmla="*/ 445757 h 593115"/>
              <a:gd name="connsiteX70" fmla="*/ 397563 w 593115"/>
              <a:gd name="connsiteY70" fmla="*/ 489965 h 593115"/>
              <a:gd name="connsiteX71" fmla="*/ 395718 w 593115"/>
              <a:gd name="connsiteY71" fmla="*/ 494569 h 593115"/>
              <a:gd name="connsiteX72" fmla="*/ 400330 w 593115"/>
              <a:gd name="connsiteY72" fmla="*/ 493649 h 593115"/>
              <a:gd name="connsiteX73" fmla="*/ 424313 w 593115"/>
              <a:gd name="connsiteY73" fmla="*/ 489965 h 593115"/>
              <a:gd name="connsiteX74" fmla="*/ 424313 w 593115"/>
              <a:gd name="connsiteY74" fmla="*/ 484439 h 593115"/>
              <a:gd name="connsiteX75" fmla="*/ 414166 w 593115"/>
              <a:gd name="connsiteY75" fmla="*/ 470624 h 593115"/>
              <a:gd name="connsiteX76" fmla="*/ 414166 w 593115"/>
              <a:gd name="connsiteY76" fmla="*/ 448520 h 593115"/>
              <a:gd name="connsiteX77" fmla="*/ 122682 w 593115"/>
              <a:gd name="connsiteY77" fmla="*/ 433784 h 593115"/>
              <a:gd name="connsiteX78" fmla="*/ 134673 w 593115"/>
              <a:gd name="connsiteY78" fmla="*/ 455888 h 593115"/>
              <a:gd name="connsiteX79" fmla="*/ 134673 w 593115"/>
              <a:gd name="connsiteY79" fmla="*/ 442994 h 593115"/>
              <a:gd name="connsiteX80" fmla="*/ 122682 w 593115"/>
              <a:gd name="connsiteY80" fmla="*/ 433784 h 593115"/>
              <a:gd name="connsiteX81" fmla="*/ 253665 w 593115"/>
              <a:gd name="connsiteY81" fmla="*/ 419970 h 593115"/>
              <a:gd name="connsiteX82" fmla="*/ 249976 w 593115"/>
              <a:gd name="connsiteY82" fmla="*/ 452204 h 593115"/>
              <a:gd name="connsiteX83" fmla="*/ 238907 w 593115"/>
              <a:gd name="connsiteY83" fmla="*/ 460493 h 593115"/>
              <a:gd name="connsiteX84" fmla="*/ 223225 w 593115"/>
              <a:gd name="connsiteY84" fmla="*/ 460493 h 593115"/>
              <a:gd name="connsiteX85" fmla="*/ 217691 w 593115"/>
              <a:gd name="connsiteY85" fmla="*/ 469703 h 593115"/>
              <a:gd name="connsiteX86" fmla="*/ 222303 w 593115"/>
              <a:gd name="connsiteY86" fmla="*/ 487202 h 593115"/>
              <a:gd name="connsiteX87" fmla="*/ 220458 w 593115"/>
              <a:gd name="connsiteY87" fmla="*/ 488123 h 593115"/>
              <a:gd name="connsiteX88" fmla="*/ 223225 w 593115"/>
              <a:gd name="connsiteY88" fmla="*/ 494569 h 593115"/>
              <a:gd name="connsiteX89" fmla="*/ 224148 w 593115"/>
              <a:gd name="connsiteY89" fmla="*/ 496411 h 593115"/>
              <a:gd name="connsiteX90" fmla="*/ 225070 w 593115"/>
              <a:gd name="connsiteY90" fmla="*/ 496411 h 593115"/>
              <a:gd name="connsiteX91" fmla="*/ 282260 w 593115"/>
              <a:gd name="connsiteY91" fmla="*/ 501937 h 593115"/>
              <a:gd name="connsiteX92" fmla="*/ 285950 w 593115"/>
              <a:gd name="connsiteY92" fmla="*/ 501937 h 593115"/>
              <a:gd name="connsiteX93" fmla="*/ 285028 w 593115"/>
              <a:gd name="connsiteY93" fmla="*/ 498253 h 593115"/>
              <a:gd name="connsiteX94" fmla="*/ 282260 w 593115"/>
              <a:gd name="connsiteY94" fmla="*/ 424575 h 593115"/>
              <a:gd name="connsiteX95" fmla="*/ 282260 w 593115"/>
              <a:gd name="connsiteY95" fmla="*/ 421812 h 593115"/>
              <a:gd name="connsiteX96" fmla="*/ 279493 w 593115"/>
              <a:gd name="connsiteY96" fmla="*/ 421812 h 593115"/>
              <a:gd name="connsiteX97" fmla="*/ 253665 w 593115"/>
              <a:gd name="connsiteY97" fmla="*/ 419970 h 593115"/>
              <a:gd name="connsiteX98" fmla="*/ 401252 w 593115"/>
              <a:gd name="connsiteY98" fmla="*/ 411681 h 593115"/>
              <a:gd name="connsiteX99" fmla="*/ 396640 w 593115"/>
              <a:gd name="connsiteY99" fmla="*/ 412602 h 593115"/>
              <a:gd name="connsiteX100" fmla="*/ 303476 w 593115"/>
              <a:gd name="connsiteY100" fmla="*/ 421812 h 593115"/>
              <a:gd name="connsiteX101" fmla="*/ 300709 w 593115"/>
              <a:gd name="connsiteY101" fmla="*/ 421812 h 593115"/>
              <a:gd name="connsiteX102" fmla="*/ 300709 w 593115"/>
              <a:gd name="connsiteY102" fmla="*/ 424575 h 593115"/>
              <a:gd name="connsiteX103" fmla="*/ 303476 w 593115"/>
              <a:gd name="connsiteY103" fmla="*/ 499174 h 593115"/>
              <a:gd name="connsiteX104" fmla="*/ 304398 w 593115"/>
              <a:gd name="connsiteY104" fmla="*/ 501937 h 593115"/>
              <a:gd name="connsiteX105" fmla="*/ 307166 w 593115"/>
              <a:gd name="connsiteY105" fmla="*/ 501937 h 593115"/>
              <a:gd name="connsiteX106" fmla="*/ 372657 w 593115"/>
              <a:gd name="connsiteY106" fmla="*/ 498253 h 593115"/>
              <a:gd name="connsiteX107" fmla="*/ 374502 w 593115"/>
              <a:gd name="connsiteY107" fmla="*/ 498253 h 593115"/>
              <a:gd name="connsiteX108" fmla="*/ 374502 w 593115"/>
              <a:gd name="connsiteY108" fmla="*/ 496411 h 593115"/>
              <a:gd name="connsiteX109" fmla="*/ 400330 w 593115"/>
              <a:gd name="connsiteY109" fmla="*/ 416286 h 593115"/>
              <a:gd name="connsiteX110" fmla="*/ 571900 w 593115"/>
              <a:gd name="connsiteY110" fmla="*/ 340765 h 593115"/>
              <a:gd name="connsiteX111" fmla="*/ 565443 w 593115"/>
              <a:gd name="connsiteY111" fmla="*/ 345370 h 593115"/>
              <a:gd name="connsiteX112" fmla="*/ 533158 w 593115"/>
              <a:gd name="connsiteY112" fmla="*/ 364710 h 593115"/>
              <a:gd name="connsiteX113" fmla="*/ 518399 w 593115"/>
              <a:gd name="connsiteY113" fmla="*/ 378525 h 593115"/>
              <a:gd name="connsiteX114" fmla="*/ 511942 w 593115"/>
              <a:gd name="connsiteY114" fmla="*/ 397866 h 593115"/>
              <a:gd name="connsiteX115" fmla="*/ 512865 w 593115"/>
              <a:gd name="connsiteY115" fmla="*/ 399708 h 593115"/>
              <a:gd name="connsiteX116" fmla="*/ 515632 w 593115"/>
              <a:gd name="connsiteY116" fmla="*/ 427337 h 593115"/>
              <a:gd name="connsiteX117" fmla="*/ 502718 w 593115"/>
              <a:gd name="connsiteY117" fmla="*/ 444836 h 593115"/>
              <a:gd name="connsiteX118" fmla="*/ 496261 w 593115"/>
              <a:gd name="connsiteY118" fmla="*/ 452204 h 593115"/>
              <a:gd name="connsiteX119" fmla="*/ 496261 w 593115"/>
              <a:gd name="connsiteY119" fmla="*/ 463256 h 593115"/>
              <a:gd name="connsiteX120" fmla="*/ 487037 w 593115"/>
              <a:gd name="connsiteY120" fmla="*/ 466019 h 593115"/>
              <a:gd name="connsiteX121" fmla="*/ 483347 w 593115"/>
              <a:gd name="connsiteY121" fmla="*/ 473387 h 593115"/>
              <a:gd name="connsiteX122" fmla="*/ 521167 w 593115"/>
              <a:gd name="connsiteY122" fmla="*/ 457730 h 593115"/>
              <a:gd name="connsiteX123" fmla="*/ 524856 w 593115"/>
              <a:gd name="connsiteY123" fmla="*/ 454046 h 593115"/>
              <a:gd name="connsiteX124" fmla="*/ 528546 w 593115"/>
              <a:gd name="connsiteY124" fmla="*/ 447599 h 593115"/>
              <a:gd name="connsiteX125" fmla="*/ 523011 w 593115"/>
              <a:gd name="connsiteY125" fmla="*/ 442073 h 593115"/>
              <a:gd name="connsiteX126" fmla="*/ 523011 w 593115"/>
              <a:gd name="connsiteY126" fmla="*/ 431021 h 593115"/>
              <a:gd name="connsiteX127" fmla="*/ 537770 w 593115"/>
              <a:gd name="connsiteY127" fmla="*/ 432863 h 593115"/>
              <a:gd name="connsiteX128" fmla="*/ 546072 w 593115"/>
              <a:gd name="connsiteY128" fmla="*/ 416286 h 593115"/>
              <a:gd name="connsiteX129" fmla="*/ 547917 w 593115"/>
              <a:gd name="connsiteY129" fmla="*/ 416286 h 593115"/>
              <a:gd name="connsiteX130" fmla="*/ 570055 w 593115"/>
              <a:gd name="connsiteY130" fmla="*/ 348133 h 593115"/>
              <a:gd name="connsiteX131" fmla="*/ 91320 w 593115"/>
              <a:gd name="connsiteY131" fmla="*/ 339844 h 593115"/>
              <a:gd name="connsiteX132" fmla="*/ 95009 w 593115"/>
              <a:gd name="connsiteY132" fmla="*/ 359185 h 593115"/>
              <a:gd name="connsiteX133" fmla="*/ 95932 w 593115"/>
              <a:gd name="connsiteY133" fmla="*/ 361027 h 593115"/>
              <a:gd name="connsiteX134" fmla="*/ 96854 w 593115"/>
              <a:gd name="connsiteY134" fmla="*/ 361947 h 593115"/>
              <a:gd name="connsiteX135" fmla="*/ 97777 w 593115"/>
              <a:gd name="connsiteY135" fmla="*/ 361947 h 593115"/>
              <a:gd name="connsiteX136" fmla="*/ 104234 w 593115"/>
              <a:gd name="connsiteY136" fmla="*/ 357343 h 593115"/>
              <a:gd name="connsiteX137" fmla="*/ 101466 w 593115"/>
              <a:gd name="connsiteY137" fmla="*/ 340765 h 593115"/>
              <a:gd name="connsiteX138" fmla="*/ 22138 w 593115"/>
              <a:gd name="connsiteY138" fmla="*/ 338923 h 593115"/>
              <a:gd name="connsiteX139" fmla="*/ 23061 w 593115"/>
              <a:gd name="connsiteY139" fmla="*/ 346291 h 593115"/>
              <a:gd name="connsiteX140" fmla="*/ 61802 w 593115"/>
              <a:gd name="connsiteY140" fmla="*/ 444836 h 593115"/>
              <a:gd name="connsiteX141" fmla="*/ 62725 w 593115"/>
              <a:gd name="connsiteY141" fmla="*/ 445757 h 593115"/>
              <a:gd name="connsiteX142" fmla="*/ 63647 w 593115"/>
              <a:gd name="connsiteY142" fmla="*/ 445757 h 593115"/>
              <a:gd name="connsiteX143" fmla="*/ 114380 w 593115"/>
              <a:gd name="connsiteY143" fmla="*/ 468782 h 593115"/>
              <a:gd name="connsiteX144" fmla="*/ 122682 w 593115"/>
              <a:gd name="connsiteY144" fmla="*/ 472466 h 593115"/>
              <a:gd name="connsiteX145" fmla="*/ 118070 w 593115"/>
              <a:gd name="connsiteY145" fmla="*/ 465098 h 593115"/>
              <a:gd name="connsiteX146" fmla="*/ 80251 w 593115"/>
              <a:gd name="connsiteY146" fmla="*/ 374841 h 593115"/>
              <a:gd name="connsiteX147" fmla="*/ 79328 w 593115"/>
              <a:gd name="connsiteY147" fmla="*/ 372999 h 593115"/>
              <a:gd name="connsiteX148" fmla="*/ 78406 w 593115"/>
              <a:gd name="connsiteY148" fmla="*/ 372999 h 593115"/>
              <a:gd name="connsiteX149" fmla="*/ 27673 w 593115"/>
              <a:gd name="connsiteY149" fmla="*/ 342607 h 593115"/>
              <a:gd name="connsiteX150" fmla="*/ 298864 w 593115"/>
              <a:gd name="connsiteY150" fmla="*/ 325108 h 593115"/>
              <a:gd name="connsiteX151" fmla="*/ 298864 w 593115"/>
              <a:gd name="connsiteY151" fmla="*/ 326950 h 593115"/>
              <a:gd name="connsiteX152" fmla="*/ 299786 w 593115"/>
              <a:gd name="connsiteY152" fmla="*/ 400629 h 593115"/>
              <a:gd name="connsiteX153" fmla="*/ 299786 w 593115"/>
              <a:gd name="connsiteY153" fmla="*/ 403392 h 593115"/>
              <a:gd name="connsiteX154" fmla="*/ 303476 w 593115"/>
              <a:gd name="connsiteY154" fmla="*/ 403392 h 593115"/>
              <a:gd name="connsiteX155" fmla="*/ 403097 w 593115"/>
              <a:gd name="connsiteY155" fmla="*/ 392340 h 593115"/>
              <a:gd name="connsiteX156" fmla="*/ 404942 w 593115"/>
              <a:gd name="connsiteY156" fmla="*/ 392340 h 593115"/>
              <a:gd name="connsiteX157" fmla="*/ 395718 w 593115"/>
              <a:gd name="connsiteY157" fmla="*/ 376683 h 593115"/>
              <a:gd name="connsiteX158" fmla="*/ 397563 w 593115"/>
              <a:gd name="connsiteY158" fmla="*/ 353659 h 593115"/>
              <a:gd name="connsiteX159" fmla="*/ 380037 w 593115"/>
              <a:gd name="connsiteY159" fmla="*/ 351817 h 593115"/>
              <a:gd name="connsiteX160" fmla="*/ 373580 w 593115"/>
              <a:gd name="connsiteY160" fmla="*/ 345370 h 593115"/>
              <a:gd name="connsiteX161" fmla="*/ 362511 w 593115"/>
              <a:gd name="connsiteY161" fmla="*/ 345370 h 593115"/>
              <a:gd name="connsiteX162" fmla="*/ 356054 w 593115"/>
              <a:gd name="connsiteY162" fmla="*/ 350896 h 593115"/>
              <a:gd name="connsiteX163" fmla="*/ 334838 w 593115"/>
              <a:gd name="connsiteY163" fmla="*/ 350896 h 593115"/>
              <a:gd name="connsiteX164" fmla="*/ 334838 w 593115"/>
              <a:gd name="connsiteY164" fmla="*/ 352738 h 593115"/>
              <a:gd name="connsiteX165" fmla="*/ 322847 w 593115"/>
              <a:gd name="connsiteY165" fmla="*/ 352738 h 593115"/>
              <a:gd name="connsiteX166" fmla="*/ 185406 w 593115"/>
              <a:gd name="connsiteY166" fmla="*/ 309451 h 593115"/>
              <a:gd name="connsiteX167" fmla="*/ 185406 w 593115"/>
              <a:gd name="connsiteY167" fmla="*/ 314056 h 593115"/>
              <a:gd name="connsiteX168" fmla="*/ 186329 w 593115"/>
              <a:gd name="connsiteY168" fmla="*/ 345370 h 593115"/>
              <a:gd name="connsiteX169" fmla="*/ 198320 w 593115"/>
              <a:gd name="connsiteY169" fmla="*/ 345370 h 593115"/>
              <a:gd name="connsiteX170" fmla="*/ 204777 w 593115"/>
              <a:gd name="connsiteY170" fmla="*/ 357343 h 593115"/>
              <a:gd name="connsiteX171" fmla="*/ 205700 w 593115"/>
              <a:gd name="connsiteY171" fmla="*/ 371157 h 593115"/>
              <a:gd name="connsiteX172" fmla="*/ 225070 w 593115"/>
              <a:gd name="connsiteY172" fmla="*/ 378525 h 593115"/>
              <a:gd name="connsiteX173" fmla="*/ 249976 w 593115"/>
              <a:gd name="connsiteY173" fmla="*/ 378525 h 593115"/>
              <a:gd name="connsiteX174" fmla="*/ 256433 w 593115"/>
              <a:gd name="connsiteY174" fmla="*/ 390498 h 593115"/>
              <a:gd name="connsiteX175" fmla="*/ 267502 w 593115"/>
              <a:gd name="connsiteY175" fmla="*/ 394182 h 593115"/>
              <a:gd name="connsiteX176" fmla="*/ 265657 w 593115"/>
              <a:gd name="connsiteY176" fmla="*/ 402471 h 593115"/>
              <a:gd name="connsiteX177" fmla="*/ 278571 w 593115"/>
              <a:gd name="connsiteY177" fmla="*/ 402471 h 593115"/>
              <a:gd name="connsiteX178" fmla="*/ 281338 w 593115"/>
              <a:gd name="connsiteY178" fmla="*/ 403392 h 593115"/>
              <a:gd name="connsiteX179" fmla="*/ 281338 w 593115"/>
              <a:gd name="connsiteY179" fmla="*/ 399708 h 593115"/>
              <a:gd name="connsiteX180" fmla="*/ 280415 w 593115"/>
              <a:gd name="connsiteY180" fmla="*/ 326029 h 593115"/>
              <a:gd name="connsiteX181" fmla="*/ 280415 w 593115"/>
              <a:gd name="connsiteY181" fmla="*/ 323266 h 593115"/>
              <a:gd name="connsiteX182" fmla="*/ 277648 w 593115"/>
              <a:gd name="connsiteY182" fmla="*/ 323266 h 593115"/>
              <a:gd name="connsiteX183" fmla="*/ 189096 w 593115"/>
              <a:gd name="connsiteY183" fmla="*/ 310372 h 593115"/>
              <a:gd name="connsiteX184" fmla="*/ 19371 w 593115"/>
              <a:gd name="connsiteY184" fmla="*/ 306688 h 593115"/>
              <a:gd name="connsiteX185" fmla="*/ 19371 w 593115"/>
              <a:gd name="connsiteY185" fmla="*/ 312214 h 593115"/>
              <a:gd name="connsiteX186" fmla="*/ 19371 w 593115"/>
              <a:gd name="connsiteY186" fmla="*/ 313135 h 593115"/>
              <a:gd name="connsiteX187" fmla="*/ 20293 w 593115"/>
              <a:gd name="connsiteY187" fmla="*/ 314056 h 593115"/>
              <a:gd name="connsiteX188" fmla="*/ 69182 w 593115"/>
              <a:gd name="connsiteY188" fmla="*/ 347212 h 593115"/>
              <a:gd name="connsiteX189" fmla="*/ 74716 w 593115"/>
              <a:gd name="connsiteY189" fmla="*/ 350896 h 593115"/>
              <a:gd name="connsiteX190" fmla="*/ 73794 w 593115"/>
              <a:gd name="connsiteY190" fmla="*/ 344449 h 593115"/>
              <a:gd name="connsiteX191" fmla="*/ 71949 w 593115"/>
              <a:gd name="connsiteY191" fmla="*/ 328792 h 593115"/>
              <a:gd name="connsiteX192" fmla="*/ 63647 w 593115"/>
              <a:gd name="connsiteY192" fmla="*/ 319582 h 593115"/>
              <a:gd name="connsiteX193" fmla="*/ 51656 w 593115"/>
              <a:gd name="connsiteY193" fmla="*/ 316819 h 593115"/>
              <a:gd name="connsiteX194" fmla="*/ 44276 w 593115"/>
              <a:gd name="connsiteY194" fmla="*/ 314977 h 593115"/>
              <a:gd name="connsiteX195" fmla="*/ 45199 w 593115"/>
              <a:gd name="connsiteY195" fmla="*/ 308530 h 593115"/>
              <a:gd name="connsiteX196" fmla="*/ 35975 w 593115"/>
              <a:gd name="connsiteY196" fmla="*/ 306688 h 593115"/>
              <a:gd name="connsiteX197" fmla="*/ 35975 w 593115"/>
              <a:gd name="connsiteY197" fmla="*/ 311293 h 593115"/>
              <a:gd name="connsiteX198" fmla="*/ 70104 w 593115"/>
              <a:gd name="connsiteY198" fmla="*/ 298399 h 593115"/>
              <a:gd name="connsiteX199" fmla="*/ 67337 w 593115"/>
              <a:gd name="connsiteY199" fmla="*/ 303925 h 593115"/>
              <a:gd name="connsiteX200" fmla="*/ 70104 w 593115"/>
              <a:gd name="connsiteY200" fmla="*/ 304846 h 593115"/>
              <a:gd name="connsiteX201" fmla="*/ 70104 w 593115"/>
              <a:gd name="connsiteY201" fmla="*/ 298399 h 593115"/>
              <a:gd name="connsiteX202" fmla="*/ 574667 w 593115"/>
              <a:gd name="connsiteY202" fmla="*/ 294716 h 593115"/>
              <a:gd name="connsiteX203" fmla="*/ 573744 w 593115"/>
              <a:gd name="connsiteY203" fmla="*/ 295637 h 593115"/>
              <a:gd name="connsiteX204" fmla="*/ 543305 w 593115"/>
              <a:gd name="connsiteY204" fmla="*/ 317740 h 593115"/>
              <a:gd name="connsiteX205" fmla="*/ 529468 w 593115"/>
              <a:gd name="connsiteY205" fmla="*/ 318661 h 593115"/>
              <a:gd name="connsiteX206" fmla="*/ 528546 w 593115"/>
              <a:gd name="connsiteY206" fmla="*/ 326950 h 593115"/>
              <a:gd name="connsiteX207" fmla="*/ 556218 w 593115"/>
              <a:gd name="connsiteY207" fmla="*/ 321424 h 593115"/>
              <a:gd name="connsiteX208" fmla="*/ 561753 w 593115"/>
              <a:gd name="connsiteY208" fmla="*/ 324187 h 593115"/>
              <a:gd name="connsiteX209" fmla="*/ 559908 w 593115"/>
              <a:gd name="connsiteY209" fmla="*/ 326950 h 593115"/>
              <a:gd name="connsiteX210" fmla="*/ 572822 w 593115"/>
              <a:gd name="connsiteY210" fmla="*/ 316819 h 593115"/>
              <a:gd name="connsiteX211" fmla="*/ 574667 w 593115"/>
              <a:gd name="connsiteY211" fmla="*/ 315898 h 593115"/>
              <a:gd name="connsiteX212" fmla="*/ 574667 w 593115"/>
              <a:gd name="connsiteY212" fmla="*/ 314977 h 593115"/>
              <a:gd name="connsiteX213" fmla="*/ 574667 w 593115"/>
              <a:gd name="connsiteY213" fmla="*/ 296557 h 593115"/>
              <a:gd name="connsiteX214" fmla="*/ 574667 w 593115"/>
              <a:gd name="connsiteY214" fmla="*/ 294716 h 593115"/>
              <a:gd name="connsiteX215" fmla="*/ 299786 w 593115"/>
              <a:gd name="connsiteY215" fmla="*/ 288269 h 593115"/>
              <a:gd name="connsiteX216" fmla="*/ 298864 w 593115"/>
              <a:gd name="connsiteY216" fmla="*/ 297479 h 593115"/>
              <a:gd name="connsiteX217" fmla="*/ 300709 w 593115"/>
              <a:gd name="connsiteY217" fmla="*/ 296557 h 593115"/>
              <a:gd name="connsiteX218" fmla="*/ 302553 w 593115"/>
              <a:gd name="connsiteY218" fmla="*/ 288269 h 593115"/>
              <a:gd name="connsiteX219" fmla="*/ 500873 w 593115"/>
              <a:gd name="connsiteY219" fmla="*/ 275375 h 593115"/>
              <a:gd name="connsiteX220" fmla="*/ 494416 w 593115"/>
              <a:gd name="connsiteY220" fmla="*/ 278138 h 593115"/>
              <a:gd name="connsiteX221" fmla="*/ 511020 w 593115"/>
              <a:gd name="connsiteY221" fmla="*/ 309451 h 593115"/>
              <a:gd name="connsiteX222" fmla="*/ 511020 w 593115"/>
              <a:gd name="connsiteY222" fmla="*/ 296557 h 593115"/>
              <a:gd name="connsiteX223" fmla="*/ 511020 w 593115"/>
              <a:gd name="connsiteY223" fmla="*/ 288269 h 593115"/>
              <a:gd name="connsiteX224" fmla="*/ 89475 w 593115"/>
              <a:gd name="connsiteY224" fmla="*/ 271691 h 593115"/>
              <a:gd name="connsiteX225" fmla="*/ 89475 w 593115"/>
              <a:gd name="connsiteY225" fmla="*/ 276296 h 593115"/>
              <a:gd name="connsiteX226" fmla="*/ 88552 w 593115"/>
              <a:gd name="connsiteY226" fmla="*/ 296557 h 593115"/>
              <a:gd name="connsiteX227" fmla="*/ 90397 w 593115"/>
              <a:gd name="connsiteY227" fmla="*/ 332476 h 593115"/>
              <a:gd name="connsiteX228" fmla="*/ 107001 w 593115"/>
              <a:gd name="connsiteY228" fmla="*/ 335239 h 593115"/>
              <a:gd name="connsiteX229" fmla="*/ 120837 w 593115"/>
              <a:gd name="connsiteY229" fmla="*/ 319582 h 593115"/>
              <a:gd name="connsiteX230" fmla="*/ 138363 w 593115"/>
              <a:gd name="connsiteY230" fmla="*/ 322345 h 593115"/>
              <a:gd name="connsiteX231" fmla="*/ 144820 w 593115"/>
              <a:gd name="connsiteY231" fmla="*/ 330634 h 593115"/>
              <a:gd name="connsiteX232" fmla="*/ 160501 w 593115"/>
              <a:gd name="connsiteY232" fmla="*/ 329713 h 593115"/>
              <a:gd name="connsiteX233" fmla="*/ 161423 w 593115"/>
              <a:gd name="connsiteY233" fmla="*/ 325108 h 593115"/>
              <a:gd name="connsiteX234" fmla="*/ 166958 w 593115"/>
              <a:gd name="connsiteY234" fmla="*/ 327871 h 593115"/>
              <a:gd name="connsiteX235" fmla="*/ 166958 w 593115"/>
              <a:gd name="connsiteY235" fmla="*/ 306688 h 593115"/>
              <a:gd name="connsiteX236" fmla="*/ 166958 w 593115"/>
              <a:gd name="connsiteY236" fmla="*/ 304846 h 593115"/>
              <a:gd name="connsiteX237" fmla="*/ 164191 w 593115"/>
              <a:gd name="connsiteY237" fmla="*/ 303925 h 593115"/>
              <a:gd name="connsiteX238" fmla="*/ 94087 w 593115"/>
              <a:gd name="connsiteY238" fmla="*/ 274454 h 593115"/>
              <a:gd name="connsiteX239" fmla="*/ 59035 w 593115"/>
              <a:gd name="connsiteY239" fmla="*/ 254192 h 593115"/>
              <a:gd name="connsiteX240" fmla="*/ 42431 w 593115"/>
              <a:gd name="connsiteY240" fmla="*/ 262481 h 593115"/>
              <a:gd name="connsiteX241" fmla="*/ 35052 w 593115"/>
              <a:gd name="connsiteY241" fmla="*/ 276296 h 593115"/>
              <a:gd name="connsiteX242" fmla="*/ 32285 w 593115"/>
              <a:gd name="connsiteY242" fmla="*/ 286427 h 593115"/>
              <a:gd name="connsiteX243" fmla="*/ 36897 w 593115"/>
              <a:gd name="connsiteY243" fmla="*/ 297479 h 593115"/>
              <a:gd name="connsiteX244" fmla="*/ 50733 w 593115"/>
              <a:gd name="connsiteY244" fmla="*/ 298399 h 593115"/>
              <a:gd name="connsiteX245" fmla="*/ 70104 w 593115"/>
              <a:gd name="connsiteY245" fmla="*/ 285506 h 593115"/>
              <a:gd name="connsiteX246" fmla="*/ 72871 w 593115"/>
              <a:gd name="connsiteY246" fmla="*/ 263402 h 593115"/>
              <a:gd name="connsiteX247" fmla="*/ 72871 w 593115"/>
              <a:gd name="connsiteY247" fmla="*/ 261560 h 593115"/>
              <a:gd name="connsiteX248" fmla="*/ 71026 w 593115"/>
              <a:gd name="connsiteY248" fmla="*/ 260639 h 593115"/>
              <a:gd name="connsiteX249" fmla="*/ 61802 w 593115"/>
              <a:gd name="connsiteY249" fmla="*/ 254192 h 593115"/>
              <a:gd name="connsiteX250" fmla="*/ 541460 w 593115"/>
              <a:gd name="connsiteY250" fmla="*/ 248666 h 593115"/>
              <a:gd name="connsiteX251" fmla="*/ 537770 w 593115"/>
              <a:gd name="connsiteY251" fmla="*/ 251429 h 593115"/>
              <a:gd name="connsiteX252" fmla="*/ 537770 w 593115"/>
              <a:gd name="connsiteY252" fmla="*/ 263402 h 593115"/>
              <a:gd name="connsiteX253" fmla="*/ 572822 w 593115"/>
              <a:gd name="connsiteY253" fmla="*/ 280901 h 593115"/>
              <a:gd name="connsiteX254" fmla="*/ 574667 w 593115"/>
              <a:gd name="connsiteY254" fmla="*/ 280901 h 593115"/>
              <a:gd name="connsiteX255" fmla="*/ 573744 w 593115"/>
              <a:gd name="connsiteY255" fmla="*/ 268928 h 593115"/>
              <a:gd name="connsiteX256" fmla="*/ 563598 w 593115"/>
              <a:gd name="connsiteY256" fmla="*/ 268007 h 593115"/>
              <a:gd name="connsiteX257" fmla="*/ 546994 w 593115"/>
              <a:gd name="connsiteY257" fmla="*/ 258797 h 593115"/>
              <a:gd name="connsiteX258" fmla="*/ 545149 w 593115"/>
              <a:gd name="connsiteY258" fmla="*/ 248666 h 593115"/>
              <a:gd name="connsiteX259" fmla="*/ 337605 w 593115"/>
              <a:gd name="connsiteY259" fmla="*/ 233930 h 593115"/>
              <a:gd name="connsiteX260" fmla="*/ 308088 w 593115"/>
              <a:gd name="connsiteY260" fmla="*/ 234851 h 593115"/>
              <a:gd name="connsiteX261" fmla="*/ 300709 w 593115"/>
              <a:gd name="connsiteY261" fmla="*/ 234851 h 593115"/>
              <a:gd name="connsiteX262" fmla="*/ 300709 w 593115"/>
              <a:gd name="connsiteY262" fmla="*/ 237614 h 593115"/>
              <a:gd name="connsiteX263" fmla="*/ 299786 w 593115"/>
              <a:gd name="connsiteY263" fmla="*/ 274454 h 593115"/>
              <a:gd name="connsiteX264" fmla="*/ 324691 w 593115"/>
              <a:gd name="connsiteY264" fmla="*/ 256034 h 593115"/>
              <a:gd name="connsiteX265" fmla="*/ 324691 w 593115"/>
              <a:gd name="connsiteY265" fmla="*/ 240377 h 593115"/>
              <a:gd name="connsiteX266" fmla="*/ 362511 w 593115"/>
              <a:gd name="connsiteY266" fmla="*/ 230247 h 593115"/>
              <a:gd name="connsiteX267" fmla="*/ 344985 w 593115"/>
              <a:gd name="connsiteY267" fmla="*/ 233009 h 593115"/>
              <a:gd name="connsiteX268" fmla="*/ 345907 w 593115"/>
              <a:gd name="connsiteY268" fmla="*/ 233009 h 593115"/>
              <a:gd name="connsiteX269" fmla="*/ 357899 w 593115"/>
              <a:gd name="connsiteY269" fmla="*/ 233009 h 593115"/>
              <a:gd name="connsiteX270" fmla="*/ 404019 w 593115"/>
              <a:gd name="connsiteY270" fmla="*/ 221958 h 593115"/>
              <a:gd name="connsiteX271" fmla="*/ 401252 w 593115"/>
              <a:gd name="connsiteY271" fmla="*/ 222879 h 593115"/>
              <a:gd name="connsiteX272" fmla="*/ 386494 w 593115"/>
              <a:gd name="connsiteY272" fmla="*/ 226563 h 593115"/>
              <a:gd name="connsiteX273" fmla="*/ 399407 w 593115"/>
              <a:gd name="connsiteY273" fmla="*/ 225642 h 593115"/>
              <a:gd name="connsiteX274" fmla="*/ 399407 w 593115"/>
              <a:gd name="connsiteY274" fmla="*/ 241298 h 593115"/>
              <a:gd name="connsiteX275" fmla="*/ 407709 w 593115"/>
              <a:gd name="connsiteY275" fmla="*/ 243140 h 593115"/>
              <a:gd name="connsiteX276" fmla="*/ 404942 w 593115"/>
              <a:gd name="connsiteY276" fmla="*/ 225642 h 593115"/>
              <a:gd name="connsiteX277" fmla="*/ 194631 w 593115"/>
              <a:gd name="connsiteY277" fmla="*/ 217353 h 593115"/>
              <a:gd name="connsiteX278" fmla="*/ 194631 w 593115"/>
              <a:gd name="connsiteY278" fmla="*/ 221037 h 593115"/>
              <a:gd name="connsiteX279" fmla="*/ 185406 w 593115"/>
              <a:gd name="connsiteY279" fmla="*/ 288269 h 593115"/>
              <a:gd name="connsiteX280" fmla="*/ 185406 w 593115"/>
              <a:gd name="connsiteY280" fmla="*/ 291032 h 593115"/>
              <a:gd name="connsiteX281" fmla="*/ 188174 w 593115"/>
              <a:gd name="connsiteY281" fmla="*/ 291953 h 593115"/>
              <a:gd name="connsiteX282" fmla="*/ 277648 w 593115"/>
              <a:gd name="connsiteY282" fmla="*/ 304846 h 593115"/>
              <a:gd name="connsiteX283" fmla="*/ 280415 w 593115"/>
              <a:gd name="connsiteY283" fmla="*/ 304846 h 593115"/>
              <a:gd name="connsiteX284" fmla="*/ 280415 w 593115"/>
              <a:gd name="connsiteY284" fmla="*/ 302083 h 593115"/>
              <a:gd name="connsiteX285" fmla="*/ 281338 w 593115"/>
              <a:gd name="connsiteY285" fmla="*/ 286427 h 593115"/>
              <a:gd name="connsiteX286" fmla="*/ 282260 w 593115"/>
              <a:gd name="connsiteY286" fmla="*/ 236693 h 593115"/>
              <a:gd name="connsiteX287" fmla="*/ 282260 w 593115"/>
              <a:gd name="connsiteY287" fmla="*/ 233930 h 593115"/>
              <a:gd name="connsiteX288" fmla="*/ 279493 w 593115"/>
              <a:gd name="connsiteY288" fmla="*/ 233930 h 593115"/>
              <a:gd name="connsiteX289" fmla="*/ 198320 w 593115"/>
              <a:gd name="connsiteY289" fmla="*/ 218274 h 593115"/>
              <a:gd name="connsiteX290" fmla="*/ 453830 w 593115"/>
              <a:gd name="connsiteY290" fmla="*/ 207222 h 593115"/>
              <a:gd name="connsiteX291" fmla="*/ 446451 w 593115"/>
              <a:gd name="connsiteY291" fmla="*/ 210906 h 593115"/>
              <a:gd name="connsiteX292" fmla="*/ 442761 w 593115"/>
              <a:gd name="connsiteY292" fmla="*/ 226563 h 593115"/>
              <a:gd name="connsiteX293" fmla="*/ 431692 w 593115"/>
              <a:gd name="connsiteY293" fmla="*/ 215511 h 593115"/>
              <a:gd name="connsiteX294" fmla="*/ 431692 w 593115"/>
              <a:gd name="connsiteY294" fmla="*/ 213669 h 593115"/>
              <a:gd name="connsiteX295" fmla="*/ 424313 w 593115"/>
              <a:gd name="connsiteY295" fmla="*/ 215511 h 593115"/>
              <a:gd name="connsiteX296" fmla="*/ 422468 w 593115"/>
              <a:gd name="connsiteY296" fmla="*/ 216432 h 593115"/>
              <a:gd name="connsiteX297" fmla="*/ 422468 w 593115"/>
              <a:gd name="connsiteY297" fmla="*/ 220116 h 593115"/>
              <a:gd name="connsiteX298" fmla="*/ 428002 w 593115"/>
              <a:gd name="connsiteY298" fmla="*/ 250508 h 593115"/>
              <a:gd name="connsiteX299" fmla="*/ 428925 w 593115"/>
              <a:gd name="connsiteY299" fmla="*/ 250508 h 593115"/>
              <a:gd name="connsiteX300" fmla="*/ 433537 w 593115"/>
              <a:gd name="connsiteY300" fmla="*/ 250508 h 593115"/>
              <a:gd name="connsiteX301" fmla="*/ 433537 w 593115"/>
              <a:gd name="connsiteY301" fmla="*/ 242219 h 593115"/>
              <a:gd name="connsiteX302" fmla="*/ 447373 w 593115"/>
              <a:gd name="connsiteY302" fmla="*/ 240377 h 593115"/>
              <a:gd name="connsiteX303" fmla="*/ 461209 w 593115"/>
              <a:gd name="connsiteY303" fmla="*/ 250508 h 593115"/>
              <a:gd name="connsiteX304" fmla="*/ 483347 w 593115"/>
              <a:gd name="connsiteY304" fmla="*/ 250508 h 593115"/>
              <a:gd name="connsiteX305" fmla="*/ 490727 w 593115"/>
              <a:gd name="connsiteY305" fmla="*/ 243140 h 593115"/>
              <a:gd name="connsiteX306" fmla="*/ 490727 w 593115"/>
              <a:gd name="connsiteY306" fmla="*/ 232088 h 593115"/>
              <a:gd name="connsiteX307" fmla="*/ 484270 w 593115"/>
              <a:gd name="connsiteY307" fmla="*/ 227484 h 593115"/>
              <a:gd name="connsiteX308" fmla="*/ 463054 w 593115"/>
              <a:gd name="connsiteY308" fmla="*/ 227484 h 593115"/>
              <a:gd name="connsiteX309" fmla="*/ 455675 w 593115"/>
              <a:gd name="connsiteY309" fmla="*/ 219195 h 593115"/>
              <a:gd name="connsiteX310" fmla="*/ 123604 w 593115"/>
              <a:gd name="connsiteY310" fmla="*/ 202617 h 593115"/>
              <a:gd name="connsiteX311" fmla="*/ 117147 w 593115"/>
              <a:gd name="connsiteY311" fmla="*/ 203538 h 593115"/>
              <a:gd name="connsiteX312" fmla="*/ 116225 w 593115"/>
              <a:gd name="connsiteY312" fmla="*/ 205380 h 593115"/>
              <a:gd name="connsiteX313" fmla="*/ 112535 w 593115"/>
              <a:gd name="connsiteY313" fmla="*/ 205380 h 593115"/>
              <a:gd name="connsiteX314" fmla="*/ 110690 w 593115"/>
              <a:gd name="connsiteY314" fmla="*/ 211827 h 593115"/>
              <a:gd name="connsiteX315" fmla="*/ 119915 w 593115"/>
              <a:gd name="connsiteY315" fmla="*/ 211827 h 593115"/>
              <a:gd name="connsiteX316" fmla="*/ 123604 w 593115"/>
              <a:gd name="connsiteY316" fmla="*/ 207222 h 593115"/>
              <a:gd name="connsiteX317" fmla="*/ 155889 w 593115"/>
              <a:gd name="connsiteY317" fmla="*/ 201696 h 593115"/>
              <a:gd name="connsiteX318" fmla="*/ 147587 w 593115"/>
              <a:gd name="connsiteY318" fmla="*/ 206301 h 593115"/>
              <a:gd name="connsiteX319" fmla="*/ 130061 w 593115"/>
              <a:gd name="connsiteY319" fmla="*/ 224721 h 593115"/>
              <a:gd name="connsiteX320" fmla="*/ 129139 w 593115"/>
              <a:gd name="connsiteY320" fmla="*/ 232088 h 593115"/>
              <a:gd name="connsiteX321" fmla="*/ 111613 w 593115"/>
              <a:gd name="connsiteY321" fmla="*/ 243140 h 593115"/>
              <a:gd name="connsiteX322" fmla="*/ 103311 w 593115"/>
              <a:gd name="connsiteY322" fmla="*/ 252350 h 593115"/>
              <a:gd name="connsiteX323" fmla="*/ 103311 w 593115"/>
              <a:gd name="connsiteY323" fmla="*/ 258797 h 593115"/>
              <a:gd name="connsiteX324" fmla="*/ 163268 w 593115"/>
              <a:gd name="connsiteY324" fmla="*/ 284585 h 593115"/>
              <a:gd name="connsiteX325" fmla="*/ 166958 w 593115"/>
              <a:gd name="connsiteY325" fmla="*/ 285506 h 593115"/>
              <a:gd name="connsiteX326" fmla="*/ 166958 w 593115"/>
              <a:gd name="connsiteY326" fmla="*/ 281822 h 593115"/>
              <a:gd name="connsiteX327" fmla="*/ 177105 w 593115"/>
              <a:gd name="connsiteY327" fmla="*/ 213669 h 593115"/>
              <a:gd name="connsiteX328" fmla="*/ 177105 w 593115"/>
              <a:gd name="connsiteY328" fmla="*/ 210906 h 593115"/>
              <a:gd name="connsiteX329" fmla="*/ 175260 w 593115"/>
              <a:gd name="connsiteY329" fmla="*/ 209985 h 593115"/>
              <a:gd name="connsiteX330" fmla="*/ 155889 w 593115"/>
              <a:gd name="connsiteY330" fmla="*/ 201696 h 593115"/>
              <a:gd name="connsiteX331" fmla="*/ 128216 w 593115"/>
              <a:gd name="connsiteY331" fmla="*/ 197091 h 593115"/>
              <a:gd name="connsiteX332" fmla="*/ 128216 w 593115"/>
              <a:gd name="connsiteY332" fmla="*/ 202617 h 593115"/>
              <a:gd name="connsiteX333" fmla="*/ 130061 w 593115"/>
              <a:gd name="connsiteY333" fmla="*/ 205380 h 593115"/>
              <a:gd name="connsiteX334" fmla="*/ 139285 w 593115"/>
              <a:gd name="connsiteY334" fmla="*/ 205380 h 593115"/>
              <a:gd name="connsiteX335" fmla="*/ 139285 w 593115"/>
              <a:gd name="connsiteY335" fmla="*/ 200775 h 593115"/>
              <a:gd name="connsiteX336" fmla="*/ 129139 w 593115"/>
              <a:gd name="connsiteY336" fmla="*/ 197091 h 593115"/>
              <a:gd name="connsiteX337" fmla="*/ 394795 w 593115"/>
              <a:gd name="connsiteY337" fmla="*/ 195249 h 593115"/>
              <a:gd name="connsiteX338" fmla="*/ 386494 w 593115"/>
              <a:gd name="connsiteY338" fmla="*/ 203538 h 593115"/>
              <a:gd name="connsiteX339" fmla="*/ 377269 w 593115"/>
              <a:gd name="connsiteY339" fmla="*/ 201696 h 593115"/>
              <a:gd name="connsiteX340" fmla="*/ 369890 w 593115"/>
              <a:gd name="connsiteY340" fmla="*/ 210906 h 593115"/>
              <a:gd name="connsiteX341" fmla="*/ 397563 w 593115"/>
              <a:gd name="connsiteY341" fmla="*/ 205380 h 593115"/>
              <a:gd name="connsiteX342" fmla="*/ 400330 w 593115"/>
              <a:gd name="connsiteY342" fmla="*/ 204459 h 593115"/>
              <a:gd name="connsiteX343" fmla="*/ 396640 w 593115"/>
              <a:gd name="connsiteY343" fmla="*/ 201696 h 593115"/>
              <a:gd name="connsiteX344" fmla="*/ 484270 w 593115"/>
              <a:gd name="connsiteY344" fmla="*/ 193407 h 593115"/>
              <a:gd name="connsiteX345" fmla="*/ 481503 w 593115"/>
              <a:gd name="connsiteY345" fmla="*/ 196170 h 593115"/>
              <a:gd name="connsiteX346" fmla="*/ 472278 w 593115"/>
              <a:gd name="connsiteY346" fmla="*/ 198012 h 593115"/>
              <a:gd name="connsiteX347" fmla="*/ 467666 w 593115"/>
              <a:gd name="connsiteY347" fmla="*/ 198933 h 593115"/>
              <a:gd name="connsiteX348" fmla="*/ 463977 w 593115"/>
              <a:gd name="connsiteY348" fmla="*/ 203538 h 593115"/>
              <a:gd name="connsiteX349" fmla="*/ 463977 w 593115"/>
              <a:gd name="connsiteY349" fmla="*/ 215511 h 593115"/>
              <a:gd name="connsiteX350" fmla="*/ 469511 w 593115"/>
              <a:gd name="connsiteY350" fmla="*/ 214590 h 593115"/>
              <a:gd name="connsiteX351" fmla="*/ 487037 w 593115"/>
              <a:gd name="connsiteY351" fmla="*/ 215511 h 593115"/>
              <a:gd name="connsiteX352" fmla="*/ 496261 w 593115"/>
              <a:gd name="connsiteY352" fmla="*/ 215511 h 593115"/>
              <a:gd name="connsiteX353" fmla="*/ 494416 w 593115"/>
              <a:gd name="connsiteY353" fmla="*/ 209064 h 593115"/>
              <a:gd name="connsiteX354" fmla="*/ 487960 w 593115"/>
              <a:gd name="connsiteY354" fmla="*/ 206301 h 593115"/>
              <a:gd name="connsiteX355" fmla="*/ 487960 w 593115"/>
              <a:gd name="connsiteY355" fmla="*/ 195249 h 593115"/>
              <a:gd name="connsiteX356" fmla="*/ 416011 w 593115"/>
              <a:gd name="connsiteY356" fmla="*/ 191565 h 593115"/>
              <a:gd name="connsiteX357" fmla="*/ 417856 w 593115"/>
              <a:gd name="connsiteY357" fmla="*/ 195249 h 593115"/>
              <a:gd name="connsiteX358" fmla="*/ 417856 w 593115"/>
              <a:gd name="connsiteY358" fmla="*/ 198933 h 593115"/>
              <a:gd name="connsiteX359" fmla="*/ 421545 w 593115"/>
              <a:gd name="connsiteY359" fmla="*/ 198012 h 593115"/>
              <a:gd name="connsiteX360" fmla="*/ 423390 w 593115"/>
              <a:gd name="connsiteY360" fmla="*/ 197091 h 593115"/>
              <a:gd name="connsiteX361" fmla="*/ 420623 w 593115"/>
              <a:gd name="connsiteY361" fmla="*/ 195249 h 593115"/>
              <a:gd name="connsiteX362" fmla="*/ 416933 w 593115"/>
              <a:gd name="connsiteY362" fmla="*/ 191565 h 593115"/>
              <a:gd name="connsiteX363" fmla="*/ 116225 w 593115"/>
              <a:gd name="connsiteY363" fmla="*/ 191565 h 593115"/>
              <a:gd name="connsiteX364" fmla="*/ 116225 w 593115"/>
              <a:gd name="connsiteY364" fmla="*/ 200775 h 593115"/>
              <a:gd name="connsiteX365" fmla="*/ 121759 w 593115"/>
              <a:gd name="connsiteY365" fmla="*/ 199854 h 593115"/>
              <a:gd name="connsiteX366" fmla="*/ 125449 w 593115"/>
              <a:gd name="connsiteY366" fmla="*/ 197091 h 593115"/>
              <a:gd name="connsiteX367" fmla="*/ 125449 w 593115"/>
              <a:gd name="connsiteY367" fmla="*/ 191565 h 593115"/>
              <a:gd name="connsiteX368" fmla="*/ 133751 w 593115"/>
              <a:gd name="connsiteY368" fmla="*/ 190644 h 593115"/>
              <a:gd name="connsiteX369" fmla="*/ 130984 w 593115"/>
              <a:gd name="connsiteY369" fmla="*/ 193407 h 593115"/>
              <a:gd name="connsiteX370" fmla="*/ 134673 w 593115"/>
              <a:gd name="connsiteY370" fmla="*/ 196170 h 593115"/>
              <a:gd name="connsiteX371" fmla="*/ 137441 w 593115"/>
              <a:gd name="connsiteY371" fmla="*/ 193407 h 593115"/>
              <a:gd name="connsiteX372" fmla="*/ 539615 w 593115"/>
              <a:gd name="connsiteY372" fmla="*/ 185118 h 593115"/>
              <a:gd name="connsiteX373" fmla="*/ 530391 w 593115"/>
              <a:gd name="connsiteY373" fmla="*/ 186039 h 593115"/>
              <a:gd name="connsiteX374" fmla="*/ 527624 w 593115"/>
              <a:gd name="connsiteY374" fmla="*/ 191565 h 593115"/>
              <a:gd name="connsiteX375" fmla="*/ 528546 w 593115"/>
              <a:gd name="connsiteY375" fmla="*/ 202617 h 593115"/>
              <a:gd name="connsiteX376" fmla="*/ 540537 w 593115"/>
              <a:gd name="connsiteY376" fmla="*/ 210906 h 593115"/>
              <a:gd name="connsiteX377" fmla="*/ 540537 w 593115"/>
              <a:gd name="connsiteY377" fmla="*/ 215511 h 593115"/>
              <a:gd name="connsiteX378" fmla="*/ 534080 w 593115"/>
              <a:gd name="connsiteY378" fmla="*/ 220116 h 593115"/>
              <a:gd name="connsiteX379" fmla="*/ 533158 w 593115"/>
              <a:gd name="connsiteY379" fmla="*/ 223800 h 593115"/>
              <a:gd name="connsiteX380" fmla="*/ 542382 w 593115"/>
              <a:gd name="connsiteY380" fmla="*/ 224721 h 593115"/>
              <a:gd name="connsiteX381" fmla="*/ 551606 w 593115"/>
              <a:gd name="connsiteY381" fmla="*/ 216432 h 593115"/>
              <a:gd name="connsiteX382" fmla="*/ 550684 w 593115"/>
              <a:gd name="connsiteY382" fmla="*/ 215511 h 593115"/>
              <a:gd name="connsiteX383" fmla="*/ 550684 w 593115"/>
              <a:gd name="connsiteY383" fmla="*/ 208143 h 593115"/>
              <a:gd name="connsiteX384" fmla="*/ 535925 w 593115"/>
              <a:gd name="connsiteY384" fmla="*/ 198933 h 593115"/>
              <a:gd name="connsiteX385" fmla="*/ 536848 w 593115"/>
              <a:gd name="connsiteY385" fmla="*/ 193407 h 593115"/>
              <a:gd name="connsiteX386" fmla="*/ 547917 w 593115"/>
              <a:gd name="connsiteY386" fmla="*/ 194328 h 593115"/>
              <a:gd name="connsiteX387" fmla="*/ 547917 w 593115"/>
              <a:gd name="connsiteY387" fmla="*/ 188802 h 593115"/>
              <a:gd name="connsiteX388" fmla="*/ 176182 w 593115"/>
              <a:gd name="connsiteY388" fmla="*/ 183276 h 593115"/>
              <a:gd name="connsiteX389" fmla="*/ 170648 w 593115"/>
              <a:gd name="connsiteY389" fmla="*/ 188802 h 593115"/>
              <a:gd name="connsiteX390" fmla="*/ 178027 w 593115"/>
              <a:gd name="connsiteY390" fmla="*/ 191565 h 593115"/>
              <a:gd name="connsiteX391" fmla="*/ 181717 w 593115"/>
              <a:gd name="connsiteY391" fmla="*/ 193407 h 593115"/>
              <a:gd name="connsiteX392" fmla="*/ 182639 w 593115"/>
              <a:gd name="connsiteY392" fmla="*/ 189723 h 593115"/>
              <a:gd name="connsiteX393" fmla="*/ 183561 w 593115"/>
              <a:gd name="connsiteY393" fmla="*/ 186960 h 593115"/>
              <a:gd name="connsiteX394" fmla="*/ 182639 w 593115"/>
              <a:gd name="connsiteY394" fmla="*/ 186960 h 593115"/>
              <a:gd name="connsiteX395" fmla="*/ 180794 w 593115"/>
              <a:gd name="connsiteY395" fmla="*/ 185118 h 593115"/>
              <a:gd name="connsiteX396" fmla="*/ 116225 w 593115"/>
              <a:gd name="connsiteY396" fmla="*/ 183276 h 593115"/>
              <a:gd name="connsiteX397" fmla="*/ 113458 w 593115"/>
              <a:gd name="connsiteY397" fmla="*/ 188802 h 593115"/>
              <a:gd name="connsiteX398" fmla="*/ 118070 w 593115"/>
              <a:gd name="connsiteY398" fmla="*/ 188802 h 593115"/>
              <a:gd name="connsiteX399" fmla="*/ 118070 w 593115"/>
              <a:gd name="connsiteY399" fmla="*/ 183276 h 593115"/>
              <a:gd name="connsiteX400" fmla="*/ 120837 w 593115"/>
              <a:gd name="connsiteY400" fmla="*/ 182355 h 593115"/>
              <a:gd name="connsiteX401" fmla="*/ 120837 w 593115"/>
              <a:gd name="connsiteY401" fmla="*/ 188802 h 593115"/>
              <a:gd name="connsiteX402" fmla="*/ 126372 w 593115"/>
              <a:gd name="connsiteY402" fmla="*/ 187881 h 593115"/>
              <a:gd name="connsiteX403" fmla="*/ 180794 w 593115"/>
              <a:gd name="connsiteY403" fmla="*/ 172224 h 593115"/>
              <a:gd name="connsiteX404" fmla="*/ 178027 w 593115"/>
              <a:gd name="connsiteY404" fmla="*/ 174066 h 593115"/>
              <a:gd name="connsiteX405" fmla="*/ 178027 w 593115"/>
              <a:gd name="connsiteY405" fmla="*/ 179592 h 593115"/>
              <a:gd name="connsiteX406" fmla="*/ 183561 w 593115"/>
              <a:gd name="connsiteY406" fmla="*/ 180513 h 593115"/>
              <a:gd name="connsiteX407" fmla="*/ 185406 w 593115"/>
              <a:gd name="connsiteY407" fmla="*/ 181434 h 593115"/>
              <a:gd name="connsiteX408" fmla="*/ 187251 w 593115"/>
              <a:gd name="connsiteY408" fmla="*/ 172224 h 593115"/>
              <a:gd name="connsiteX409" fmla="*/ 86708 w 593115"/>
              <a:gd name="connsiteY409" fmla="*/ 159331 h 593115"/>
              <a:gd name="connsiteX410" fmla="*/ 79328 w 593115"/>
              <a:gd name="connsiteY410" fmla="*/ 162094 h 593115"/>
              <a:gd name="connsiteX411" fmla="*/ 83940 w 593115"/>
              <a:gd name="connsiteY411" fmla="*/ 171303 h 593115"/>
              <a:gd name="connsiteX412" fmla="*/ 91320 w 593115"/>
              <a:gd name="connsiteY412" fmla="*/ 169461 h 593115"/>
              <a:gd name="connsiteX413" fmla="*/ 93164 w 593115"/>
              <a:gd name="connsiteY413" fmla="*/ 160252 h 593115"/>
              <a:gd name="connsiteX414" fmla="*/ 344085 w 593115"/>
              <a:gd name="connsiteY414" fmla="*/ 154751 h 593115"/>
              <a:gd name="connsiteX415" fmla="*/ 348708 w 593115"/>
              <a:gd name="connsiteY415" fmla="*/ 157513 h 593115"/>
              <a:gd name="connsiteX416" fmla="*/ 348708 w 593115"/>
              <a:gd name="connsiteY416" fmla="*/ 163036 h 593115"/>
              <a:gd name="connsiteX417" fmla="*/ 336688 w 593115"/>
              <a:gd name="connsiteY417" fmla="*/ 171321 h 593115"/>
              <a:gd name="connsiteX418" fmla="*/ 330215 w 593115"/>
              <a:gd name="connsiteY418" fmla="*/ 171321 h 593115"/>
              <a:gd name="connsiteX419" fmla="*/ 330215 w 593115"/>
              <a:gd name="connsiteY419" fmla="*/ 165798 h 593115"/>
              <a:gd name="connsiteX420" fmla="*/ 335763 w 593115"/>
              <a:gd name="connsiteY420" fmla="*/ 156592 h 593115"/>
              <a:gd name="connsiteX421" fmla="*/ 356964 w 593115"/>
              <a:gd name="connsiteY421" fmla="*/ 142768 h 593115"/>
              <a:gd name="connsiteX422" fmla="*/ 359730 w 593115"/>
              <a:gd name="connsiteY422" fmla="*/ 153826 h 593115"/>
              <a:gd name="connsiteX423" fmla="*/ 364341 w 593115"/>
              <a:gd name="connsiteY423" fmla="*/ 161198 h 593115"/>
              <a:gd name="connsiteX424" fmla="*/ 368030 w 593115"/>
              <a:gd name="connsiteY424" fmla="*/ 164884 h 593115"/>
              <a:gd name="connsiteX425" fmla="*/ 373563 w 593115"/>
              <a:gd name="connsiteY425" fmla="*/ 167648 h 593115"/>
              <a:gd name="connsiteX426" fmla="*/ 368030 w 593115"/>
              <a:gd name="connsiteY426" fmla="*/ 174099 h 593115"/>
              <a:gd name="connsiteX427" fmla="*/ 356964 w 593115"/>
              <a:gd name="connsiteY427" fmla="*/ 175020 h 593115"/>
              <a:gd name="connsiteX428" fmla="*/ 349586 w 593115"/>
              <a:gd name="connsiteY428" fmla="*/ 175020 h 593115"/>
              <a:gd name="connsiteX429" fmla="*/ 350508 w 593115"/>
              <a:gd name="connsiteY429" fmla="*/ 165805 h 593115"/>
              <a:gd name="connsiteX430" fmla="*/ 356964 w 593115"/>
              <a:gd name="connsiteY430" fmla="*/ 163962 h 593115"/>
              <a:gd name="connsiteX431" fmla="*/ 356041 w 593115"/>
              <a:gd name="connsiteY431" fmla="*/ 159355 h 593115"/>
              <a:gd name="connsiteX432" fmla="*/ 349586 w 593115"/>
              <a:gd name="connsiteY432" fmla="*/ 155669 h 593115"/>
              <a:gd name="connsiteX433" fmla="*/ 345897 w 593115"/>
              <a:gd name="connsiteY433" fmla="*/ 152904 h 593115"/>
              <a:gd name="connsiteX434" fmla="*/ 345897 w 593115"/>
              <a:gd name="connsiteY434" fmla="*/ 148297 h 593115"/>
              <a:gd name="connsiteX435" fmla="*/ 347742 w 593115"/>
              <a:gd name="connsiteY435" fmla="*/ 144611 h 593115"/>
              <a:gd name="connsiteX436" fmla="*/ 119915 w 593115"/>
              <a:gd name="connsiteY436" fmla="*/ 136306 h 593115"/>
              <a:gd name="connsiteX437" fmla="*/ 115303 w 593115"/>
              <a:gd name="connsiteY437" fmla="*/ 139069 h 593115"/>
              <a:gd name="connsiteX438" fmla="*/ 116225 w 593115"/>
              <a:gd name="connsiteY438" fmla="*/ 142753 h 593115"/>
              <a:gd name="connsiteX439" fmla="*/ 119915 w 593115"/>
              <a:gd name="connsiteY439" fmla="*/ 136306 h 593115"/>
              <a:gd name="connsiteX440" fmla="*/ 377269 w 593115"/>
              <a:gd name="connsiteY440" fmla="*/ 129859 h 593115"/>
              <a:gd name="connsiteX441" fmla="*/ 374502 w 593115"/>
              <a:gd name="connsiteY441" fmla="*/ 130780 h 593115"/>
              <a:gd name="connsiteX442" fmla="*/ 307166 w 593115"/>
              <a:gd name="connsiteY442" fmla="*/ 139069 h 593115"/>
              <a:gd name="connsiteX443" fmla="*/ 303476 w 593115"/>
              <a:gd name="connsiteY443" fmla="*/ 139069 h 593115"/>
              <a:gd name="connsiteX444" fmla="*/ 303476 w 593115"/>
              <a:gd name="connsiteY444" fmla="*/ 142753 h 593115"/>
              <a:gd name="connsiteX445" fmla="*/ 300709 w 593115"/>
              <a:gd name="connsiteY445" fmla="*/ 212748 h 593115"/>
              <a:gd name="connsiteX446" fmla="*/ 300709 w 593115"/>
              <a:gd name="connsiteY446" fmla="*/ 216432 h 593115"/>
              <a:gd name="connsiteX447" fmla="*/ 308088 w 593115"/>
              <a:gd name="connsiteY447" fmla="*/ 216432 h 593115"/>
              <a:gd name="connsiteX448" fmla="*/ 330226 w 593115"/>
              <a:gd name="connsiteY448" fmla="*/ 215511 h 593115"/>
              <a:gd name="connsiteX449" fmla="*/ 329304 w 593115"/>
              <a:gd name="connsiteY449" fmla="*/ 208143 h 593115"/>
              <a:gd name="connsiteX450" fmla="*/ 332071 w 593115"/>
              <a:gd name="connsiteY450" fmla="*/ 200775 h 593115"/>
              <a:gd name="connsiteX451" fmla="*/ 344985 w 593115"/>
              <a:gd name="connsiteY451" fmla="*/ 198012 h 593115"/>
              <a:gd name="connsiteX452" fmla="*/ 359743 w 593115"/>
              <a:gd name="connsiteY452" fmla="*/ 200775 h 593115"/>
              <a:gd name="connsiteX453" fmla="*/ 361588 w 593115"/>
              <a:gd name="connsiteY453" fmla="*/ 193407 h 593115"/>
              <a:gd name="connsiteX454" fmla="*/ 355131 w 593115"/>
              <a:gd name="connsiteY454" fmla="*/ 191565 h 593115"/>
              <a:gd name="connsiteX455" fmla="*/ 356976 w 593115"/>
              <a:gd name="connsiteY455" fmla="*/ 179592 h 593115"/>
              <a:gd name="connsiteX456" fmla="*/ 371735 w 593115"/>
              <a:gd name="connsiteY456" fmla="*/ 176829 h 593115"/>
              <a:gd name="connsiteX457" fmla="*/ 381881 w 593115"/>
              <a:gd name="connsiteY457" fmla="*/ 163015 h 593115"/>
              <a:gd name="connsiteX458" fmla="*/ 388338 w 593115"/>
              <a:gd name="connsiteY458" fmla="*/ 162094 h 593115"/>
              <a:gd name="connsiteX459" fmla="*/ 381881 w 593115"/>
              <a:gd name="connsiteY459" fmla="*/ 142753 h 593115"/>
              <a:gd name="connsiteX460" fmla="*/ 380959 w 593115"/>
              <a:gd name="connsiteY460" fmla="*/ 142753 h 593115"/>
              <a:gd name="connsiteX461" fmla="*/ 380037 w 593115"/>
              <a:gd name="connsiteY461" fmla="*/ 139069 h 593115"/>
              <a:gd name="connsiteX462" fmla="*/ 378192 w 593115"/>
              <a:gd name="connsiteY462" fmla="*/ 132622 h 593115"/>
              <a:gd name="connsiteX463" fmla="*/ 223225 w 593115"/>
              <a:gd name="connsiteY463" fmla="*/ 125254 h 593115"/>
              <a:gd name="connsiteX464" fmla="*/ 222303 w 593115"/>
              <a:gd name="connsiteY464" fmla="*/ 128017 h 593115"/>
              <a:gd name="connsiteX465" fmla="*/ 213079 w 593115"/>
              <a:gd name="connsiteY465" fmla="*/ 152884 h 593115"/>
              <a:gd name="connsiteX466" fmla="*/ 213079 w 593115"/>
              <a:gd name="connsiteY466" fmla="*/ 155647 h 593115"/>
              <a:gd name="connsiteX467" fmla="*/ 224148 w 593115"/>
              <a:gd name="connsiteY467" fmla="*/ 162094 h 593115"/>
              <a:gd name="connsiteX468" fmla="*/ 223225 w 593115"/>
              <a:gd name="connsiteY468" fmla="*/ 171303 h 593115"/>
              <a:gd name="connsiteX469" fmla="*/ 213079 w 593115"/>
              <a:gd name="connsiteY469" fmla="*/ 174987 h 593115"/>
              <a:gd name="connsiteX470" fmla="*/ 214001 w 593115"/>
              <a:gd name="connsiteY470" fmla="*/ 177750 h 593115"/>
              <a:gd name="connsiteX471" fmla="*/ 225993 w 593115"/>
              <a:gd name="connsiteY471" fmla="*/ 183276 h 593115"/>
              <a:gd name="connsiteX472" fmla="*/ 225993 w 593115"/>
              <a:gd name="connsiteY472" fmla="*/ 190644 h 593115"/>
              <a:gd name="connsiteX473" fmla="*/ 222303 w 593115"/>
              <a:gd name="connsiteY473" fmla="*/ 190644 h 593115"/>
              <a:gd name="connsiteX474" fmla="*/ 206622 w 593115"/>
              <a:gd name="connsiteY474" fmla="*/ 186039 h 593115"/>
              <a:gd name="connsiteX475" fmla="*/ 205700 w 593115"/>
              <a:gd name="connsiteY475" fmla="*/ 180513 h 593115"/>
              <a:gd name="connsiteX476" fmla="*/ 210312 w 593115"/>
              <a:gd name="connsiteY476" fmla="*/ 177750 h 593115"/>
              <a:gd name="connsiteX477" fmla="*/ 210312 w 593115"/>
              <a:gd name="connsiteY477" fmla="*/ 173145 h 593115"/>
              <a:gd name="connsiteX478" fmla="*/ 206622 w 593115"/>
              <a:gd name="connsiteY478" fmla="*/ 172224 h 593115"/>
              <a:gd name="connsiteX479" fmla="*/ 200165 w 593115"/>
              <a:gd name="connsiteY479" fmla="*/ 197091 h 593115"/>
              <a:gd name="connsiteX480" fmla="*/ 199243 w 593115"/>
              <a:gd name="connsiteY480" fmla="*/ 199854 h 593115"/>
              <a:gd name="connsiteX481" fmla="*/ 202010 w 593115"/>
              <a:gd name="connsiteY481" fmla="*/ 200775 h 593115"/>
              <a:gd name="connsiteX482" fmla="*/ 279493 w 593115"/>
              <a:gd name="connsiteY482" fmla="*/ 215511 h 593115"/>
              <a:gd name="connsiteX483" fmla="*/ 282260 w 593115"/>
              <a:gd name="connsiteY483" fmla="*/ 215511 h 593115"/>
              <a:gd name="connsiteX484" fmla="*/ 282260 w 593115"/>
              <a:gd name="connsiteY484" fmla="*/ 211827 h 593115"/>
              <a:gd name="connsiteX485" fmla="*/ 285028 w 593115"/>
              <a:gd name="connsiteY485" fmla="*/ 140911 h 593115"/>
              <a:gd name="connsiteX486" fmla="*/ 285028 w 593115"/>
              <a:gd name="connsiteY486" fmla="*/ 138148 h 593115"/>
              <a:gd name="connsiteX487" fmla="*/ 282260 w 593115"/>
              <a:gd name="connsiteY487" fmla="*/ 138148 h 593115"/>
              <a:gd name="connsiteX488" fmla="*/ 225993 w 593115"/>
              <a:gd name="connsiteY488" fmla="*/ 126175 h 593115"/>
              <a:gd name="connsiteX489" fmla="*/ 399407 w 593115"/>
              <a:gd name="connsiteY489" fmla="*/ 122491 h 593115"/>
              <a:gd name="connsiteX490" fmla="*/ 397563 w 593115"/>
              <a:gd name="connsiteY490" fmla="*/ 123412 h 593115"/>
              <a:gd name="connsiteX491" fmla="*/ 394795 w 593115"/>
              <a:gd name="connsiteY491" fmla="*/ 124333 h 593115"/>
              <a:gd name="connsiteX492" fmla="*/ 395718 w 593115"/>
              <a:gd name="connsiteY492" fmla="*/ 126175 h 593115"/>
              <a:gd name="connsiteX493" fmla="*/ 398485 w 593115"/>
              <a:gd name="connsiteY493" fmla="*/ 125254 h 593115"/>
              <a:gd name="connsiteX494" fmla="*/ 439994 w 593115"/>
              <a:gd name="connsiteY494" fmla="*/ 114202 h 593115"/>
              <a:gd name="connsiteX495" fmla="*/ 419701 w 593115"/>
              <a:gd name="connsiteY495" fmla="*/ 128017 h 593115"/>
              <a:gd name="connsiteX496" fmla="*/ 419701 w 593115"/>
              <a:gd name="connsiteY496" fmla="*/ 151042 h 593115"/>
              <a:gd name="connsiteX497" fmla="*/ 407709 w 593115"/>
              <a:gd name="connsiteY497" fmla="*/ 156568 h 593115"/>
              <a:gd name="connsiteX498" fmla="*/ 409554 w 593115"/>
              <a:gd name="connsiteY498" fmla="*/ 160252 h 593115"/>
              <a:gd name="connsiteX499" fmla="*/ 428002 w 593115"/>
              <a:gd name="connsiteY499" fmla="*/ 161173 h 593115"/>
              <a:gd name="connsiteX500" fmla="*/ 439071 w 593115"/>
              <a:gd name="connsiteY500" fmla="*/ 144595 h 593115"/>
              <a:gd name="connsiteX501" fmla="*/ 439071 w 593115"/>
              <a:gd name="connsiteY501" fmla="*/ 137227 h 593115"/>
              <a:gd name="connsiteX502" fmla="*/ 430770 w 593115"/>
              <a:gd name="connsiteY502" fmla="*/ 133543 h 593115"/>
              <a:gd name="connsiteX503" fmla="*/ 430770 w 593115"/>
              <a:gd name="connsiteY503" fmla="*/ 128017 h 593115"/>
              <a:gd name="connsiteX504" fmla="*/ 444606 w 593115"/>
              <a:gd name="connsiteY504" fmla="*/ 119728 h 593115"/>
              <a:gd name="connsiteX505" fmla="*/ 444606 w 593115"/>
              <a:gd name="connsiteY505" fmla="*/ 117886 h 593115"/>
              <a:gd name="connsiteX506" fmla="*/ 441839 w 593115"/>
              <a:gd name="connsiteY506" fmla="*/ 114202 h 593115"/>
              <a:gd name="connsiteX507" fmla="*/ 186329 w 593115"/>
              <a:gd name="connsiteY507" fmla="*/ 107755 h 593115"/>
              <a:gd name="connsiteX508" fmla="*/ 179872 w 593115"/>
              <a:gd name="connsiteY508" fmla="*/ 108676 h 593115"/>
              <a:gd name="connsiteX509" fmla="*/ 178027 w 593115"/>
              <a:gd name="connsiteY509" fmla="*/ 110518 h 593115"/>
              <a:gd name="connsiteX510" fmla="*/ 172492 w 593115"/>
              <a:gd name="connsiteY510" fmla="*/ 116044 h 593115"/>
              <a:gd name="connsiteX511" fmla="*/ 164191 w 593115"/>
              <a:gd name="connsiteY511" fmla="*/ 116965 h 593115"/>
              <a:gd name="connsiteX512" fmla="*/ 165113 w 593115"/>
              <a:gd name="connsiteY512" fmla="*/ 121570 h 593115"/>
              <a:gd name="connsiteX513" fmla="*/ 167880 w 593115"/>
              <a:gd name="connsiteY513" fmla="*/ 122491 h 593115"/>
              <a:gd name="connsiteX514" fmla="*/ 167880 w 593115"/>
              <a:gd name="connsiteY514" fmla="*/ 124333 h 593115"/>
              <a:gd name="connsiteX515" fmla="*/ 160501 w 593115"/>
              <a:gd name="connsiteY515" fmla="*/ 125254 h 593115"/>
              <a:gd name="connsiteX516" fmla="*/ 160501 w 593115"/>
              <a:gd name="connsiteY516" fmla="*/ 128938 h 593115"/>
              <a:gd name="connsiteX517" fmla="*/ 153122 w 593115"/>
              <a:gd name="connsiteY517" fmla="*/ 129859 h 593115"/>
              <a:gd name="connsiteX518" fmla="*/ 152199 w 593115"/>
              <a:gd name="connsiteY518" fmla="*/ 121570 h 593115"/>
              <a:gd name="connsiteX519" fmla="*/ 130984 w 593115"/>
              <a:gd name="connsiteY519" fmla="*/ 154726 h 593115"/>
              <a:gd name="connsiteX520" fmla="*/ 138363 w 593115"/>
              <a:gd name="connsiteY520" fmla="*/ 156568 h 593115"/>
              <a:gd name="connsiteX521" fmla="*/ 138363 w 593115"/>
              <a:gd name="connsiteY521" fmla="*/ 171303 h 593115"/>
              <a:gd name="connsiteX522" fmla="*/ 139285 w 593115"/>
              <a:gd name="connsiteY522" fmla="*/ 172224 h 593115"/>
              <a:gd name="connsiteX523" fmla="*/ 144820 w 593115"/>
              <a:gd name="connsiteY523" fmla="*/ 171303 h 593115"/>
              <a:gd name="connsiteX524" fmla="*/ 151277 w 593115"/>
              <a:gd name="connsiteY524" fmla="*/ 158410 h 593115"/>
              <a:gd name="connsiteX525" fmla="*/ 166036 w 593115"/>
              <a:gd name="connsiteY525" fmla="*/ 153805 h 593115"/>
              <a:gd name="connsiteX526" fmla="*/ 166036 w 593115"/>
              <a:gd name="connsiteY526" fmla="*/ 135385 h 593115"/>
              <a:gd name="connsiteX527" fmla="*/ 174337 w 593115"/>
              <a:gd name="connsiteY527" fmla="*/ 128938 h 593115"/>
              <a:gd name="connsiteX528" fmla="*/ 193708 w 593115"/>
              <a:gd name="connsiteY528" fmla="*/ 133543 h 593115"/>
              <a:gd name="connsiteX529" fmla="*/ 192786 w 593115"/>
              <a:gd name="connsiteY529" fmla="*/ 146437 h 593115"/>
              <a:gd name="connsiteX530" fmla="*/ 195553 w 593115"/>
              <a:gd name="connsiteY530" fmla="*/ 146437 h 593115"/>
              <a:gd name="connsiteX531" fmla="*/ 202010 w 593115"/>
              <a:gd name="connsiteY531" fmla="*/ 128938 h 593115"/>
              <a:gd name="connsiteX532" fmla="*/ 185406 w 593115"/>
              <a:gd name="connsiteY532" fmla="*/ 124333 h 593115"/>
              <a:gd name="connsiteX533" fmla="*/ 201087 w 593115"/>
              <a:gd name="connsiteY533" fmla="*/ 116044 h 593115"/>
              <a:gd name="connsiteX534" fmla="*/ 186329 w 593115"/>
              <a:gd name="connsiteY534" fmla="*/ 107755 h 593115"/>
              <a:gd name="connsiteX535" fmla="*/ 93164 w 593115"/>
              <a:gd name="connsiteY535" fmla="*/ 107755 h 593115"/>
              <a:gd name="connsiteX536" fmla="*/ 87630 w 593115"/>
              <a:gd name="connsiteY536" fmla="*/ 113281 h 593115"/>
              <a:gd name="connsiteX537" fmla="*/ 105156 w 593115"/>
              <a:gd name="connsiteY537" fmla="*/ 114202 h 593115"/>
              <a:gd name="connsiteX538" fmla="*/ 103311 w 593115"/>
              <a:gd name="connsiteY538" fmla="*/ 107755 h 593115"/>
              <a:gd name="connsiteX539" fmla="*/ 168803 w 593115"/>
              <a:gd name="connsiteY539" fmla="*/ 98546 h 593115"/>
              <a:gd name="connsiteX540" fmla="*/ 167880 w 593115"/>
              <a:gd name="connsiteY540" fmla="*/ 99466 h 593115"/>
              <a:gd name="connsiteX541" fmla="*/ 160501 w 593115"/>
              <a:gd name="connsiteY541" fmla="*/ 109597 h 593115"/>
              <a:gd name="connsiteX542" fmla="*/ 169725 w 593115"/>
              <a:gd name="connsiteY542" fmla="*/ 110518 h 593115"/>
              <a:gd name="connsiteX543" fmla="*/ 467666 w 593115"/>
              <a:gd name="connsiteY543" fmla="*/ 76442 h 593115"/>
              <a:gd name="connsiteX544" fmla="*/ 464899 w 593115"/>
              <a:gd name="connsiteY544" fmla="*/ 79205 h 593115"/>
              <a:gd name="connsiteX545" fmla="*/ 452908 w 593115"/>
              <a:gd name="connsiteY545" fmla="*/ 91178 h 593115"/>
              <a:gd name="connsiteX546" fmla="*/ 450140 w 593115"/>
              <a:gd name="connsiteY546" fmla="*/ 93020 h 593115"/>
              <a:gd name="connsiteX547" fmla="*/ 451985 w 593115"/>
              <a:gd name="connsiteY547" fmla="*/ 95783 h 593115"/>
              <a:gd name="connsiteX548" fmla="*/ 455675 w 593115"/>
              <a:gd name="connsiteY548" fmla="*/ 101308 h 593115"/>
              <a:gd name="connsiteX549" fmla="*/ 459365 w 593115"/>
              <a:gd name="connsiteY549" fmla="*/ 101308 h 593115"/>
              <a:gd name="connsiteX550" fmla="*/ 487960 w 593115"/>
              <a:gd name="connsiteY550" fmla="*/ 114202 h 593115"/>
              <a:gd name="connsiteX551" fmla="*/ 483347 w 593115"/>
              <a:gd name="connsiteY551" fmla="*/ 118807 h 593115"/>
              <a:gd name="connsiteX552" fmla="*/ 468589 w 593115"/>
              <a:gd name="connsiteY552" fmla="*/ 118807 h 593115"/>
              <a:gd name="connsiteX553" fmla="*/ 472278 w 593115"/>
              <a:gd name="connsiteY553" fmla="*/ 124333 h 593115"/>
              <a:gd name="connsiteX554" fmla="*/ 483347 w 593115"/>
              <a:gd name="connsiteY554" fmla="*/ 125254 h 593115"/>
              <a:gd name="connsiteX555" fmla="*/ 492572 w 593115"/>
              <a:gd name="connsiteY555" fmla="*/ 117886 h 593115"/>
              <a:gd name="connsiteX556" fmla="*/ 495339 w 593115"/>
              <a:gd name="connsiteY556" fmla="*/ 109597 h 593115"/>
              <a:gd name="connsiteX557" fmla="*/ 499833 w 593115"/>
              <a:gd name="connsiteY557" fmla="*/ 107802 h 593115"/>
              <a:gd name="connsiteX558" fmla="*/ 500031 w 593115"/>
              <a:gd name="connsiteY558" fmla="*/ 107995 h 593115"/>
              <a:gd name="connsiteX559" fmla="*/ 502718 w 593115"/>
              <a:gd name="connsiteY559" fmla="*/ 116044 h 593115"/>
              <a:gd name="connsiteX560" fmla="*/ 506408 w 593115"/>
              <a:gd name="connsiteY560" fmla="*/ 114202 h 593115"/>
              <a:gd name="connsiteX561" fmla="*/ 500031 w 593115"/>
              <a:gd name="connsiteY561" fmla="*/ 107995 h 593115"/>
              <a:gd name="connsiteX562" fmla="*/ 499951 w 593115"/>
              <a:gd name="connsiteY562" fmla="*/ 107755 h 593115"/>
              <a:gd name="connsiteX563" fmla="*/ 499833 w 593115"/>
              <a:gd name="connsiteY563" fmla="*/ 107802 h 593115"/>
              <a:gd name="connsiteX564" fmla="*/ 469511 w 593115"/>
              <a:gd name="connsiteY564" fmla="*/ 78284 h 593115"/>
              <a:gd name="connsiteX565" fmla="*/ 140208 w 593115"/>
              <a:gd name="connsiteY565" fmla="*/ 67232 h 593115"/>
              <a:gd name="connsiteX566" fmla="*/ 137441 w 593115"/>
              <a:gd name="connsiteY566" fmla="*/ 68153 h 593115"/>
              <a:gd name="connsiteX567" fmla="*/ 108846 w 593115"/>
              <a:gd name="connsiteY567" fmla="*/ 91178 h 593115"/>
              <a:gd name="connsiteX568" fmla="*/ 113458 w 593115"/>
              <a:gd name="connsiteY568" fmla="*/ 97625 h 593115"/>
              <a:gd name="connsiteX569" fmla="*/ 125449 w 593115"/>
              <a:gd name="connsiteY569" fmla="*/ 97625 h 593115"/>
              <a:gd name="connsiteX570" fmla="*/ 132828 w 593115"/>
              <a:gd name="connsiteY570" fmla="*/ 91178 h 593115"/>
              <a:gd name="connsiteX571" fmla="*/ 138363 w 593115"/>
              <a:gd name="connsiteY571" fmla="*/ 93941 h 593115"/>
              <a:gd name="connsiteX572" fmla="*/ 128216 w 593115"/>
              <a:gd name="connsiteY572" fmla="*/ 104071 h 593115"/>
              <a:gd name="connsiteX573" fmla="*/ 115303 w 593115"/>
              <a:gd name="connsiteY573" fmla="*/ 104071 h 593115"/>
              <a:gd name="connsiteX574" fmla="*/ 116225 w 593115"/>
              <a:gd name="connsiteY574" fmla="*/ 113281 h 593115"/>
              <a:gd name="connsiteX575" fmla="*/ 132828 w 593115"/>
              <a:gd name="connsiteY575" fmla="*/ 113281 h 593115"/>
              <a:gd name="connsiteX576" fmla="*/ 134673 w 593115"/>
              <a:gd name="connsiteY576" fmla="*/ 108676 h 593115"/>
              <a:gd name="connsiteX577" fmla="*/ 138363 w 593115"/>
              <a:gd name="connsiteY577" fmla="*/ 108676 h 593115"/>
              <a:gd name="connsiteX578" fmla="*/ 143898 w 593115"/>
              <a:gd name="connsiteY578" fmla="*/ 100387 h 593115"/>
              <a:gd name="connsiteX579" fmla="*/ 141130 w 593115"/>
              <a:gd name="connsiteY579" fmla="*/ 99466 h 593115"/>
              <a:gd name="connsiteX580" fmla="*/ 143898 w 593115"/>
              <a:gd name="connsiteY580" fmla="*/ 93020 h 593115"/>
              <a:gd name="connsiteX581" fmla="*/ 149432 w 593115"/>
              <a:gd name="connsiteY581" fmla="*/ 92099 h 593115"/>
              <a:gd name="connsiteX582" fmla="*/ 150354 w 593115"/>
              <a:gd name="connsiteY582" fmla="*/ 92099 h 593115"/>
              <a:gd name="connsiteX583" fmla="*/ 154044 w 593115"/>
              <a:gd name="connsiteY583" fmla="*/ 86573 h 593115"/>
              <a:gd name="connsiteX584" fmla="*/ 155889 w 593115"/>
              <a:gd name="connsiteY584" fmla="*/ 84731 h 593115"/>
              <a:gd name="connsiteX585" fmla="*/ 154044 w 593115"/>
              <a:gd name="connsiteY585" fmla="*/ 82889 h 593115"/>
              <a:gd name="connsiteX586" fmla="*/ 142053 w 593115"/>
              <a:gd name="connsiteY586" fmla="*/ 69074 h 593115"/>
              <a:gd name="connsiteX587" fmla="*/ 404019 w 593115"/>
              <a:gd name="connsiteY587" fmla="*/ 39602 h 593115"/>
              <a:gd name="connsiteX588" fmla="*/ 416011 w 593115"/>
              <a:gd name="connsiteY588" fmla="*/ 51575 h 593115"/>
              <a:gd name="connsiteX589" fmla="*/ 437227 w 593115"/>
              <a:gd name="connsiteY589" fmla="*/ 76442 h 593115"/>
              <a:gd name="connsiteX590" fmla="*/ 439071 w 593115"/>
              <a:gd name="connsiteY590" fmla="*/ 79205 h 593115"/>
              <a:gd name="connsiteX591" fmla="*/ 442761 w 593115"/>
              <a:gd name="connsiteY591" fmla="*/ 75521 h 593115"/>
              <a:gd name="connsiteX592" fmla="*/ 450140 w 593115"/>
              <a:gd name="connsiteY592" fmla="*/ 69074 h 593115"/>
              <a:gd name="connsiteX593" fmla="*/ 452908 w 593115"/>
              <a:gd name="connsiteY593" fmla="*/ 66311 h 593115"/>
              <a:gd name="connsiteX594" fmla="*/ 449218 w 593115"/>
              <a:gd name="connsiteY594" fmla="*/ 64469 h 593115"/>
              <a:gd name="connsiteX595" fmla="*/ 419701 w 593115"/>
              <a:gd name="connsiteY595" fmla="*/ 46970 h 593115"/>
              <a:gd name="connsiteX596" fmla="*/ 199243 w 593115"/>
              <a:gd name="connsiteY596" fmla="*/ 35918 h 593115"/>
              <a:gd name="connsiteX597" fmla="*/ 185406 w 593115"/>
              <a:gd name="connsiteY597" fmla="*/ 42365 h 593115"/>
              <a:gd name="connsiteX598" fmla="*/ 158656 w 593115"/>
              <a:gd name="connsiteY598" fmla="*/ 55259 h 593115"/>
              <a:gd name="connsiteX599" fmla="*/ 155889 w 593115"/>
              <a:gd name="connsiteY599" fmla="*/ 57101 h 593115"/>
              <a:gd name="connsiteX600" fmla="*/ 157734 w 593115"/>
              <a:gd name="connsiteY600" fmla="*/ 59864 h 593115"/>
              <a:gd name="connsiteX601" fmla="*/ 163268 w 593115"/>
              <a:gd name="connsiteY601" fmla="*/ 66311 h 593115"/>
              <a:gd name="connsiteX602" fmla="*/ 166958 w 593115"/>
              <a:gd name="connsiteY602" fmla="*/ 70916 h 593115"/>
              <a:gd name="connsiteX603" fmla="*/ 169725 w 593115"/>
              <a:gd name="connsiteY603" fmla="*/ 68153 h 593115"/>
              <a:gd name="connsiteX604" fmla="*/ 188174 w 593115"/>
              <a:gd name="connsiteY604" fmla="*/ 46970 h 593115"/>
              <a:gd name="connsiteX605" fmla="*/ 346830 w 593115"/>
              <a:gd name="connsiteY605" fmla="*/ 23025 h 593115"/>
              <a:gd name="connsiteX606" fmla="*/ 350519 w 593115"/>
              <a:gd name="connsiteY606" fmla="*/ 28551 h 593115"/>
              <a:gd name="connsiteX607" fmla="*/ 387416 w 593115"/>
              <a:gd name="connsiteY607" fmla="*/ 104992 h 593115"/>
              <a:gd name="connsiteX608" fmla="*/ 388338 w 593115"/>
              <a:gd name="connsiteY608" fmla="*/ 107755 h 593115"/>
              <a:gd name="connsiteX609" fmla="*/ 391106 w 593115"/>
              <a:gd name="connsiteY609" fmla="*/ 105913 h 593115"/>
              <a:gd name="connsiteX610" fmla="*/ 420623 w 593115"/>
              <a:gd name="connsiteY610" fmla="*/ 92099 h 593115"/>
              <a:gd name="connsiteX611" fmla="*/ 424313 w 593115"/>
              <a:gd name="connsiteY611" fmla="*/ 90257 h 593115"/>
              <a:gd name="connsiteX612" fmla="*/ 421545 w 593115"/>
              <a:gd name="connsiteY612" fmla="*/ 87494 h 593115"/>
              <a:gd name="connsiteX613" fmla="*/ 363433 w 593115"/>
              <a:gd name="connsiteY613" fmla="*/ 26709 h 593115"/>
              <a:gd name="connsiteX614" fmla="*/ 362511 w 593115"/>
              <a:gd name="connsiteY614" fmla="*/ 26709 h 593115"/>
              <a:gd name="connsiteX615" fmla="*/ 353286 w 593115"/>
              <a:gd name="connsiteY615" fmla="*/ 23946 h 593115"/>
              <a:gd name="connsiteX616" fmla="*/ 251820 w 593115"/>
              <a:gd name="connsiteY616" fmla="*/ 22104 h 593115"/>
              <a:gd name="connsiteX617" fmla="*/ 245364 w 593115"/>
              <a:gd name="connsiteY617" fmla="*/ 23025 h 593115"/>
              <a:gd name="connsiteX618" fmla="*/ 238907 w 593115"/>
              <a:gd name="connsiteY618" fmla="*/ 24867 h 593115"/>
              <a:gd name="connsiteX619" fmla="*/ 234295 w 593115"/>
              <a:gd name="connsiteY619" fmla="*/ 25788 h 593115"/>
              <a:gd name="connsiteX620" fmla="*/ 235217 w 593115"/>
              <a:gd name="connsiteY620" fmla="*/ 27630 h 593115"/>
              <a:gd name="connsiteX621" fmla="*/ 183561 w 593115"/>
              <a:gd name="connsiteY621" fmla="*/ 81047 h 593115"/>
              <a:gd name="connsiteX622" fmla="*/ 181717 w 593115"/>
              <a:gd name="connsiteY622" fmla="*/ 82889 h 593115"/>
              <a:gd name="connsiteX623" fmla="*/ 184484 w 593115"/>
              <a:gd name="connsiteY623" fmla="*/ 84731 h 593115"/>
              <a:gd name="connsiteX624" fmla="*/ 192786 w 593115"/>
              <a:gd name="connsiteY624" fmla="*/ 91178 h 593115"/>
              <a:gd name="connsiteX625" fmla="*/ 197398 w 593115"/>
              <a:gd name="connsiteY625" fmla="*/ 90257 h 593115"/>
              <a:gd name="connsiteX626" fmla="*/ 214001 w 593115"/>
              <a:gd name="connsiteY626" fmla="*/ 97625 h 593115"/>
              <a:gd name="connsiteX627" fmla="*/ 249053 w 593115"/>
              <a:gd name="connsiteY627" fmla="*/ 27630 h 593115"/>
              <a:gd name="connsiteX628" fmla="*/ 309010 w 593115"/>
              <a:gd name="connsiteY628" fmla="*/ 18420 h 593115"/>
              <a:gd name="connsiteX629" fmla="*/ 309010 w 593115"/>
              <a:gd name="connsiteY629" fmla="*/ 22104 h 593115"/>
              <a:gd name="connsiteX630" fmla="*/ 304398 w 593115"/>
              <a:gd name="connsiteY630" fmla="*/ 117886 h 593115"/>
              <a:gd name="connsiteX631" fmla="*/ 304398 w 593115"/>
              <a:gd name="connsiteY631" fmla="*/ 120649 h 593115"/>
              <a:gd name="connsiteX632" fmla="*/ 308088 w 593115"/>
              <a:gd name="connsiteY632" fmla="*/ 120649 h 593115"/>
              <a:gd name="connsiteX633" fmla="*/ 367123 w 593115"/>
              <a:gd name="connsiteY633" fmla="*/ 113281 h 593115"/>
              <a:gd name="connsiteX634" fmla="*/ 370812 w 593115"/>
              <a:gd name="connsiteY634" fmla="*/ 113281 h 593115"/>
              <a:gd name="connsiteX635" fmla="*/ 368968 w 593115"/>
              <a:gd name="connsiteY635" fmla="*/ 109597 h 593115"/>
              <a:gd name="connsiteX636" fmla="*/ 323769 w 593115"/>
              <a:gd name="connsiteY636" fmla="*/ 21183 h 593115"/>
              <a:gd name="connsiteX637" fmla="*/ 323769 w 593115"/>
              <a:gd name="connsiteY637" fmla="*/ 19341 h 593115"/>
              <a:gd name="connsiteX638" fmla="*/ 321924 w 593115"/>
              <a:gd name="connsiteY638" fmla="*/ 19341 h 593115"/>
              <a:gd name="connsiteX639" fmla="*/ 312700 w 593115"/>
              <a:gd name="connsiteY639" fmla="*/ 19341 h 593115"/>
              <a:gd name="connsiteX640" fmla="*/ 285028 w 593115"/>
              <a:gd name="connsiteY640" fmla="*/ 18420 h 593115"/>
              <a:gd name="connsiteX641" fmla="*/ 276726 w 593115"/>
              <a:gd name="connsiteY641" fmla="*/ 19341 h 593115"/>
              <a:gd name="connsiteX642" fmla="*/ 275803 w 593115"/>
              <a:gd name="connsiteY642" fmla="*/ 19341 h 593115"/>
              <a:gd name="connsiteX643" fmla="*/ 274881 w 593115"/>
              <a:gd name="connsiteY643" fmla="*/ 20262 h 593115"/>
              <a:gd name="connsiteX644" fmla="*/ 231527 w 593115"/>
              <a:gd name="connsiteY644" fmla="*/ 104992 h 593115"/>
              <a:gd name="connsiteX645" fmla="*/ 229682 w 593115"/>
              <a:gd name="connsiteY645" fmla="*/ 108676 h 593115"/>
              <a:gd name="connsiteX646" fmla="*/ 233372 w 593115"/>
              <a:gd name="connsiteY646" fmla="*/ 109597 h 593115"/>
              <a:gd name="connsiteX647" fmla="*/ 282260 w 593115"/>
              <a:gd name="connsiteY647" fmla="*/ 119728 h 593115"/>
              <a:gd name="connsiteX648" fmla="*/ 285950 w 593115"/>
              <a:gd name="connsiteY648" fmla="*/ 119728 h 593115"/>
              <a:gd name="connsiteX649" fmla="*/ 285950 w 593115"/>
              <a:gd name="connsiteY649" fmla="*/ 116965 h 593115"/>
              <a:gd name="connsiteX650" fmla="*/ 290562 w 593115"/>
              <a:gd name="connsiteY650" fmla="*/ 22104 h 593115"/>
              <a:gd name="connsiteX651" fmla="*/ 290562 w 593115"/>
              <a:gd name="connsiteY651" fmla="*/ 18420 h 593115"/>
              <a:gd name="connsiteX652" fmla="*/ 297019 w 593115"/>
              <a:gd name="connsiteY652" fmla="*/ 0 h 593115"/>
              <a:gd name="connsiteX653" fmla="*/ 461209 w 593115"/>
              <a:gd name="connsiteY653" fmla="*/ 49733 h 593115"/>
              <a:gd name="connsiteX654" fmla="*/ 480580 w 593115"/>
              <a:gd name="connsiteY654" fmla="*/ 63548 h 593115"/>
              <a:gd name="connsiteX655" fmla="*/ 530391 w 593115"/>
              <a:gd name="connsiteY655" fmla="*/ 114202 h 593115"/>
              <a:gd name="connsiteX656" fmla="*/ 546072 w 593115"/>
              <a:gd name="connsiteY656" fmla="*/ 135385 h 593115"/>
              <a:gd name="connsiteX657" fmla="*/ 571900 w 593115"/>
              <a:gd name="connsiteY657" fmla="*/ 186039 h 593115"/>
              <a:gd name="connsiteX658" fmla="*/ 582046 w 593115"/>
              <a:gd name="connsiteY658" fmla="*/ 212748 h 593115"/>
              <a:gd name="connsiteX659" fmla="*/ 593115 w 593115"/>
              <a:gd name="connsiteY659" fmla="*/ 291953 h 593115"/>
              <a:gd name="connsiteX660" fmla="*/ 593115 w 593115"/>
              <a:gd name="connsiteY660" fmla="*/ 293795 h 593115"/>
              <a:gd name="connsiteX661" fmla="*/ 593115 w 593115"/>
              <a:gd name="connsiteY661" fmla="*/ 296557 h 593115"/>
              <a:gd name="connsiteX662" fmla="*/ 592193 w 593115"/>
              <a:gd name="connsiteY662" fmla="*/ 326029 h 593115"/>
              <a:gd name="connsiteX663" fmla="*/ 560831 w 593115"/>
              <a:gd name="connsiteY663" fmla="*/ 431021 h 593115"/>
              <a:gd name="connsiteX664" fmla="*/ 535925 w 593115"/>
              <a:gd name="connsiteY664" fmla="*/ 471545 h 593115"/>
              <a:gd name="connsiteX665" fmla="*/ 297019 w 593115"/>
              <a:gd name="connsiteY665" fmla="*/ 592194 h 593115"/>
              <a:gd name="connsiteX666" fmla="*/ 296097 w 593115"/>
              <a:gd name="connsiteY666" fmla="*/ 592194 h 593115"/>
              <a:gd name="connsiteX667" fmla="*/ 291484 w 593115"/>
              <a:gd name="connsiteY667" fmla="*/ 593115 h 593115"/>
              <a:gd name="connsiteX668" fmla="*/ 291484 w 593115"/>
              <a:gd name="connsiteY668" fmla="*/ 592194 h 593115"/>
              <a:gd name="connsiteX669" fmla="*/ 288717 w 593115"/>
              <a:gd name="connsiteY669" fmla="*/ 592194 h 593115"/>
              <a:gd name="connsiteX670" fmla="*/ 49811 w 593115"/>
              <a:gd name="connsiteY670" fmla="*/ 459572 h 593115"/>
              <a:gd name="connsiteX671" fmla="*/ 25828 w 593115"/>
              <a:gd name="connsiteY671" fmla="*/ 416286 h 593115"/>
              <a:gd name="connsiteX672" fmla="*/ 1845 w 593115"/>
              <a:gd name="connsiteY672" fmla="*/ 323266 h 593115"/>
              <a:gd name="connsiteX673" fmla="*/ 0 w 593115"/>
              <a:gd name="connsiteY673" fmla="*/ 296557 h 593115"/>
              <a:gd name="connsiteX674" fmla="*/ 0 w 593115"/>
              <a:gd name="connsiteY674" fmla="*/ 291032 h 593115"/>
              <a:gd name="connsiteX675" fmla="*/ 0 w 593115"/>
              <a:gd name="connsiteY675" fmla="*/ 289190 h 593115"/>
              <a:gd name="connsiteX676" fmla="*/ 12914 w 593115"/>
              <a:gd name="connsiteY676" fmla="*/ 210906 h 593115"/>
              <a:gd name="connsiteX677" fmla="*/ 22138 w 593115"/>
              <a:gd name="connsiteY677" fmla="*/ 183276 h 593115"/>
              <a:gd name="connsiteX678" fmla="*/ 23983 w 593115"/>
              <a:gd name="connsiteY678" fmla="*/ 180513 h 593115"/>
              <a:gd name="connsiteX679" fmla="*/ 23983 w 593115"/>
              <a:gd name="connsiteY679" fmla="*/ 179592 h 593115"/>
              <a:gd name="connsiteX680" fmla="*/ 59035 w 593115"/>
              <a:gd name="connsiteY680" fmla="*/ 118807 h 593115"/>
              <a:gd name="connsiteX681" fmla="*/ 76561 w 593115"/>
              <a:gd name="connsiteY681" fmla="*/ 98546 h 593115"/>
              <a:gd name="connsiteX682" fmla="*/ 128216 w 593115"/>
              <a:gd name="connsiteY682" fmla="*/ 52496 h 593115"/>
              <a:gd name="connsiteX683" fmla="*/ 149432 w 593115"/>
              <a:gd name="connsiteY683" fmla="*/ 39602 h 593115"/>
              <a:gd name="connsiteX684" fmla="*/ 297019 w 593115"/>
              <a:gd name="connsiteY684" fmla="*/ 0 h 59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</a:cxnLst>
            <a:rect l="l" t="t" r="r" b="b"/>
            <a:pathLst>
              <a:path w="593115" h="593115">
                <a:moveTo>
                  <a:pt x="175260" y="543382"/>
                </a:moveTo>
                <a:lnTo>
                  <a:pt x="173415" y="545224"/>
                </a:lnTo>
                <a:lnTo>
                  <a:pt x="179872" y="548908"/>
                </a:lnTo>
                <a:close/>
                <a:moveTo>
                  <a:pt x="360666" y="517594"/>
                </a:moveTo>
                <a:cubicBezTo>
                  <a:pt x="343140" y="519436"/>
                  <a:pt x="325614" y="520357"/>
                  <a:pt x="308088" y="520357"/>
                </a:cubicBezTo>
                <a:lnTo>
                  <a:pt x="305321" y="520357"/>
                </a:lnTo>
                <a:lnTo>
                  <a:pt x="305321" y="524041"/>
                </a:lnTo>
                <a:cubicBezTo>
                  <a:pt x="306243" y="542461"/>
                  <a:pt x="307166" y="559039"/>
                  <a:pt x="308088" y="570090"/>
                </a:cubicBezTo>
                <a:lnTo>
                  <a:pt x="308088" y="573774"/>
                </a:lnTo>
                <a:lnTo>
                  <a:pt x="311778" y="573774"/>
                </a:lnTo>
                <a:cubicBezTo>
                  <a:pt x="320079" y="572853"/>
                  <a:pt x="328381" y="571932"/>
                  <a:pt x="336683" y="571011"/>
                </a:cubicBezTo>
                <a:lnTo>
                  <a:pt x="338528" y="571011"/>
                </a:lnTo>
                <a:lnTo>
                  <a:pt x="339450" y="569169"/>
                </a:lnTo>
                <a:cubicBezTo>
                  <a:pt x="344062" y="561801"/>
                  <a:pt x="353286" y="545224"/>
                  <a:pt x="363433" y="522199"/>
                </a:cubicBezTo>
                <a:lnTo>
                  <a:pt x="366200" y="517594"/>
                </a:lnTo>
                <a:close/>
                <a:moveTo>
                  <a:pt x="232450" y="516673"/>
                </a:moveTo>
                <a:lnTo>
                  <a:pt x="234295" y="521278"/>
                </a:lnTo>
                <a:cubicBezTo>
                  <a:pt x="245364" y="546145"/>
                  <a:pt x="255510" y="563643"/>
                  <a:pt x="260122" y="570090"/>
                </a:cubicBezTo>
                <a:lnTo>
                  <a:pt x="260122" y="571932"/>
                </a:lnTo>
                <a:lnTo>
                  <a:pt x="261967" y="571932"/>
                </a:lnTo>
                <a:cubicBezTo>
                  <a:pt x="270269" y="572853"/>
                  <a:pt x="278571" y="573774"/>
                  <a:pt x="286872" y="573774"/>
                </a:cubicBezTo>
                <a:lnTo>
                  <a:pt x="289640" y="573774"/>
                </a:lnTo>
                <a:lnTo>
                  <a:pt x="289640" y="570090"/>
                </a:lnTo>
                <a:cubicBezTo>
                  <a:pt x="288717" y="558117"/>
                  <a:pt x="287795" y="542461"/>
                  <a:pt x="286872" y="523120"/>
                </a:cubicBezTo>
                <a:lnTo>
                  <a:pt x="286872" y="520357"/>
                </a:lnTo>
                <a:lnTo>
                  <a:pt x="284105" y="520357"/>
                </a:lnTo>
                <a:cubicBezTo>
                  <a:pt x="268424" y="519436"/>
                  <a:pt x="252743" y="518515"/>
                  <a:pt x="237062" y="516673"/>
                </a:cubicBezTo>
                <a:close/>
                <a:moveTo>
                  <a:pt x="202932" y="512068"/>
                </a:moveTo>
                <a:lnTo>
                  <a:pt x="199243" y="519436"/>
                </a:lnTo>
                <a:lnTo>
                  <a:pt x="185406" y="525883"/>
                </a:lnTo>
                <a:cubicBezTo>
                  <a:pt x="203855" y="547987"/>
                  <a:pt x="218613" y="560881"/>
                  <a:pt x="220458" y="562722"/>
                </a:cubicBezTo>
                <a:lnTo>
                  <a:pt x="221381" y="563643"/>
                </a:lnTo>
                <a:cubicBezTo>
                  <a:pt x="224148" y="564564"/>
                  <a:pt x="226915" y="565485"/>
                  <a:pt x="229682" y="565485"/>
                </a:cubicBezTo>
                <a:lnTo>
                  <a:pt x="237062" y="567327"/>
                </a:lnTo>
                <a:lnTo>
                  <a:pt x="233372" y="561801"/>
                </a:lnTo>
                <a:cubicBezTo>
                  <a:pt x="225993" y="547066"/>
                  <a:pt x="217691" y="531409"/>
                  <a:pt x="211234" y="514831"/>
                </a:cubicBezTo>
                <a:lnTo>
                  <a:pt x="210312" y="512989"/>
                </a:lnTo>
                <a:lnTo>
                  <a:pt x="208467" y="512989"/>
                </a:lnTo>
                <a:cubicBezTo>
                  <a:pt x="206622" y="512068"/>
                  <a:pt x="204777" y="512068"/>
                  <a:pt x="202932" y="512068"/>
                </a:cubicBezTo>
                <a:close/>
                <a:moveTo>
                  <a:pt x="429847" y="507463"/>
                </a:moveTo>
                <a:lnTo>
                  <a:pt x="421545" y="509305"/>
                </a:lnTo>
                <a:cubicBezTo>
                  <a:pt x="412321" y="511147"/>
                  <a:pt x="402175" y="512989"/>
                  <a:pt x="389261" y="514831"/>
                </a:cubicBezTo>
                <a:lnTo>
                  <a:pt x="387416" y="514831"/>
                </a:lnTo>
                <a:lnTo>
                  <a:pt x="386494" y="516673"/>
                </a:lnTo>
                <a:cubicBezTo>
                  <a:pt x="380037" y="531409"/>
                  <a:pt x="373580" y="546145"/>
                  <a:pt x="366200" y="559959"/>
                </a:cubicBezTo>
                <a:lnTo>
                  <a:pt x="362511" y="566406"/>
                </a:lnTo>
                <a:lnTo>
                  <a:pt x="369890" y="563643"/>
                </a:lnTo>
                <a:cubicBezTo>
                  <a:pt x="373580" y="562722"/>
                  <a:pt x="377269" y="561801"/>
                  <a:pt x="380959" y="560881"/>
                </a:cubicBezTo>
                <a:lnTo>
                  <a:pt x="382804" y="559959"/>
                </a:lnTo>
                <a:cubicBezTo>
                  <a:pt x="389261" y="554434"/>
                  <a:pt x="405864" y="537856"/>
                  <a:pt x="425235" y="513910"/>
                </a:cubicBezTo>
                <a:close/>
                <a:moveTo>
                  <a:pt x="499951" y="486281"/>
                </a:moveTo>
                <a:lnTo>
                  <a:pt x="487037" y="490886"/>
                </a:lnTo>
                <a:cubicBezTo>
                  <a:pt x="478735" y="493649"/>
                  <a:pt x="470434" y="496411"/>
                  <a:pt x="460287" y="499174"/>
                </a:cubicBezTo>
                <a:lnTo>
                  <a:pt x="459365" y="499174"/>
                </a:lnTo>
                <a:lnTo>
                  <a:pt x="457520" y="501016"/>
                </a:lnTo>
                <a:cubicBezTo>
                  <a:pt x="451063" y="510226"/>
                  <a:pt x="443683" y="520357"/>
                  <a:pt x="436304" y="529567"/>
                </a:cubicBezTo>
                <a:lnTo>
                  <a:pt x="425235" y="543382"/>
                </a:lnTo>
                <a:lnTo>
                  <a:pt x="440916" y="533251"/>
                </a:lnTo>
                <a:cubicBezTo>
                  <a:pt x="458442" y="522199"/>
                  <a:pt x="475046" y="510226"/>
                  <a:pt x="489804" y="496411"/>
                </a:cubicBezTo>
                <a:close/>
                <a:moveTo>
                  <a:pt x="85785" y="477071"/>
                </a:moveTo>
                <a:lnTo>
                  <a:pt x="95009" y="487202"/>
                </a:lnTo>
                <a:cubicBezTo>
                  <a:pt x="110690" y="503779"/>
                  <a:pt x="127294" y="517594"/>
                  <a:pt x="146665" y="529567"/>
                </a:cubicBezTo>
                <a:lnTo>
                  <a:pt x="146665" y="526804"/>
                </a:lnTo>
                <a:lnTo>
                  <a:pt x="136518" y="513910"/>
                </a:lnTo>
                <a:lnTo>
                  <a:pt x="139285" y="498253"/>
                </a:lnTo>
                <a:cubicBezTo>
                  <a:pt x="139285" y="497332"/>
                  <a:pt x="139285" y="497332"/>
                  <a:pt x="139285" y="497332"/>
                </a:cubicBezTo>
                <a:lnTo>
                  <a:pt x="138363" y="496411"/>
                </a:lnTo>
                <a:lnTo>
                  <a:pt x="137441" y="496411"/>
                </a:lnTo>
                <a:cubicBezTo>
                  <a:pt x="122682" y="491807"/>
                  <a:pt x="109768" y="487202"/>
                  <a:pt x="98699" y="482597"/>
                </a:cubicBezTo>
                <a:close/>
                <a:moveTo>
                  <a:pt x="411399" y="445757"/>
                </a:moveTo>
                <a:cubicBezTo>
                  <a:pt x="407709" y="460493"/>
                  <a:pt x="403097" y="475229"/>
                  <a:pt x="397563" y="489965"/>
                </a:cubicBezTo>
                <a:lnTo>
                  <a:pt x="395718" y="494569"/>
                </a:lnTo>
                <a:lnTo>
                  <a:pt x="400330" y="493649"/>
                </a:lnTo>
                <a:cubicBezTo>
                  <a:pt x="408632" y="492728"/>
                  <a:pt x="416933" y="490886"/>
                  <a:pt x="424313" y="489965"/>
                </a:cubicBezTo>
                <a:lnTo>
                  <a:pt x="424313" y="484439"/>
                </a:lnTo>
                <a:lnTo>
                  <a:pt x="414166" y="470624"/>
                </a:lnTo>
                <a:lnTo>
                  <a:pt x="414166" y="448520"/>
                </a:lnTo>
                <a:close/>
                <a:moveTo>
                  <a:pt x="122682" y="433784"/>
                </a:moveTo>
                <a:cubicBezTo>
                  <a:pt x="126372" y="441152"/>
                  <a:pt x="130984" y="448520"/>
                  <a:pt x="134673" y="455888"/>
                </a:cubicBezTo>
                <a:lnTo>
                  <a:pt x="134673" y="442994"/>
                </a:lnTo>
                <a:cubicBezTo>
                  <a:pt x="134673" y="442994"/>
                  <a:pt x="128216" y="437468"/>
                  <a:pt x="122682" y="433784"/>
                </a:cubicBezTo>
                <a:close/>
                <a:moveTo>
                  <a:pt x="253665" y="419970"/>
                </a:moveTo>
                <a:lnTo>
                  <a:pt x="249976" y="452204"/>
                </a:lnTo>
                <a:lnTo>
                  <a:pt x="238907" y="460493"/>
                </a:lnTo>
                <a:lnTo>
                  <a:pt x="223225" y="460493"/>
                </a:lnTo>
                <a:lnTo>
                  <a:pt x="217691" y="469703"/>
                </a:lnTo>
                <a:lnTo>
                  <a:pt x="222303" y="487202"/>
                </a:lnTo>
                <a:lnTo>
                  <a:pt x="220458" y="488123"/>
                </a:lnTo>
                <a:cubicBezTo>
                  <a:pt x="221381" y="490886"/>
                  <a:pt x="222303" y="492728"/>
                  <a:pt x="223225" y="494569"/>
                </a:cubicBezTo>
                <a:lnTo>
                  <a:pt x="224148" y="496411"/>
                </a:lnTo>
                <a:lnTo>
                  <a:pt x="225070" y="496411"/>
                </a:lnTo>
                <a:cubicBezTo>
                  <a:pt x="244441" y="499174"/>
                  <a:pt x="262889" y="501016"/>
                  <a:pt x="282260" y="501937"/>
                </a:cubicBezTo>
                <a:lnTo>
                  <a:pt x="285950" y="501937"/>
                </a:lnTo>
                <a:lnTo>
                  <a:pt x="285028" y="498253"/>
                </a:lnTo>
                <a:cubicBezTo>
                  <a:pt x="284105" y="473387"/>
                  <a:pt x="283183" y="448520"/>
                  <a:pt x="282260" y="424575"/>
                </a:cubicBezTo>
                <a:lnTo>
                  <a:pt x="282260" y="421812"/>
                </a:lnTo>
                <a:lnTo>
                  <a:pt x="279493" y="421812"/>
                </a:lnTo>
                <a:cubicBezTo>
                  <a:pt x="270269" y="420891"/>
                  <a:pt x="261967" y="420891"/>
                  <a:pt x="253665" y="419970"/>
                </a:cubicBezTo>
                <a:close/>
                <a:moveTo>
                  <a:pt x="401252" y="411681"/>
                </a:moveTo>
                <a:lnTo>
                  <a:pt x="396640" y="412602"/>
                </a:lnTo>
                <a:cubicBezTo>
                  <a:pt x="366200" y="418128"/>
                  <a:pt x="334838" y="420891"/>
                  <a:pt x="303476" y="421812"/>
                </a:cubicBezTo>
                <a:lnTo>
                  <a:pt x="300709" y="421812"/>
                </a:lnTo>
                <a:lnTo>
                  <a:pt x="300709" y="424575"/>
                </a:lnTo>
                <a:cubicBezTo>
                  <a:pt x="301631" y="449441"/>
                  <a:pt x="302553" y="474308"/>
                  <a:pt x="303476" y="499174"/>
                </a:cubicBezTo>
                <a:lnTo>
                  <a:pt x="304398" y="501937"/>
                </a:lnTo>
                <a:lnTo>
                  <a:pt x="307166" y="501937"/>
                </a:lnTo>
                <a:cubicBezTo>
                  <a:pt x="328381" y="501937"/>
                  <a:pt x="350519" y="501016"/>
                  <a:pt x="372657" y="498253"/>
                </a:cubicBezTo>
                <a:lnTo>
                  <a:pt x="374502" y="498253"/>
                </a:lnTo>
                <a:lnTo>
                  <a:pt x="374502" y="496411"/>
                </a:lnTo>
                <a:cubicBezTo>
                  <a:pt x="385571" y="469703"/>
                  <a:pt x="393873" y="442994"/>
                  <a:pt x="400330" y="416286"/>
                </a:cubicBezTo>
                <a:close/>
                <a:moveTo>
                  <a:pt x="571900" y="340765"/>
                </a:moveTo>
                <a:lnTo>
                  <a:pt x="565443" y="345370"/>
                </a:lnTo>
                <a:cubicBezTo>
                  <a:pt x="556218" y="351817"/>
                  <a:pt x="545149" y="358264"/>
                  <a:pt x="533158" y="364710"/>
                </a:cubicBezTo>
                <a:lnTo>
                  <a:pt x="518399" y="378525"/>
                </a:lnTo>
                <a:cubicBezTo>
                  <a:pt x="516555" y="384972"/>
                  <a:pt x="514710" y="391419"/>
                  <a:pt x="511942" y="397866"/>
                </a:cubicBezTo>
                <a:lnTo>
                  <a:pt x="512865" y="399708"/>
                </a:lnTo>
                <a:lnTo>
                  <a:pt x="515632" y="427337"/>
                </a:lnTo>
                <a:lnTo>
                  <a:pt x="502718" y="444836"/>
                </a:lnTo>
                <a:lnTo>
                  <a:pt x="496261" y="452204"/>
                </a:lnTo>
                <a:lnTo>
                  <a:pt x="496261" y="463256"/>
                </a:lnTo>
                <a:lnTo>
                  <a:pt x="487037" y="466019"/>
                </a:lnTo>
                <a:lnTo>
                  <a:pt x="483347" y="473387"/>
                </a:lnTo>
                <a:cubicBezTo>
                  <a:pt x="497184" y="467861"/>
                  <a:pt x="510098" y="463256"/>
                  <a:pt x="521167" y="457730"/>
                </a:cubicBezTo>
                <a:lnTo>
                  <a:pt x="524856" y="454046"/>
                </a:lnTo>
                <a:lnTo>
                  <a:pt x="528546" y="447599"/>
                </a:lnTo>
                <a:lnTo>
                  <a:pt x="523011" y="442073"/>
                </a:lnTo>
                <a:lnTo>
                  <a:pt x="523011" y="431021"/>
                </a:lnTo>
                <a:lnTo>
                  <a:pt x="537770" y="432863"/>
                </a:lnTo>
                <a:lnTo>
                  <a:pt x="546072" y="416286"/>
                </a:lnTo>
                <a:lnTo>
                  <a:pt x="547917" y="416286"/>
                </a:lnTo>
                <a:cubicBezTo>
                  <a:pt x="558063" y="394182"/>
                  <a:pt x="565443" y="372078"/>
                  <a:pt x="570055" y="348133"/>
                </a:cubicBezTo>
                <a:close/>
                <a:moveTo>
                  <a:pt x="91320" y="339844"/>
                </a:moveTo>
                <a:cubicBezTo>
                  <a:pt x="92242" y="346291"/>
                  <a:pt x="94087" y="352738"/>
                  <a:pt x="95009" y="359185"/>
                </a:cubicBezTo>
                <a:lnTo>
                  <a:pt x="95932" y="361027"/>
                </a:lnTo>
                <a:lnTo>
                  <a:pt x="96854" y="361947"/>
                </a:lnTo>
                <a:cubicBezTo>
                  <a:pt x="96854" y="361947"/>
                  <a:pt x="97777" y="361947"/>
                  <a:pt x="97777" y="361947"/>
                </a:cubicBezTo>
                <a:lnTo>
                  <a:pt x="104234" y="357343"/>
                </a:lnTo>
                <a:lnTo>
                  <a:pt x="101466" y="340765"/>
                </a:lnTo>
                <a:close/>
                <a:moveTo>
                  <a:pt x="22138" y="338923"/>
                </a:moveTo>
                <a:lnTo>
                  <a:pt x="23061" y="346291"/>
                </a:lnTo>
                <a:cubicBezTo>
                  <a:pt x="29518" y="381288"/>
                  <a:pt x="42431" y="414444"/>
                  <a:pt x="61802" y="444836"/>
                </a:cubicBezTo>
                <a:lnTo>
                  <a:pt x="62725" y="445757"/>
                </a:lnTo>
                <a:lnTo>
                  <a:pt x="63647" y="445757"/>
                </a:lnTo>
                <a:cubicBezTo>
                  <a:pt x="79328" y="454967"/>
                  <a:pt x="95932" y="462335"/>
                  <a:pt x="114380" y="468782"/>
                </a:cubicBezTo>
                <a:lnTo>
                  <a:pt x="122682" y="472466"/>
                </a:lnTo>
                <a:lnTo>
                  <a:pt x="118070" y="465098"/>
                </a:lnTo>
                <a:cubicBezTo>
                  <a:pt x="100544" y="434705"/>
                  <a:pt x="87630" y="404313"/>
                  <a:pt x="80251" y="374841"/>
                </a:cubicBezTo>
                <a:lnTo>
                  <a:pt x="79328" y="372999"/>
                </a:lnTo>
                <a:lnTo>
                  <a:pt x="78406" y="372999"/>
                </a:lnTo>
                <a:cubicBezTo>
                  <a:pt x="59957" y="363789"/>
                  <a:pt x="43354" y="353659"/>
                  <a:pt x="27673" y="342607"/>
                </a:cubicBezTo>
                <a:close/>
                <a:moveTo>
                  <a:pt x="298864" y="325108"/>
                </a:moveTo>
                <a:lnTo>
                  <a:pt x="298864" y="326950"/>
                </a:lnTo>
                <a:cubicBezTo>
                  <a:pt x="298864" y="350896"/>
                  <a:pt x="299786" y="374841"/>
                  <a:pt x="299786" y="400629"/>
                </a:cubicBezTo>
                <a:lnTo>
                  <a:pt x="299786" y="403392"/>
                </a:lnTo>
                <a:lnTo>
                  <a:pt x="303476" y="403392"/>
                </a:lnTo>
                <a:cubicBezTo>
                  <a:pt x="337605" y="402471"/>
                  <a:pt x="370812" y="399708"/>
                  <a:pt x="403097" y="392340"/>
                </a:cubicBezTo>
                <a:lnTo>
                  <a:pt x="404942" y="392340"/>
                </a:lnTo>
                <a:lnTo>
                  <a:pt x="395718" y="376683"/>
                </a:lnTo>
                <a:lnTo>
                  <a:pt x="397563" y="353659"/>
                </a:lnTo>
                <a:lnTo>
                  <a:pt x="380037" y="351817"/>
                </a:lnTo>
                <a:lnTo>
                  <a:pt x="373580" y="345370"/>
                </a:lnTo>
                <a:lnTo>
                  <a:pt x="362511" y="345370"/>
                </a:lnTo>
                <a:lnTo>
                  <a:pt x="356054" y="350896"/>
                </a:lnTo>
                <a:lnTo>
                  <a:pt x="334838" y="350896"/>
                </a:lnTo>
                <a:lnTo>
                  <a:pt x="334838" y="352738"/>
                </a:lnTo>
                <a:lnTo>
                  <a:pt x="322847" y="352738"/>
                </a:lnTo>
                <a:close/>
                <a:moveTo>
                  <a:pt x="185406" y="309451"/>
                </a:moveTo>
                <a:lnTo>
                  <a:pt x="185406" y="314056"/>
                </a:lnTo>
                <a:cubicBezTo>
                  <a:pt x="185406" y="324187"/>
                  <a:pt x="185406" y="335239"/>
                  <a:pt x="186329" y="345370"/>
                </a:cubicBezTo>
                <a:lnTo>
                  <a:pt x="198320" y="345370"/>
                </a:lnTo>
                <a:lnTo>
                  <a:pt x="204777" y="357343"/>
                </a:lnTo>
                <a:lnTo>
                  <a:pt x="205700" y="371157"/>
                </a:lnTo>
                <a:lnTo>
                  <a:pt x="225070" y="378525"/>
                </a:lnTo>
                <a:lnTo>
                  <a:pt x="249976" y="378525"/>
                </a:lnTo>
                <a:lnTo>
                  <a:pt x="256433" y="390498"/>
                </a:lnTo>
                <a:lnTo>
                  <a:pt x="267502" y="394182"/>
                </a:lnTo>
                <a:lnTo>
                  <a:pt x="265657" y="402471"/>
                </a:lnTo>
                <a:cubicBezTo>
                  <a:pt x="270269" y="402471"/>
                  <a:pt x="273958" y="402471"/>
                  <a:pt x="278571" y="402471"/>
                </a:cubicBezTo>
                <a:lnTo>
                  <a:pt x="281338" y="403392"/>
                </a:lnTo>
                <a:lnTo>
                  <a:pt x="281338" y="399708"/>
                </a:lnTo>
                <a:cubicBezTo>
                  <a:pt x="281338" y="374841"/>
                  <a:pt x="280415" y="349975"/>
                  <a:pt x="280415" y="326029"/>
                </a:cubicBezTo>
                <a:lnTo>
                  <a:pt x="280415" y="323266"/>
                </a:lnTo>
                <a:lnTo>
                  <a:pt x="277648" y="323266"/>
                </a:lnTo>
                <a:cubicBezTo>
                  <a:pt x="247208" y="322345"/>
                  <a:pt x="217691" y="317740"/>
                  <a:pt x="189096" y="310372"/>
                </a:cubicBezTo>
                <a:close/>
                <a:moveTo>
                  <a:pt x="19371" y="306688"/>
                </a:moveTo>
                <a:cubicBezTo>
                  <a:pt x="19371" y="308530"/>
                  <a:pt x="19371" y="310372"/>
                  <a:pt x="19371" y="312214"/>
                </a:cubicBezTo>
                <a:lnTo>
                  <a:pt x="19371" y="313135"/>
                </a:lnTo>
                <a:lnTo>
                  <a:pt x="20293" y="314056"/>
                </a:lnTo>
                <a:cubicBezTo>
                  <a:pt x="34130" y="326029"/>
                  <a:pt x="50733" y="337081"/>
                  <a:pt x="69182" y="347212"/>
                </a:cubicBezTo>
                <a:lnTo>
                  <a:pt x="74716" y="350896"/>
                </a:lnTo>
                <a:lnTo>
                  <a:pt x="73794" y="344449"/>
                </a:lnTo>
                <a:cubicBezTo>
                  <a:pt x="72871" y="338923"/>
                  <a:pt x="71949" y="333397"/>
                  <a:pt x="71949" y="328792"/>
                </a:cubicBezTo>
                <a:lnTo>
                  <a:pt x="63647" y="319582"/>
                </a:lnTo>
                <a:lnTo>
                  <a:pt x="51656" y="316819"/>
                </a:lnTo>
                <a:lnTo>
                  <a:pt x="44276" y="314977"/>
                </a:lnTo>
                <a:lnTo>
                  <a:pt x="45199" y="308530"/>
                </a:lnTo>
                <a:lnTo>
                  <a:pt x="35975" y="306688"/>
                </a:lnTo>
                <a:lnTo>
                  <a:pt x="35975" y="311293"/>
                </a:lnTo>
                <a:close/>
                <a:moveTo>
                  <a:pt x="70104" y="298399"/>
                </a:moveTo>
                <a:lnTo>
                  <a:pt x="67337" y="303925"/>
                </a:lnTo>
                <a:lnTo>
                  <a:pt x="70104" y="304846"/>
                </a:lnTo>
                <a:cubicBezTo>
                  <a:pt x="70104" y="302083"/>
                  <a:pt x="70104" y="300241"/>
                  <a:pt x="70104" y="298399"/>
                </a:cubicBezTo>
                <a:close/>
                <a:moveTo>
                  <a:pt x="574667" y="294716"/>
                </a:moveTo>
                <a:lnTo>
                  <a:pt x="573744" y="295637"/>
                </a:lnTo>
                <a:lnTo>
                  <a:pt x="543305" y="317740"/>
                </a:lnTo>
                <a:lnTo>
                  <a:pt x="529468" y="318661"/>
                </a:lnTo>
                <a:cubicBezTo>
                  <a:pt x="529468" y="321424"/>
                  <a:pt x="528546" y="324187"/>
                  <a:pt x="528546" y="326950"/>
                </a:cubicBezTo>
                <a:lnTo>
                  <a:pt x="556218" y="321424"/>
                </a:lnTo>
                <a:lnTo>
                  <a:pt x="561753" y="324187"/>
                </a:lnTo>
                <a:lnTo>
                  <a:pt x="559908" y="326950"/>
                </a:lnTo>
                <a:cubicBezTo>
                  <a:pt x="564520" y="323266"/>
                  <a:pt x="569132" y="320503"/>
                  <a:pt x="572822" y="316819"/>
                </a:cubicBezTo>
                <a:lnTo>
                  <a:pt x="574667" y="315898"/>
                </a:lnTo>
                <a:lnTo>
                  <a:pt x="574667" y="314977"/>
                </a:lnTo>
                <a:cubicBezTo>
                  <a:pt x="574667" y="307609"/>
                  <a:pt x="574667" y="302083"/>
                  <a:pt x="574667" y="296557"/>
                </a:cubicBezTo>
                <a:cubicBezTo>
                  <a:pt x="574667" y="295637"/>
                  <a:pt x="574667" y="295637"/>
                  <a:pt x="574667" y="294716"/>
                </a:cubicBezTo>
                <a:close/>
                <a:moveTo>
                  <a:pt x="299786" y="288269"/>
                </a:moveTo>
                <a:cubicBezTo>
                  <a:pt x="299786" y="291032"/>
                  <a:pt x="299786" y="294716"/>
                  <a:pt x="298864" y="297479"/>
                </a:cubicBezTo>
                <a:lnTo>
                  <a:pt x="300709" y="296557"/>
                </a:lnTo>
                <a:lnTo>
                  <a:pt x="302553" y="288269"/>
                </a:lnTo>
                <a:close/>
                <a:moveTo>
                  <a:pt x="500873" y="275375"/>
                </a:moveTo>
                <a:cubicBezTo>
                  <a:pt x="499029" y="276296"/>
                  <a:pt x="497184" y="277217"/>
                  <a:pt x="494416" y="278138"/>
                </a:cubicBezTo>
                <a:lnTo>
                  <a:pt x="511020" y="309451"/>
                </a:lnTo>
                <a:cubicBezTo>
                  <a:pt x="511020" y="304846"/>
                  <a:pt x="511942" y="300241"/>
                  <a:pt x="511020" y="296557"/>
                </a:cubicBezTo>
                <a:cubicBezTo>
                  <a:pt x="511020" y="293795"/>
                  <a:pt x="511020" y="291032"/>
                  <a:pt x="511020" y="288269"/>
                </a:cubicBezTo>
                <a:close/>
                <a:moveTo>
                  <a:pt x="89475" y="271691"/>
                </a:moveTo>
                <a:lnTo>
                  <a:pt x="89475" y="276296"/>
                </a:lnTo>
                <a:cubicBezTo>
                  <a:pt x="88552" y="283664"/>
                  <a:pt x="88552" y="290111"/>
                  <a:pt x="88552" y="296557"/>
                </a:cubicBezTo>
                <a:cubicBezTo>
                  <a:pt x="87630" y="307609"/>
                  <a:pt x="88552" y="320503"/>
                  <a:pt x="90397" y="332476"/>
                </a:cubicBezTo>
                <a:lnTo>
                  <a:pt x="107001" y="335239"/>
                </a:lnTo>
                <a:lnTo>
                  <a:pt x="120837" y="319582"/>
                </a:lnTo>
                <a:lnTo>
                  <a:pt x="138363" y="322345"/>
                </a:lnTo>
                <a:lnTo>
                  <a:pt x="144820" y="330634"/>
                </a:lnTo>
                <a:lnTo>
                  <a:pt x="160501" y="329713"/>
                </a:lnTo>
                <a:lnTo>
                  <a:pt x="161423" y="325108"/>
                </a:lnTo>
                <a:lnTo>
                  <a:pt x="166958" y="327871"/>
                </a:lnTo>
                <a:cubicBezTo>
                  <a:pt x="166958" y="321424"/>
                  <a:pt x="166958" y="314056"/>
                  <a:pt x="166958" y="306688"/>
                </a:cubicBezTo>
                <a:lnTo>
                  <a:pt x="166958" y="304846"/>
                </a:lnTo>
                <a:lnTo>
                  <a:pt x="164191" y="303925"/>
                </a:lnTo>
                <a:cubicBezTo>
                  <a:pt x="139285" y="296557"/>
                  <a:pt x="116225" y="286427"/>
                  <a:pt x="94087" y="274454"/>
                </a:cubicBezTo>
                <a:close/>
                <a:moveTo>
                  <a:pt x="59035" y="254192"/>
                </a:moveTo>
                <a:lnTo>
                  <a:pt x="42431" y="262481"/>
                </a:lnTo>
                <a:lnTo>
                  <a:pt x="35052" y="276296"/>
                </a:lnTo>
                <a:lnTo>
                  <a:pt x="32285" y="286427"/>
                </a:lnTo>
                <a:lnTo>
                  <a:pt x="36897" y="297479"/>
                </a:lnTo>
                <a:lnTo>
                  <a:pt x="50733" y="298399"/>
                </a:lnTo>
                <a:lnTo>
                  <a:pt x="70104" y="285506"/>
                </a:lnTo>
                <a:cubicBezTo>
                  <a:pt x="71026" y="278138"/>
                  <a:pt x="71026" y="270770"/>
                  <a:pt x="72871" y="263402"/>
                </a:cubicBezTo>
                <a:lnTo>
                  <a:pt x="72871" y="261560"/>
                </a:lnTo>
                <a:lnTo>
                  <a:pt x="71026" y="260639"/>
                </a:lnTo>
                <a:cubicBezTo>
                  <a:pt x="68259" y="257876"/>
                  <a:pt x="64570" y="256034"/>
                  <a:pt x="61802" y="254192"/>
                </a:cubicBezTo>
                <a:close/>
                <a:moveTo>
                  <a:pt x="541460" y="248666"/>
                </a:moveTo>
                <a:cubicBezTo>
                  <a:pt x="540537" y="249587"/>
                  <a:pt x="538693" y="250508"/>
                  <a:pt x="537770" y="251429"/>
                </a:cubicBezTo>
                <a:cubicBezTo>
                  <a:pt x="537770" y="256034"/>
                  <a:pt x="537770" y="262481"/>
                  <a:pt x="537770" y="263402"/>
                </a:cubicBezTo>
                <a:cubicBezTo>
                  <a:pt x="537770" y="263402"/>
                  <a:pt x="572822" y="280901"/>
                  <a:pt x="572822" y="280901"/>
                </a:cubicBezTo>
                <a:lnTo>
                  <a:pt x="574667" y="280901"/>
                </a:lnTo>
                <a:cubicBezTo>
                  <a:pt x="574667" y="276296"/>
                  <a:pt x="573744" y="272612"/>
                  <a:pt x="573744" y="268928"/>
                </a:cubicBezTo>
                <a:lnTo>
                  <a:pt x="563598" y="268007"/>
                </a:lnTo>
                <a:lnTo>
                  <a:pt x="546994" y="258797"/>
                </a:lnTo>
                <a:lnTo>
                  <a:pt x="545149" y="248666"/>
                </a:lnTo>
                <a:close/>
                <a:moveTo>
                  <a:pt x="337605" y="233930"/>
                </a:moveTo>
                <a:cubicBezTo>
                  <a:pt x="327459" y="233930"/>
                  <a:pt x="317312" y="234851"/>
                  <a:pt x="308088" y="234851"/>
                </a:cubicBezTo>
                <a:lnTo>
                  <a:pt x="300709" y="234851"/>
                </a:lnTo>
                <a:lnTo>
                  <a:pt x="300709" y="237614"/>
                </a:lnTo>
                <a:cubicBezTo>
                  <a:pt x="299786" y="249587"/>
                  <a:pt x="299786" y="261560"/>
                  <a:pt x="299786" y="274454"/>
                </a:cubicBezTo>
                <a:lnTo>
                  <a:pt x="324691" y="256034"/>
                </a:lnTo>
                <a:lnTo>
                  <a:pt x="324691" y="240377"/>
                </a:lnTo>
                <a:close/>
                <a:moveTo>
                  <a:pt x="362511" y="230247"/>
                </a:moveTo>
                <a:cubicBezTo>
                  <a:pt x="356054" y="231167"/>
                  <a:pt x="350519" y="232088"/>
                  <a:pt x="344985" y="233009"/>
                </a:cubicBezTo>
                <a:lnTo>
                  <a:pt x="345907" y="233009"/>
                </a:lnTo>
                <a:lnTo>
                  <a:pt x="357899" y="233009"/>
                </a:lnTo>
                <a:close/>
                <a:moveTo>
                  <a:pt x="404019" y="221958"/>
                </a:moveTo>
                <a:lnTo>
                  <a:pt x="401252" y="222879"/>
                </a:lnTo>
                <a:cubicBezTo>
                  <a:pt x="396640" y="223800"/>
                  <a:pt x="392028" y="224721"/>
                  <a:pt x="386494" y="226563"/>
                </a:cubicBezTo>
                <a:lnTo>
                  <a:pt x="399407" y="225642"/>
                </a:lnTo>
                <a:lnTo>
                  <a:pt x="399407" y="241298"/>
                </a:lnTo>
                <a:lnTo>
                  <a:pt x="407709" y="243140"/>
                </a:lnTo>
                <a:cubicBezTo>
                  <a:pt x="406787" y="237614"/>
                  <a:pt x="405864" y="231167"/>
                  <a:pt x="404942" y="225642"/>
                </a:cubicBezTo>
                <a:close/>
                <a:moveTo>
                  <a:pt x="194631" y="217353"/>
                </a:moveTo>
                <a:lnTo>
                  <a:pt x="194631" y="221037"/>
                </a:lnTo>
                <a:cubicBezTo>
                  <a:pt x="189096" y="244061"/>
                  <a:pt x="186329" y="267086"/>
                  <a:pt x="185406" y="288269"/>
                </a:cubicBezTo>
                <a:lnTo>
                  <a:pt x="185406" y="291032"/>
                </a:lnTo>
                <a:lnTo>
                  <a:pt x="188174" y="291953"/>
                </a:lnTo>
                <a:cubicBezTo>
                  <a:pt x="216769" y="299320"/>
                  <a:pt x="247208" y="303925"/>
                  <a:pt x="277648" y="304846"/>
                </a:cubicBezTo>
                <a:lnTo>
                  <a:pt x="280415" y="304846"/>
                </a:lnTo>
                <a:lnTo>
                  <a:pt x="280415" y="302083"/>
                </a:lnTo>
                <a:cubicBezTo>
                  <a:pt x="280415" y="296557"/>
                  <a:pt x="281338" y="291953"/>
                  <a:pt x="281338" y="286427"/>
                </a:cubicBezTo>
                <a:cubicBezTo>
                  <a:pt x="281338" y="269849"/>
                  <a:pt x="281338" y="253271"/>
                  <a:pt x="282260" y="236693"/>
                </a:cubicBezTo>
                <a:lnTo>
                  <a:pt x="282260" y="233930"/>
                </a:lnTo>
                <a:lnTo>
                  <a:pt x="279493" y="233930"/>
                </a:lnTo>
                <a:cubicBezTo>
                  <a:pt x="250898" y="231167"/>
                  <a:pt x="224148" y="226563"/>
                  <a:pt x="198320" y="218274"/>
                </a:cubicBezTo>
                <a:close/>
                <a:moveTo>
                  <a:pt x="453830" y="207222"/>
                </a:moveTo>
                <a:lnTo>
                  <a:pt x="446451" y="210906"/>
                </a:lnTo>
                <a:lnTo>
                  <a:pt x="442761" y="226563"/>
                </a:lnTo>
                <a:lnTo>
                  <a:pt x="431692" y="215511"/>
                </a:lnTo>
                <a:lnTo>
                  <a:pt x="431692" y="213669"/>
                </a:lnTo>
                <a:cubicBezTo>
                  <a:pt x="428925" y="213669"/>
                  <a:pt x="427080" y="214590"/>
                  <a:pt x="424313" y="215511"/>
                </a:cubicBezTo>
                <a:lnTo>
                  <a:pt x="422468" y="216432"/>
                </a:lnTo>
                <a:lnTo>
                  <a:pt x="422468" y="220116"/>
                </a:lnTo>
                <a:cubicBezTo>
                  <a:pt x="425235" y="230247"/>
                  <a:pt x="426158" y="240377"/>
                  <a:pt x="428002" y="250508"/>
                </a:cubicBezTo>
                <a:lnTo>
                  <a:pt x="428925" y="250508"/>
                </a:lnTo>
                <a:lnTo>
                  <a:pt x="433537" y="250508"/>
                </a:lnTo>
                <a:lnTo>
                  <a:pt x="433537" y="242219"/>
                </a:lnTo>
                <a:lnTo>
                  <a:pt x="447373" y="240377"/>
                </a:lnTo>
                <a:lnTo>
                  <a:pt x="461209" y="250508"/>
                </a:lnTo>
                <a:lnTo>
                  <a:pt x="483347" y="250508"/>
                </a:lnTo>
                <a:lnTo>
                  <a:pt x="490727" y="243140"/>
                </a:lnTo>
                <a:lnTo>
                  <a:pt x="490727" y="232088"/>
                </a:lnTo>
                <a:lnTo>
                  <a:pt x="484270" y="227484"/>
                </a:lnTo>
                <a:lnTo>
                  <a:pt x="463054" y="227484"/>
                </a:lnTo>
                <a:lnTo>
                  <a:pt x="455675" y="219195"/>
                </a:lnTo>
                <a:close/>
                <a:moveTo>
                  <a:pt x="123604" y="202617"/>
                </a:moveTo>
                <a:lnTo>
                  <a:pt x="117147" y="203538"/>
                </a:lnTo>
                <a:lnTo>
                  <a:pt x="116225" y="205380"/>
                </a:lnTo>
                <a:lnTo>
                  <a:pt x="112535" y="205380"/>
                </a:lnTo>
                <a:lnTo>
                  <a:pt x="110690" y="211827"/>
                </a:lnTo>
                <a:lnTo>
                  <a:pt x="119915" y="211827"/>
                </a:lnTo>
                <a:lnTo>
                  <a:pt x="123604" y="207222"/>
                </a:lnTo>
                <a:close/>
                <a:moveTo>
                  <a:pt x="155889" y="201696"/>
                </a:moveTo>
                <a:lnTo>
                  <a:pt x="147587" y="206301"/>
                </a:lnTo>
                <a:lnTo>
                  <a:pt x="130061" y="224721"/>
                </a:lnTo>
                <a:lnTo>
                  <a:pt x="129139" y="232088"/>
                </a:lnTo>
                <a:lnTo>
                  <a:pt x="111613" y="243140"/>
                </a:lnTo>
                <a:lnTo>
                  <a:pt x="103311" y="252350"/>
                </a:lnTo>
                <a:lnTo>
                  <a:pt x="103311" y="258797"/>
                </a:lnTo>
                <a:cubicBezTo>
                  <a:pt x="121759" y="268928"/>
                  <a:pt x="142053" y="278138"/>
                  <a:pt x="163268" y="284585"/>
                </a:cubicBezTo>
                <a:lnTo>
                  <a:pt x="166958" y="285506"/>
                </a:lnTo>
                <a:lnTo>
                  <a:pt x="166958" y="281822"/>
                </a:lnTo>
                <a:cubicBezTo>
                  <a:pt x="168803" y="259718"/>
                  <a:pt x="171570" y="236693"/>
                  <a:pt x="177105" y="213669"/>
                </a:cubicBezTo>
                <a:lnTo>
                  <a:pt x="177105" y="210906"/>
                </a:lnTo>
                <a:lnTo>
                  <a:pt x="175260" y="209985"/>
                </a:lnTo>
                <a:cubicBezTo>
                  <a:pt x="168803" y="207222"/>
                  <a:pt x="162346" y="204459"/>
                  <a:pt x="155889" y="201696"/>
                </a:cubicBezTo>
                <a:close/>
                <a:moveTo>
                  <a:pt x="128216" y="197091"/>
                </a:moveTo>
                <a:lnTo>
                  <a:pt x="128216" y="202617"/>
                </a:lnTo>
                <a:lnTo>
                  <a:pt x="130061" y="205380"/>
                </a:lnTo>
                <a:lnTo>
                  <a:pt x="139285" y="205380"/>
                </a:lnTo>
                <a:lnTo>
                  <a:pt x="139285" y="200775"/>
                </a:lnTo>
                <a:lnTo>
                  <a:pt x="129139" y="197091"/>
                </a:lnTo>
                <a:close/>
                <a:moveTo>
                  <a:pt x="394795" y="195249"/>
                </a:moveTo>
                <a:lnTo>
                  <a:pt x="386494" y="203538"/>
                </a:lnTo>
                <a:lnTo>
                  <a:pt x="377269" y="201696"/>
                </a:lnTo>
                <a:lnTo>
                  <a:pt x="369890" y="210906"/>
                </a:lnTo>
                <a:cubicBezTo>
                  <a:pt x="379114" y="209064"/>
                  <a:pt x="388338" y="207222"/>
                  <a:pt x="397563" y="205380"/>
                </a:cubicBezTo>
                <a:lnTo>
                  <a:pt x="400330" y="204459"/>
                </a:lnTo>
                <a:lnTo>
                  <a:pt x="396640" y="201696"/>
                </a:lnTo>
                <a:close/>
                <a:moveTo>
                  <a:pt x="484270" y="193407"/>
                </a:moveTo>
                <a:lnTo>
                  <a:pt x="481503" y="196170"/>
                </a:lnTo>
                <a:lnTo>
                  <a:pt x="472278" y="198012"/>
                </a:lnTo>
                <a:lnTo>
                  <a:pt x="467666" y="198933"/>
                </a:lnTo>
                <a:lnTo>
                  <a:pt x="463977" y="203538"/>
                </a:lnTo>
                <a:lnTo>
                  <a:pt x="463977" y="215511"/>
                </a:lnTo>
                <a:lnTo>
                  <a:pt x="469511" y="214590"/>
                </a:lnTo>
                <a:lnTo>
                  <a:pt x="487037" y="215511"/>
                </a:lnTo>
                <a:lnTo>
                  <a:pt x="496261" y="215511"/>
                </a:lnTo>
                <a:cubicBezTo>
                  <a:pt x="495339" y="213669"/>
                  <a:pt x="495339" y="210906"/>
                  <a:pt x="494416" y="209064"/>
                </a:cubicBezTo>
                <a:lnTo>
                  <a:pt x="487960" y="206301"/>
                </a:lnTo>
                <a:lnTo>
                  <a:pt x="487960" y="195249"/>
                </a:lnTo>
                <a:close/>
                <a:moveTo>
                  <a:pt x="416011" y="191565"/>
                </a:moveTo>
                <a:cubicBezTo>
                  <a:pt x="416933" y="192486"/>
                  <a:pt x="416933" y="194328"/>
                  <a:pt x="417856" y="195249"/>
                </a:cubicBezTo>
                <a:lnTo>
                  <a:pt x="417856" y="198933"/>
                </a:lnTo>
                <a:lnTo>
                  <a:pt x="421545" y="198012"/>
                </a:lnTo>
                <a:cubicBezTo>
                  <a:pt x="421545" y="197091"/>
                  <a:pt x="422468" y="197091"/>
                  <a:pt x="423390" y="197091"/>
                </a:cubicBezTo>
                <a:lnTo>
                  <a:pt x="420623" y="195249"/>
                </a:lnTo>
                <a:lnTo>
                  <a:pt x="416933" y="191565"/>
                </a:lnTo>
                <a:close/>
                <a:moveTo>
                  <a:pt x="116225" y="191565"/>
                </a:moveTo>
                <a:lnTo>
                  <a:pt x="116225" y="200775"/>
                </a:lnTo>
                <a:lnTo>
                  <a:pt x="121759" y="199854"/>
                </a:lnTo>
                <a:lnTo>
                  <a:pt x="125449" y="197091"/>
                </a:lnTo>
                <a:lnTo>
                  <a:pt x="125449" y="191565"/>
                </a:lnTo>
                <a:close/>
                <a:moveTo>
                  <a:pt x="133751" y="190644"/>
                </a:moveTo>
                <a:lnTo>
                  <a:pt x="130984" y="193407"/>
                </a:lnTo>
                <a:lnTo>
                  <a:pt x="134673" y="196170"/>
                </a:lnTo>
                <a:lnTo>
                  <a:pt x="137441" y="193407"/>
                </a:lnTo>
                <a:close/>
                <a:moveTo>
                  <a:pt x="539615" y="185118"/>
                </a:moveTo>
                <a:lnTo>
                  <a:pt x="530391" y="186039"/>
                </a:lnTo>
                <a:lnTo>
                  <a:pt x="527624" y="191565"/>
                </a:lnTo>
                <a:lnTo>
                  <a:pt x="528546" y="202617"/>
                </a:lnTo>
                <a:lnTo>
                  <a:pt x="540537" y="210906"/>
                </a:lnTo>
                <a:lnTo>
                  <a:pt x="540537" y="215511"/>
                </a:lnTo>
                <a:lnTo>
                  <a:pt x="534080" y="220116"/>
                </a:lnTo>
                <a:lnTo>
                  <a:pt x="533158" y="223800"/>
                </a:lnTo>
                <a:lnTo>
                  <a:pt x="542382" y="224721"/>
                </a:lnTo>
                <a:cubicBezTo>
                  <a:pt x="546072" y="221958"/>
                  <a:pt x="548839" y="219195"/>
                  <a:pt x="551606" y="216432"/>
                </a:cubicBezTo>
                <a:lnTo>
                  <a:pt x="550684" y="215511"/>
                </a:lnTo>
                <a:lnTo>
                  <a:pt x="550684" y="208143"/>
                </a:lnTo>
                <a:lnTo>
                  <a:pt x="535925" y="198933"/>
                </a:lnTo>
                <a:lnTo>
                  <a:pt x="536848" y="193407"/>
                </a:lnTo>
                <a:lnTo>
                  <a:pt x="547917" y="194328"/>
                </a:lnTo>
                <a:lnTo>
                  <a:pt x="547917" y="188802"/>
                </a:lnTo>
                <a:close/>
                <a:moveTo>
                  <a:pt x="176182" y="183276"/>
                </a:moveTo>
                <a:lnTo>
                  <a:pt x="170648" y="188802"/>
                </a:lnTo>
                <a:cubicBezTo>
                  <a:pt x="173415" y="189723"/>
                  <a:pt x="176182" y="190644"/>
                  <a:pt x="178027" y="191565"/>
                </a:cubicBezTo>
                <a:lnTo>
                  <a:pt x="181717" y="193407"/>
                </a:lnTo>
                <a:lnTo>
                  <a:pt x="182639" y="189723"/>
                </a:lnTo>
                <a:cubicBezTo>
                  <a:pt x="182639" y="188802"/>
                  <a:pt x="183561" y="187881"/>
                  <a:pt x="183561" y="186960"/>
                </a:cubicBezTo>
                <a:lnTo>
                  <a:pt x="182639" y="186960"/>
                </a:lnTo>
                <a:lnTo>
                  <a:pt x="180794" y="185118"/>
                </a:lnTo>
                <a:close/>
                <a:moveTo>
                  <a:pt x="116225" y="183276"/>
                </a:moveTo>
                <a:cubicBezTo>
                  <a:pt x="115303" y="185118"/>
                  <a:pt x="114380" y="186960"/>
                  <a:pt x="113458" y="188802"/>
                </a:cubicBezTo>
                <a:lnTo>
                  <a:pt x="118070" y="188802"/>
                </a:lnTo>
                <a:lnTo>
                  <a:pt x="118070" y="183276"/>
                </a:lnTo>
                <a:close/>
                <a:moveTo>
                  <a:pt x="120837" y="182355"/>
                </a:moveTo>
                <a:lnTo>
                  <a:pt x="120837" y="188802"/>
                </a:lnTo>
                <a:lnTo>
                  <a:pt x="126372" y="187881"/>
                </a:lnTo>
                <a:close/>
                <a:moveTo>
                  <a:pt x="180794" y="172224"/>
                </a:moveTo>
                <a:lnTo>
                  <a:pt x="178027" y="174066"/>
                </a:lnTo>
                <a:lnTo>
                  <a:pt x="178027" y="179592"/>
                </a:lnTo>
                <a:lnTo>
                  <a:pt x="183561" y="180513"/>
                </a:lnTo>
                <a:lnTo>
                  <a:pt x="185406" y="181434"/>
                </a:lnTo>
                <a:cubicBezTo>
                  <a:pt x="185406" y="177750"/>
                  <a:pt x="186329" y="174987"/>
                  <a:pt x="187251" y="172224"/>
                </a:cubicBezTo>
                <a:close/>
                <a:moveTo>
                  <a:pt x="86708" y="159331"/>
                </a:moveTo>
                <a:lnTo>
                  <a:pt x="79328" y="162094"/>
                </a:lnTo>
                <a:lnTo>
                  <a:pt x="83940" y="171303"/>
                </a:lnTo>
                <a:lnTo>
                  <a:pt x="91320" y="169461"/>
                </a:lnTo>
                <a:lnTo>
                  <a:pt x="93164" y="160252"/>
                </a:lnTo>
                <a:close/>
                <a:moveTo>
                  <a:pt x="344085" y="154751"/>
                </a:moveTo>
                <a:lnTo>
                  <a:pt x="348708" y="157513"/>
                </a:lnTo>
                <a:lnTo>
                  <a:pt x="348708" y="163036"/>
                </a:lnTo>
                <a:lnTo>
                  <a:pt x="336688" y="171321"/>
                </a:lnTo>
                <a:lnTo>
                  <a:pt x="330215" y="171321"/>
                </a:lnTo>
                <a:lnTo>
                  <a:pt x="330215" y="165798"/>
                </a:lnTo>
                <a:lnTo>
                  <a:pt x="335763" y="156592"/>
                </a:lnTo>
                <a:close/>
                <a:moveTo>
                  <a:pt x="356964" y="142768"/>
                </a:moveTo>
                <a:lnTo>
                  <a:pt x="359730" y="153826"/>
                </a:lnTo>
                <a:lnTo>
                  <a:pt x="364341" y="161198"/>
                </a:lnTo>
                <a:lnTo>
                  <a:pt x="368030" y="164884"/>
                </a:lnTo>
                <a:lnTo>
                  <a:pt x="373563" y="167648"/>
                </a:lnTo>
                <a:lnTo>
                  <a:pt x="368030" y="174099"/>
                </a:lnTo>
                <a:lnTo>
                  <a:pt x="356964" y="175020"/>
                </a:lnTo>
                <a:lnTo>
                  <a:pt x="349586" y="175020"/>
                </a:lnTo>
                <a:lnTo>
                  <a:pt x="350508" y="165805"/>
                </a:lnTo>
                <a:lnTo>
                  <a:pt x="356964" y="163962"/>
                </a:lnTo>
                <a:lnTo>
                  <a:pt x="356041" y="159355"/>
                </a:lnTo>
                <a:lnTo>
                  <a:pt x="349586" y="155669"/>
                </a:lnTo>
                <a:lnTo>
                  <a:pt x="345897" y="152904"/>
                </a:lnTo>
                <a:lnTo>
                  <a:pt x="345897" y="148297"/>
                </a:lnTo>
                <a:lnTo>
                  <a:pt x="347742" y="144611"/>
                </a:lnTo>
                <a:close/>
                <a:moveTo>
                  <a:pt x="119915" y="136306"/>
                </a:moveTo>
                <a:lnTo>
                  <a:pt x="115303" y="139069"/>
                </a:lnTo>
                <a:lnTo>
                  <a:pt x="116225" y="142753"/>
                </a:lnTo>
                <a:cubicBezTo>
                  <a:pt x="117147" y="140911"/>
                  <a:pt x="118992" y="139069"/>
                  <a:pt x="119915" y="136306"/>
                </a:cubicBezTo>
                <a:close/>
                <a:moveTo>
                  <a:pt x="377269" y="129859"/>
                </a:moveTo>
                <a:lnTo>
                  <a:pt x="374502" y="130780"/>
                </a:lnTo>
                <a:cubicBezTo>
                  <a:pt x="353286" y="136306"/>
                  <a:pt x="330226" y="139069"/>
                  <a:pt x="307166" y="139069"/>
                </a:cubicBezTo>
                <a:lnTo>
                  <a:pt x="303476" y="139069"/>
                </a:lnTo>
                <a:lnTo>
                  <a:pt x="303476" y="142753"/>
                </a:lnTo>
                <a:cubicBezTo>
                  <a:pt x="302553" y="163936"/>
                  <a:pt x="301631" y="187881"/>
                  <a:pt x="300709" y="212748"/>
                </a:cubicBezTo>
                <a:lnTo>
                  <a:pt x="300709" y="216432"/>
                </a:lnTo>
                <a:lnTo>
                  <a:pt x="308088" y="216432"/>
                </a:lnTo>
                <a:cubicBezTo>
                  <a:pt x="315467" y="216432"/>
                  <a:pt x="322847" y="216432"/>
                  <a:pt x="330226" y="215511"/>
                </a:cubicBezTo>
                <a:lnTo>
                  <a:pt x="329304" y="208143"/>
                </a:lnTo>
                <a:lnTo>
                  <a:pt x="332071" y="200775"/>
                </a:lnTo>
                <a:lnTo>
                  <a:pt x="344985" y="198012"/>
                </a:lnTo>
                <a:lnTo>
                  <a:pt x="359743" y="200775"/>
                </a:lnTo>
                <a:lnTo>
                  <a:pt x="361588" y="193407"/>
                </a:lnTo>
                <a:lnTo>
                  <a:pt x="355131" y="191565"/>
                </a:lnTo>
                <a:lnTo>
                  <a:pt x="356976" y="179592"/>
                </a:lnTo>
                <a:lnTo>
                  <a:pt x="371735" y="176829"/>
                </a:lnTo>
                <a:lnTo>
                  <a:pt x="381881" y="163015"/>
                </a:lnTo>
                <a:lnTo>
                  <a:pt x="388338" y="162094"/>
                </a:lnTo>
                <a:cubicBezTo>
                  <a:pt x="386494" y="155647"/>
                  <a:pt x="383726" y="149200"/>
                  <a:pt x="381881" y="142753"/>
                </a:cubicBezTo>
                <a:lnTo>
                  <a:pt x="380959" y="142753"/>
                </a:lnTo>
                <a:lnTo>
                  <a:pt x="380037" y="139069"/>
                </a:lnTo>
                <a:cubicBezTo>
                  <a:pt x="380037" y="136306"/>
                  <a:pt x="379114" y="134464"/>
                  <a:pt x="378192" y="132622"/>
                </a:cubicBezTo>
                <a:close/>
                <a:moveTo>
                  <a:pt x="223225" y="125254"/>
                </a:moveTo>
                <a:lnTo>
                  <a:pt x="222303" y="128017"/>
                </a:lnTo>
                <a:cubicBezTo>
                  <a:pt x="218613" y="136306"/>
                  <a:pt x="215846" y="144595"/>
                  <a:pt x="213079" y="152884"/>
                </a:cubicBezTo>
                <a:lnTo>
                  <a:pt x="213079" y="155647"/>
                </a:lnTo>
                <a:lnTo>
                  <a:pt x="224148" y="162094"/>
                </a:lnTo>
                <a:lnTo>
                  <a:pt x="223225" y="171303"/>
                </a:lnTo>
                <a:lnTo>
                  <a:pt x="213079" y="174987"/>
                </a:lnTo>
                <a:lnTo>
                  <a:pt x="214001" y="177750"/>
                </a:lnTo>
                <a:lnTo>
                  <a:pt x="225993" y="183276"/>
                </a:lnTo>
                <a:lnTo>
                  <a:pt x="225993" y="190644"/>
                </a:lnTo>
                <a:lnTo>
                  <a:pt x="222303" y="190644"/>
                </a:lnTo>
                <a:lnTo>
                  <a:pt x="206622" y="186039"/>
                </a:lnTo>
                <a:lnTo>
                  <a:pt x="205700" y="180513"/>
                </a:lnTo>
                <a:lnTo>
                  <a:pt x="210312" y="177750"/>
                </a:lnTo>
                <a:lnTo>
                  <a:pt x="210312" y="173145"/>
                </a:lnTo>
                <a:lnTo>
                  <a:pt x="206622" y="172224"/>
                </a:lnTo>
                <a:cubicBezTo>
                  <a:pt x="204777" y="180513"/>
                  <a:pt x="202010" y="188802"/>
                  <a:pt x="200165" y="197091"/>
                </a:cubicBezTo>
                <a:lnTo>
                  <a:pt x="199243" y="199854"/>
                </a:lnTo>
                <a:lnTo>
                  <a:pt x="202010" y="200775"/>
                </a:lnTo>
                <a:cubicBezTo>
                  <a:pt x="225993" y="208143"/>
                  <a:pt x="251820" y="212748"/>
                  <a:pt x="279493" y="215511"/>
                </a:cubicBezTo>
                <a:lnTo>
                  <a:pt x="282260" y="215511"/>
                </a:lnTo>
                <a:lnTo>
                  <a:pt x="282260" y="211827"/>
                </a:lnTo>
                <a:cubicBezTo>
                  <a:pt x="283183" y="186960"/>
                  <a:pt x="284105" y="163015"/>
                  <a:pt x="285028" y="140911"/>
                </a:cubicBezTo>
                <a:lnTo>
                  <a:pt x="285028" y="138148"/>
                </a:lnTo>
                <a:lnTo>
                  <a:pt x="282260" y="138148"/>
                </a:lnTo>
                <a:cubicBezTo>
                  <a:pt x="262889" y="136306"/>
                  <a:pt x="243519" y="132622"/>
                  <a:pt x="225993" y="126175"/>
                </a:cubicBezTo>
                <a:close/>
                <a:moveTo>
                  <a:pt x="399407" y="122491"/>
                </a:moveTo>
                <a:cubicBezTo>
                  <a:pt x="399407" y="122491"/>
                  <a:pt x="398485" y="122491"/>
                  <a:pt x="397563" y="123412"/>
                </a:cubicBezTo>
                <a:lnTo>
                  <a:pt x="394795" y="124333"/>
                </a:lnTo>
                <a:lnTo>
                  <a:pt x="395718" y="126175"/>
                </a:lnTo>
                <a:lnTo>
                  <a:pt x="398485" y="125254"/>
                </a:lnTo>
                <a:close/>
                <a:moveTo>
                  <a:pt x="439994" y="114202"/>
                </a:moveTo>
                <a:lnTo>
                  <a:pt x="419701" y="128017"/>
                </a:lnTo>
                <a:lnTo>
                  <a:pt x="419701" y="151042"/>
                </a:lnTo>
                <a:lnTo>
                  <a:pt x="407709" y="156568"/>
                </a:lnTo>
                <a:lnTo>
                  <a:pt x="409554" y="160252"/>
                </a:lnTo>
                <a:lnTo>
                  <a:pt x="428002" y="161173"/>
                </a:lnTo>
                <a:lnTo>
                  <a:pt x="439071" y="144595"/>
                </a:lnTo>
                <a:lnTo>
                  <a:pt x="439071" y="137227"/>
                </a:lnTo>
                <a:lnTo>
                  <a:pt x="430770" y="133543"/>
                </a:lnTo>
                <a:lnTo>
                  <a:pt x="430770" y="128017"/>
                </a:lnTo>
                <a:lnTo>
                  <a:pt x="444606" y="119728"/>
                </a:lnTo>
                <a:lnTo>
                  <a:pt x="444606" y="117886"/>
                </a:lnTo>
                <a:cubicBezTo>
                  <a:pt x="443683" y="116044"/>
                  <a:pt x="442761" y="115123"/>
                  <a:pt x="441839" y="114202"/>
                </a:cubicBezTo>
                <a:close/>
                <a:moveTo>
                  <a:pt x="186329" y="107755"/>
                </a:moveTo>
                <a:lnTo>
                  <a:pt x="179872" y="108676"/>
                </a:lnTo>
                <a:lnTo>
                  <a:pt x="178027" y="110518"/>
                </a:lnTo>
                <a:lnTo>
                  <a:pt x="172492" y="116044"/>
                </a:lnTo>
                <a:lnTo>
                  <a:pt x="164191" y="116965"/>
                </a:lnTo>
                <a:lnTo>
                  <a:pt x="165113" y="121570"/>
                </a:lnTo>
                <a:lnTo>
                  <a:pt x="167880" y="122491"/>
                </a:lnTo>
                <a:lnTo>
                  <a:pt x="167880" y="124333"/>
                </a:lnTo>
                <a:lnTo>
                  <a:pt x="160501" y="125254"/>
                </a:lnTo>
                <a:lnTo>
                  <a:pt x="160501" y="128938"/>
                </a:lnTo>
                <a:lnTo>
                  <a:pt x="153122" y="129859"/>
                </a:lnTo>
                <a:lnTo>
                  <a:pt x="152199" y="121570"/>
                </a:lnTo>
                <a:cubicBezTo>
                  <a:pt x="144820" y="132622"/>
                  <a:pt x="137441" y="143674"/>
                  <a:pt x="130984" y="154726"/>
                </a:cubicBezTo>
                <a:lnTo>
                  <a:pt x="138363" y="156568"/>
                </a:lnTo>
                <a:lnTo>
                  <a:pt x="138363" y="171303"/>
                </a:lnTo>
                <a:cubicBezTo>
                  <a:pt x="139285" y="171303"/>
                  <a:pt x="139285" y="171303"/>
                  <a:pt x="139285" y="172224"/>
                </a:cubicBezTo>
                <a:lnTo>
                  <a:pt x="144820" y="171303"/>
                </a:lnTo>
                <a:lnTo>
                  <a:pt x="151277" y="158410"/>
                </a:lnTo>
                <a:lnTo>
                  <a:pt x="166036" y="153805"/>
                </a:lnTo>
                <a:lnTo>
                  <a:pt x="166036" y="135385"/>
                </a:lnTo>
                <a:lnTo>
                  <a:pt x="174337" y="128938"/>
                </a:lnTo>
                <a:lnTo>
                  <a:pt x="193708" y="133543"/>
                </a:lnTo>
                <a:lnTo>
                  <a:pt x="192786" y="146437"/>
                </a:lnTo>
                <a:lnTo>
                  <a:pt x="195553" y="146437"/>
                </a:lnTo>
                <a:cubicBezTo>
                  <a:pt x="197398" y="139990"/>
                  <a:pt x="200165" y="134464"/>
                  <a:pt x="202010" y="128938"/>
                </a:cubicBezTo>
                <a:lnTo>
                  <a:pt x="185406" y="124333"/>
                </a:lnTo>
                <a:lnTo>
                  <a:pt x="201087" y="116044"/>
                </a:lnTo>
                <a:cubicBezTo>
                  <a:pt x="196475" y="113281"/>
                  <a:pt x="190941" y="110518"/>
                  <a:pt x="186329" y="107755"/>
                </a:cubicBezTo>
                <a:close/>
                <a:moveTo>
                  <a:pt x="93164" y="107755"/>
                </a:moveTo>
                <a:cubicBezTo>
                  <a:pt x="91320" y="109597"/>
                  <a:pt x="89475" y="111439"/>
                  <a:pt x="87630" y="113281"/>
                </a:cubicBezTo>
                <a:lnTo>
                  <a:pt x="105156" y="114202"/>
                </a:lnTo>
                <a:lnTo>
                  <a:pt x="103311" y="107755"/>
                </a:lnTo>
                <a:close/>
                <a:moveTo>
                  <a:pt x="168803" y="98546"/>
                </a:moveTo>
                <a:lnTo>
                  <a:pt x="167880" y="99466"/>
                </a:lnTo>
                <a:cubicBezTo>
                  <a:pt x="166036" y="103150"/>
                  <a:pt x="163268" y="105913"/>
                  <a:pt x="160501" y="109597"/>
                </a:cubicBezTo>
                <a:lnTo>
                  <a:pt x="169725" y="110518"/>
                </a:lnTo>
                <a:close/>
                <a:moveTo>
                  <a:pt x="467666" y="76442"/>
                </a:moveTo>
                <a:lnTo>
                  <a:pt x="464899" y="79205"/>
                </a:lnTo>
                <a:cubicBezTo>
                  <a:pt x="461209" y="82889"/>
                  <a:pt x="457520" y="87494"/>
                  <a:pt x="452908" y="91178"/>
                </a:cubicBezTo>
                <a:lnTo>
                  <a:pt x="450140" y="93020"/>
                </a:lnTo>
                <a:lnTo>
                  <a:pt x="451985" y="95783"/>
                </a:lnTo>
                <a:cubicBezTo>
                  <a:pt x="453830" y="97625"/>
                  <a:pt x="454752" y="99466"/>
                  <a:pt x="455675" y="101308"/>
                </a:cubicBezTo>
                <a:lnTo>
                  <a:pt x="459365" y="101308"/>
                </a:lnTo>
                <a:lnTo>
                  <a:pt x="487960" y="114202"/>
                </a:lnTo>
                <a:lnTo>
                  <a:pt x="483347" y="118807"/>
                </a:lnTo>
                <a:lnTo>
                  <a:pt x="468589" y="118807"/>
                </a:lnTo>
                <a:cubicBezTo>
                  <a:pt x="469511" y="120649"/>
                  <a:pt x="471356" y="122491"/>
                  <a:pt x="472278" y="124333"/>
                </a:cubicBezTo>
                <a:lnTo>
                  <a:pt x="483347" y="125254"/>
                </a:lnTo>
                <a:lnTo>
                  <a:pt x="492572" y="117886"/>
                </a:lnTo>
                <a:lnTo>
                  <a:pt x="495339" y="109597"/>
                </a:lnTo>
                <a:lnTo>
                  <a:pt x="499833" y="107802"/>
                </a:lnTo>
                <a:lnTo>
                  <a:pt x="500031" y="107995"/>
                </a:lnTo>
                <a:lnTo>
                  <a:pt x="502718" y="116044"/>
                </a:lnTo>
                <a:lnTo>
                  <a:pt x="506408" y="114202"/>
                </a:lnTo>
                <a:lnTo>
                  <a:pt x="500031" y="107995"/>
                </a:lnTo>
                <a:lnTo>
                  <a:pt x="499951" y="107755"/>
                </a:lnTo>
                <a:lnTo>
                  <a:pt x="499833" y="107802"/>
                </a:lnTo>
                <a:lnTo>
                  <a:pt x="469511" y="78284"/>
                </a:lnTo>
                <a:close/>
                <a:moveTo>
                  <a:pt x="140208" y="67232"/>
                </a:moveTo>
                <a:lnTo>
                  <a:pt x="137441" y="68153"/>
                </a:lnTo>
                <a:cubicBezTo>
                  <a:pt x="127294" y="75521"/>
                  <a:pt x="118070" y="82889"/>
                  <a:pt x="108846" y="91178"/>
                </a:cubicBezTo>
                <a:lnTo>
                  <a:pt x="113458" y="97625"/>
                </a:lnTo>
                <a:lnTo>
                  <a:pt x="125449" y="97625"/>
                </a:lnTo>
                <a:lnTo>
                  <a:pt x="132828" y="91178"/>
                </a:lnTo>
                <a:lnTo>
                  <a:pt x="138363" y="93941"/>
                </a:lnTo>
                <a:lnTo>
                  <a:pt x="128216" y="104071"/>
                </a:lnTo>
                <a:cubicBezTo>
                  <a:pt x="128216" y="104071"/>
                  <a:pt x="114380" y="104071"/>
                  <a:pt x="115303" y="104071"/>
                </a:cubicBezTo>
                <a:cubicBezTo>
                  <a:pt x="115303" y="104071"/>
                  <a:pt x="116225" y="113281"/>
                  <a:pt x="116225" y="113281"/>
                </a:cubicBezTo>
                <a:lnTo>
                  <a:pt x="132828" y="113281"/>
                </a:lnTo>
                <a:lnTo>
                  <a:pt x="134673" y="108676"/>
                </a:lnTo>
                <a:lnTo>
                  <a:pt x="138363" y="108676"/>
                </a:lnTo>
                <a:cubicBezTo>
                  <a:pt x="140208" y="105913"/>
                  <a:pt x="142053" y="103150"/>
                  <a:pt x="143898" y="100387"/>
                </a:cubicBezTo>
                <a:lnTo>
                  <a:pt x="141130" y="99466"/>
                </a:lnTo>
                <a:lnTo>
                  <a:pt x="143898" y="93020"/>
                </a:lnTo>
                <a:lnTo>
                  <a:pt x="149432" y="92099"/>
                </a:lnTo>
                <a:lnTo>
                  <a:pt x="150354" y="92099"/>
                </a:lnTo>
                <a:cubicBezTo>
                  <a:pt x="151277" y="90257"/>
                  <a:pt x="153122" y="88415"/>
                  <a:pt x="154044" y="86573"/>
                </a:cubicBezTo>
                <a:lnTo>
                  <a:pt x="155889" y="84731"/>
                </a:lnTo>
                <a:lnTo>
                  <a:pt x="154044" y="82889"/>
                </a:lnTo>
                <a:cubicBezTo>
                  <a:pt x="149432" y="78284"/>
                  <a:pt x="145742" y="73679"/>
                  <a:pt x="142053" y="69074"/>
                </a:cubicBezTo>
                <a:close/>
                <a:moveTo>
                  <a:pt x="404019" y="39602"/>
                </a:moveTo>
                <a:lnTo>
                  <a:pt x="416011" y="51575"/>
                </a:lnTo>
                <a:cubicBezTo>
                  <a:pt x="423390" y="59864"/>
                  <a:pt x="429847" y="68153"/>
                  <a:pt x="437227" y="76442"/>
                </a:cubicBezTo>
                <a:lnTo>
                  <a:pt x="439071" y="79205"/>
                </a:lnTo>
                <a:lnTo>
                  <a:pt x="442761" y="75521"/>
                </a:lnTo>
                <a:cubicBezTo>
                  <a:pt x="445528" y="73679"/>
                  <a:pt x="447373" y="70916"/>
                  <a:pt x="450140" y="69074"/>
                </a:cubicBezTo>
                <a:lnTo>
                  <a:pt x="452908" y="66311"/>
                </a:lnTo>
                <a:lnTo>
                  <a:pt x="449218" y="64469"/>
                </a:lnTo>
                <a:cubicBezTo>
                  <a:pt x="439994" y="58022"/>
                  <a:pt x="430770" y="52496"/>
                  <a:pt x="419701" y="46970"/>
                </a:cubicBezTo>
                <a:close/>
                <a:moveTo>
                  <a:pt x="199243" y="35918"/>
                </a:moveTo>
                <a:lnTo>
                  <a:pt x="185406" y="42365"/>
                </a:lnTo>
                <a:cubicBezTo>
                  <a:pt x="175260" y="46049"/>
                  <a:pt x="166958" y="50654"/>
                  <a:pt x="158656" y="55259"/>
                </a:cubicBezTo>
                <a:lnTo>
                  <a:pt x="155889" y="57101"/>
                </a:lnTo>
                <a:lnTo>
                  <a:pt x="157734" y="59864"/>
                </a:lnTo>
                <a:cubicBezTo>
                  <a:pt x="159579" y="62627"/>
                  <a:pt x="161423" y="64469"/>
                  <a:pt x="163268" y="66311"/>
                </a:cubicBezTo>
                <a:lnTo>
                  <a:pt x="166958" y="70916"/>
                </a:lnTo>
                <a:lnTo>
                  <a:pt x="169725" y="68153"/>
                </a:lnTo>
                <a:cubicBezTo>
                  <a:pt x="176182" y="60785"/>
                  <a:pt x="182639" y="53417"/>
                  <a:pt x="188174" y="46970"/>
                </a:cubicBezTo>
                <a:close/>
                <a:moveTo>
                  <a:pt x="346830" y="23025"/>
                </a:moveTo>
                <a:lnTo>
                  <a:pt x="350519" y="28551"/>
                </a:lnTo>
                <a:cubicBezTo>
                  <a:pt x="359743" y="45128"/>
                  <a:pt x="373580" y="71837"/>
                  <a:pt x="387416" y="104992"/>
                </a:cubicBezTo>
                <a:lnTo>
                  <a:pt x="388338" y="107755"/>
                </a:lnTo>
                <a:lnTo>
                  <a:pt x="391106" y="105913"/>
                </a:lnTo>
                <a:cubicBezTo>
                  <a:pt x="401252" y="102229"/>
                  <a:pt x="411399" y="97625"/>
                  <a:pt x="420623" y="92099"/>
                </a:cubicBezTo>
                <a:lnTo>
                  <a:pt x="424313" y="90257"/>
                </a:lnTo>
                <a:lnTo>
                  <a:pt x="421545" y="87494"/>
                </a:lnTo>
                <a:cubicBezTo>
                  <a:pt x="394795" y="54338"/>
                  <a:pt x="370812" y="33155"/>
                  <a:pt x="363433" y="26709"/>
                </a:cubicBezTo>
                <a:lnTo>
                  <a:pt x="362511" y="26709"/>
                </a:lnTo>
                <a:cubicBezTo>
                  <a:pt x="359743" y="25788"/>
                  <a:pt x="356976" y="24867"/>
                  <a:pt x="353286" y="23946"/>
                </a:cubicBezTo>
                <a:close/>
                <a:moveTo>
                  <a:pt x="251820" y="22104"/>
                </a:moveTo>
                <a:lnTo>
                  <a:pt x="245364" y="23025"/>
                </a:lnTo>
                <a:cubicBezTo>
                  <a:pt x="243519" y="23946"/>
                  <a:pt x="240751" y="23946"/>
                  <a:pt x="238907" y="24867"/>
                </a:cubicBezTo>
                <a:lnTo>
                  <a:pt x="234295" y="25788"/>
                </a:lnTo>
                <a:lnTo>
                  <a:pt x="235217" y="27630"/>
                </a:lnTo>
                <a:cubicBezTo>
                  <a:pt x="228760" y="33155"/>
                  <a:pt x="207544" y="52496"/>
                  <a:pt x="183561" y="81047"/>
                </a:cubicBezTo>
                <a:lnTo>
                  <a:pt x="181717" y="82889"/>
                </a:lnTo>
                <a:lnTo>
                  <a:pt x="184484" y="84731"/>
                </a:lnTo>
                <a:cubicBezTo>
                  <a:pt x="187251" y="87494"/>
                  <a:pt x="190018" y="89336"/>
                  <a:pt x="192786" y="91178"/>
                </a:cubicBezTo>
                <a:lnTo>
                  <a:pt x="197398" y="90257"/>
                </a:lnTo>
                <a:lnTo>
                  <a:pt x="214001" y="97625"/>
                </a:lnTo>
                <a:cubicBezTo>
                  <a:pt x="226915" y="67232"/>
                  <a:pt x="239829" y="43286"/>
                  <a:pt x="249053" y="27630"/>
                </a:cubicBezTo>
                <a:close/>
                <a:moveTo>
                  <a:pt x="309010" y="18420"/>
                </a:moveTo>
                <a:lnTo>
                  <a:pt x="309010" y="22104"/>
                </a:lnTo>
                <a:cubicBezTo>
                  <a:pt x="308088" y="42365"/>
                  <a:pt x="306243" y="75521"/>
                  <a:pt x="304398" y="117886"/>
                </a:cubicBezTo>
                <a:lnTo>
                  <a:pt x="304398" y="120649"/>
                </a:lnTo>
                <a:lnTo>
                  <a:pt x="308088" y="120649"/>
                </a:lnTo>
                <a:cubicBezTo>
                  <a:pt x="327459" y="120649"/>
                  <a:pt x="347752" y="118807"/>
                  <a:pt x="367123" y="113281"/>
                </a:cubicBezTo>
                <a:lnTo>
                  <a:pt x="370812" y="113281"/>
                </a:lnTo>
                <a:lnTo>
                  <a:pt x="368968" y="109597"/>
                </a:lnTo>
                <a:cubicBezTo>
                  <a:pt x="350519" y="65390"/>
                  <a:pt x="331148" y="33155"/>
                  <a:pt x="323769" y="21183"/>
                </a:cubicBezTo>
                <a:lnTo>
                  <a:pt x="323769" y="19341"/>
                </a:lnTo>
                <a:lnTo>
                  <a:pt x="321924" y="19341"/>
                </a:lnTo>
                <a:cubicBezTo>
                  <a:pt x="319157" y="19341"/>
                  <a:pt x="315467" y="19341"/>
                  <a:pt x="312700" y="19341"/>
                </a:cubicBezTo>
                <a:close/>
                <a:moveTo>
                  <a:pt x="285028" y="18420"/>
                </a:moveTo>
                <a:cubicBezTo>
                  <a:pt x="282260" y="19341"/>
                  <a:pt x="279493" y="19341"/>
                  <a:pt x="276726" y="19341"/>
                </a:cubicBezTo>
                <a:lnTo>
                  <a:pt x="275803" y="19341"/>
                </a:lnTo>
                <a:lnTo>
                  <a:pt x="274881" y="20262"/>
                </a:lnTo>
                <a:cubicBezTo>
                  <a:pt x="267502" y="32235"/>
                  <a:pt x="249053" y="63548"/>
                  <a:pt x="231527" y="104992"/>
                </a:cubicBezTo>
                <a:lnTo>
                  <a:pt x="229682" y="108676"/>
                </a:lnTo>
                <a:lnTo>
                  <a:pt x="233372" y="109597"/>
                </a:lnTo>
                <a:cubicBezTo>
                  <a:pt x="249053" y="114202"/>
                  <a:pt x="265657" y="117886"/>
                  <a:pt x="282260" y="119728"/>
                </a:cubicBezTo>
                <a:lnTo>
                  <a:pt x="285950" y="119728"/>
                </a:lnTo>
                <a:lnTo>
                  <a:pt x="285950" y="116965"/>
                </a:lnTo>
                <a:cubicBezTo>
                  <a:pt x="287795" y="74600"/>
                  <a:pt x="289640" y="42365"/>
                  <a:pt x="290562" y="22104"/>
                </a:cubicBezTo>
                <a:lnTo>
                  <a:pt x="290562" y="18420"/>
                </a:lnTo>
                <a:close/>
                <a:moveTo>
                  <a:pt x="297019" y="0"/>
                </a:moveTo>
                <a:cubicBezTo>
                  <a:pt x="355131" y="0"/>
                  <a:pt x="412321" y="17499"/>
                  <a:pt x="461209" y="49733"/>
                </a:cubicBezTo>
                <a:cubicBezTo>
                  <a:pt x="467666" y="53417"/>
                  <a:pt x="474123" y="58943"/>
                  <a:pt x="480580" y="63548"/>
                </a:cubicBezTo>
                <a:cubicBezTo>
                  <a:pt x="499029" y="78284"/>
                  <a:pt x="515632" y="95783"/>
                  <a:pt x="530391" y="114202"/>
                </a:cubicBezTo>
                <a:cubicBezTo>
                  <a:pt x="535925" y="120649"/>
                  <a:pt x="540537" y="128017"/>
                  <a:pt x="546072" y="135385"/>
                </a:cubicBezTo>
                <a:cubicBezTo>
                  <a:pt x="556218" y="151042"/>
                  <a:pt x="565443" y="168540"/>
                  <a:pt x="571900" y="186039"/>
                </a:cubicBezTo>
                <a:cubicBezTo>
                  <a:pt x="575589" y="195249"/>
                  <a:pt x="579279" y="204459"/>
                  <a:pt x="582046" y="212748"/>
                </a:cubicBezTo>
                <a:cubicBezTo>
                  <a:pt x="589426" y="238535"/>
                  <a:pt x="593115" y="265244"/>
                  <a:pt x="593115" y="291953"/>
                </a:cubicBezTo>
                <a:lnTo>
                  <a:pt x="593115" y="293795"/>
                </a:lnTo>
                <a:cubicBezTo>
                  <a:pt x="593115" y="294716"/>
                  <a:pt x="593115" y="295637"/>
                  <a:pt x="593115" y="296557"/>
                </a:cubicBezTo>
                <a:cubicBezTo>
                  <a:pt x="593115" y="305767"/>
                  <a:pt x="593115" y="315898"/>
                  <a:pt x="592193" y="326029"/>
                </a:cubicBezTo>
                <a:cubicBezTo>
                  <a:pt x="588503" y="361947"/>
                  <a:pt x="578357" y="397866"/>
                  <a:pt x="560831" y="431021"/>
                </a:cubicBezTo>
                <a:cubicBezTo>
                  <a:pt x="553451" y="444836"/>
                  <a:pt x="545149" y="458651"/>
                  <a:pt x="535925" y="471545"/>
                </a:cubicBezTo>
                <a:cubicBezTo>
                  <a:pt x="480580" y="547066"/>
                  <a:pt x="391106" y="592194"/>
                  <a:pt x="297019" y="592194"/>
                </a:cubicBezTo>
                <a:lnTo>
                  <a:pt x="296097" y="592194"/>
                </a:lnTo>
                <a:lnTo>
                  <a:pt x="291484" y="593115"/>
                </a:lnTo>
                <a:lnTo>
                  <a:pt x="291484" y="592194"/>
                </a:lnTo>
                <a:lnTo>
                  <a:pt x="288717" y="592194"/>
                </a:lnTo>
                <a:cubicBezTo>
                  <a:pt x="192786" y="589431"/>
                  <a:pt x="103311" y="539698"/>
                  <a:pt x="49811" y="459572"/>
                </a:cubicBezTo>
                <a:cubicBezTo>
                  <a:pt x="40587" y="445757"/>
                  <a:pt x="32285" y="431942"/>
                  <a:pt x="25828" y="416286"/>
                </a:cubicBezTo>
                <a:cubicBezTo>
                  <a:pt x="12914" y="386814"/>
                  <a:pt x="4612" y="355501"/>
                  <a:pt x="1845" y="323266"/>
                </a:cubicBezTo>
                <a:cubicBezTo>
                  <a:pt x="923" y="313135"/>
                  <a:pt x="0" y="304846"/>
                  <a:pt x="0" y="296557"/>
                </a:cubicBezTo>
                <a:cubicBezTo>
                  <a:pt x="0" y="294716"/>
                  <a:pt x="0" y="292874"/>
                  <a:pt x="0" y="291032"/>
                </a:cubicBezTo>
                <a:lnTo>
                  <a:pt x="0" y="289190"/>
                </a:lnTo>
                <a:cubicBezTo>
                  <a:pt x="923" y="262481"/>
                  <a:pt x="5535" y="235772"/>
                  <a:pt x="12914" y="210906"/>
                </a:cubicBezTo>
                <a:cubicBezTo>
                  <a:pt x="15681" y="201696"/>
                  <a:pt x="19371" y="192486"/>
                  <a:pt x="22138" y="183276"/>
                </a:cubicBezTo>
                <a:cubicBezTo>
                  <a:pt x="23061" y="182355"/>
                  <a:pt x="23983" y="181434"/>
                  <a:pt x="23983" y="180513"/>
                </a:cubicBezTo>
                <a:lnTo>
                  <a:pt x="23983" y="179592"/>
                </a:lnTo>
                <a:cubicBezTo>
                  <a:pt x="33207" y="158410"/>
                  <a:pt x="45199" y="137227"/>
                  <a:pt x="59035" y="118807"/>
                </a:cubicBezTo>
                <a:cubicBezTo>
                  <a:pt x="64570" y="111439"/>
                  <a:pt x="70104" y="104992"/>
                  <a:pt x="76561" y="98546"/>
                </a:cubicBezTo>
                <a:cubicBezTo>
                  <a:pt x="92242" y="81047"/>
                  <a:pt x="109768" y="65390"/>
                  <a:pt x="128216" y="52496"/>
                </a:cubicBezTo>
                <a:cubicBezTo>
                  <a:pt x="135596" y="47891"/>
                  <a:pt x="142053" y="43286"/>
                  <a:pt x="149432" y="39602"/>
                </a:cubicBezTo>
                <a:cubicBezTo>
                  <a:pt x="194631" y="13815"/>
                  <a:pt x="245364" y="0"/>
                  <a:pt x="2970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716122" y="5656213"/>
            <a:ext cx="1418919" cy="78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69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67835" y="5264264"/>
            <a:ext cx="1115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人员规模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00227" y="5264264"/>
            <a:ext cx="1115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服务客户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234812" y="5264264"/>
            <a:ext cx="1115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公司净利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45648" y="5656212"/>
            <a:ext cx="1418919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1000+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个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050119" y="5656212"/>
            <a:ext cx="141891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642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万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8775" y="52108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产品业绩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Lantinghei SC Demibold" charset="-122"/>
            </a:endParaRPr>
          </a:p>
        </p:txBody>
      </p:sp>
      <p:cxnSp>
        <p:nvCxnSpPr>
          <p:cNvPr id="30" name="直线连接符 11"/>
          <p:cNvCxnSpPr/>
          <p:nvPr/>
        </p:nvCxnSpPr>
        <p:spPr>
          <a:xfrm>
            <a:off x="328295" y="1190625"/>
            <a:ext cx="2620010" cy="0"/>
          </a:xfrm>
          <a:prstGeom prst="line">
            <a:avLst/>
          </a:prstGeom>
          <a:ln w="57150" cap="rnd">
            <a:solidFill>
              <a:srgbClr val="0E0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16"/>
          <p:cNvCxnSpPr/>
          <p:nvPr/>
        </p:nvCxnSpPr>
        <p:spPr>
          <a:xfrm>
            <a:off x="3081106" y="1190545"/>
            <a:ext cx="136826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图表 7"/>
          <p:cNvGraphicFramePr/>
          <p:nvPr/>
        </p:nvGraphicFramePr>
        <p:xfrm>
          <a:off x="6464380" y="1297048"/>
          <a:ext cx="4813331" cy="3012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0391385" y="1517724"/>
            <a:ext cx="1502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单位：万元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573533" y="1656598"/>
            <a:ext cx="2896916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国内覆盖大型医药企业、消毒杀菌制剂权威工厂、化工行业知名外贸进出口公司，同时自建外贸团队直接接洽海外客户。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7" name="Freeform 5"/>
          <p:cNvSpPr/>
          <p:nvPr/>
        </p:nvSpPr>
        <p:spPr bwMode="auto">
          <a:xfrm>
            <a:off x="3521536" y="1278343"/>
            <a:ext cx="1847262" cy="162712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 lim="800000"/>
          </a:ln>
        </p:spPr>
        <p:txBody>
          <a:bodyPr vert="horz" wrap="square" lIns="128573" tIns="64286" rIns="128573" bIns="64286" numCol="1" anchor="ctr" anchorCtr="0" compatLnSpc="1"/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销售网络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覆盖海内外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1659" y="2138871"/>
            <a:ext cx="2346449" cy="26637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48126" y="6825343"/>
            <a:ext cx="12240126" cy="70870"/>
          </a:xfrm>
          <a:prstGeom prst="rect">
            <a:avLst/>
          </a:prstGeom>
          <a:solidFill>
            <a:srgbClr val="22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0169" y="6055214"/>
            <a:ext cx="567204" cy="59786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08775" y="521084"/>
            <a:ext cx="431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2021</a:t>
            </a: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年业务发展新突破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Lantinghei SC Demibold" charset="-122"/>
            </a:endParaRPr>
          </a:p>
        </p:txBody>
      </p:sp>
      <p:cxnSp>
        <p:nvCxnSpPr>
          <p:cNvPr id="30" name="直线连接符 11"/>
          <p:cNvCxnSpPr/>
          <p:nvPr/>
        </p:nvCxnSpPr>
        <p:spPr>
          <a:xfrm>
            <a:off x="328295" y="1190625"/>
            <a:ext cx="2620010" cy="0"/>
          </a:xfrm>
          <a:prstGeom prst="line">
            <a:avLst/>
          </a:prstGeom>
          <a:ln w="57150" cap="rnd">
            <a:solidFill>
              <a:srgbClr val="0E0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16"/>
          <p:cNvCxnSpPr/>
          <p:nvPr/>
        </p:nvCxnSpPr>
        <p:spPr>
          <a:xfrm>
            <a:off x="3081106" y="1190545"/>
            <a:ext cx="136826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55593" y="2138870"/>
            <a:ext cx="0" cy="2663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470420" y="2475084"/>
            <a:ext cx="110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低效消毒剂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50315" y="3010332"/>
            <a:ext cx="1480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季铵盐：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苯扎氯铵、卞索氯铵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双胍类：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氯己定、聚六亚甲基胍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酚类：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苯酚、甲酚、卤化酚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11659" y="2883160"/>
            <a:ext cx="2346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350315" y="4046509"/>
            <a:ext cx="1406826" cy="39592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779086" y="2138870"/>
            <a:ext cx="537326" cy="266371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邻苯基苯酚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02085" y="2258267"/>
            <a:ext cx="2334834" cy="4336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消毒剂工业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02085" y="4240065"/>
            <a:ext cx="2334834" cy="4336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阻燃剂工业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02085" y="3249166"/>
            <a:ext cx="2334834" cy="4336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材料保存工业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4417773" y="2475084"/>
            <a:ext cx="216817" cy="1981798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大括号 9"/>
          <p:cNvSpPr/>
          <p:nvPr/>
        </p:nvSpPr>
        <p:spPr>
          <a:xfrm>
            <a:off x="7104414" y="2475084"/>
            <a:ext cx="216817" cy="198179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顺序访问存储器 11"/>
          <p:cNvSpPr/>
          <p:nvPr/>
        </p:nvSpPr>
        <p:spPr>
          <a:xfrm rot="10800000">
            <a:off x="8531208" y="3706449"/>
            <a:ext cx="2545233" cy="2587576"/>
          </a:xfrm>
          <a:prstGeom prst="flowChartMagneticTap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流程图: 顺序访问存储器 21"/>
          <p:cNvSpPr/>
          <p:nvPr/>
        </p:nvSpPr>
        <p:spPr>
          <a:xfrm>
            <a:off x="7439334" y="976971"/>
            <a:ext cx="2545233" cy="2587576"/>
          </a:xfrm>
          <a:prstGeom prst="flowChartMagneticTap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市场需求量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23965" y="4661785"/>
            <a:ext cx="2356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现有生产企业供应不足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市场需求紧缺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箭头连接符 18"/>
          <p:cNvCxnSpPr>
            <a:stCxn id="18" idx="3"/>
          </p:cNvCxnSpPr>
          <p:nvPr/>
        </p:nvCxnSpPr>
        <p:spPr>
          <a:xfrm>
            <a:off x="2757141" y="4244472"/>
            <a:ext cx="937610" cy="4247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6" idx="2"/>
          </p:cNvCxnSpPr>
          <p:nvPr/>
        </p:nvCxnSpPr>
        <p:spPr>
          <a:xfrm>
            <a:off x="5869502" y="4673698"/>
            <a:ext cx="0" cy="47613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4506398" y="5132249"/>
            <a:ext cx="2664000" cy="53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双酚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双（磷酸二苯酯）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BDP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4506398" y="5842724"/>
            <a:ext cx="806606" cy="4249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无卤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5435095" y="5838770"/>
            <a:ext cx="806606" cy="4249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低烟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6363792" y="5824734"/>
            <a:ext cx="806606" cy="4249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低毒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537502" y="6301323"/>
            <a:ext cx="266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环保型阻燃剂</a:t>
            </a:r>
            <a:endParaRPr lang="zh-CN" altLang="en-US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8126" y="6825343"/>
            <a:ext cx="12240126" cy="70870"/>
          </a:xfrm>
          <a:prstGeom prst="rect">
            <a:avLst/>
          </a:prstGeom>
          <a:solidFill>
            <a:srgbClr val="22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0169" y="6055214"/>
            <a:ext cx="567204" cy="59786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08775" y="521084"/>
            <a:ext cx="4540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BDP+OPP</a:t>
            </a: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项目生产优势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Lantinghei SC Demibold" charset="-122"/>
            </a:endParaRPr>
          </a:p>
        </p:txBody>
      </p:sp>
      <p:cxnSp>
        <p:nvCxnSpPr>
          <p:cNvPr id="30" name="直线连接符 11"/>
          <p:cNvCxnSpPr/>
          <p:nvPr/>
        </p:nvCxnSpPr>
        <p:spPr>
          <a:xfrm>
            <a:off x="328295" y="1190625"/>
            <a:ext cx="2620010" cy="0"/>
          </a:xfrm>
          <a:prstGeom prst="line">
            <a:avLst/>
          </a:prstGeom>
          <a:ln w="57150" cap="rnd">
            <a:solidFill>
              <a:srgbClr val="0E0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16"/>
          <p:cNvCxnSpPr/>
          <p:nvPr/>
        </p:nvCxnSpPr>
        <p:spPr>
          <a:xfrm>
            <a:off x="3081106" y="1190545"/>
            <a:ext cx="136826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/>
          <p:nvPr/>
        </p:nvPicPr>
        <p:blipFill>
          <a:blip r:embed="rId2"/>
          <a:stretch>
            <a:fillRect/>
          </a:stretch>
        </p:blipFill>
        <p:spPr>
          <a:xfrm>
            <a:off x="432077" y="1473698"/>
            <a:ext cx="4592409" cy="229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/>
          <p:cNvPicPr/>
          <p:nvPr/>
        </p:nvPicPr>
        <p:blipFill>
          <a:blip r:embed="rId3"/>
          <a:stretch>
            <a:fillRect/>
          </a:stretch>
        </p:blipFill>
        <p:spPr>
          <a:xfrm>
            <a:off x="261071" y="3452546"/>
            <a:ext cx="5395661" cy="328803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椭圆 25"/>
          <p:cNvSpPr/>
          <p:nvPr/>
        </p:nvSpPr>
        <p:spPr>
          <a:xfrm>
            <a:off x="5992827" y="1019020"/>
            <a:ext cx="576622" cy="57678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569965" y="1323852"/>
            <a:ext cx="74523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标题 11"/>
          <p:cNvSpPr txBox="1"/>
          <p:nvPr/>
        </p:nvSpPr>
        <p:spPr>
          <a:xfrm>
            <a:off x="7335346" y="1103264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传质效率高：</a:t>
            </a:r>
            <a:r>
              <a:rPr lang="zh-CN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微秒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zh-CN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充分混合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缩短反应时间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减小设备体积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同时连续化生产提高生产效率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992828" y="1739100"/>
            <a:ext cx="576622" cy="5767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569966" y="2043932"/>
            <a:ext cx="74523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11"/>
          <p:cNvSpPr txBox="1"/>
          <p:nvPr/>
        </p:nvSpPr>
        <p:spPr>
          <a:xfrm>
            <a:off x="7335346" y="1823344"/>
            <a:ext cx="3982893" cy="7966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传热效果好：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毫微反应器比表面积大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是一般工业设备比表面积的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100-200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倍。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dQ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=K</a:t>
            </a:r>
            <a:r>
              <a:rPr lang="zh-CN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×△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txds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微反应器传热效率分别工业设备的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100-200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992828" y="2475980"/>
            <a:ext cx="576622" cy="57678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569966" y="2780812"/>
            <a:ext cx="74523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标题 11"/>
          <p:cNvSpPr txBox="1"/>
          <p:nvPr/>
        </p:nvSpPr>
        <p:spPr>
          <a:xfrm>
            <a:off x="7335347" y="2560224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自动控制精准：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反应祭件糟确控制、强化反应过程、提高转化率、选择性和收率。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5992829" y="3196060"/>
            <a:ext cx="576622" cy="5767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4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569967" y="3500892"/>
            <a:ext cx="74523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标题 11"/>
          <p:cNvSpPr txBox="1"/>
          <p:nvPr/>
        </p:nvSpPr>
        <p:spPr>
          <a:xfrm>
            <a:off x="7335348" y="3280304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反应体积小：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小通量反应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安全。性能高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节能环保。大量减少有毒、有污染溶剂的使用。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992828" y="3916140"/>
            <a:ext cx="576622" cy="57678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5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6569966" y="4220972"/>
            <a:ext cx="74523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标题 11"/>
          <p:cNvSpPr txBox="1"/>
          <p:nvPr/>
        </p:nvSpPr>
        <p:spPr>
          <a:xfrm>
            <a:off x="7335347" y="4000384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放大效应小：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通道数量放大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减少中试环节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缩短工艺研发期。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720080" y="782320"/>
            <a:ext cx="5817293" cy="401471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等腰三角形 57"/>
          <p:cNvSpPr/>
          <p:nvPr/>
        </p:nvSpPr>
        <p:spPr>
          <a:xfrm rot="10800000">
            <a:off x="6185246" y="4877186"/>
            <a:ext cx="4886960" cy="24446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: 圆角 58"/>
          <p:cNvSpPr/>
          <p:nvPr/>
        </p:nvSpPr>
        <p:spPr>
          <a:xfrm>
            <a:off x="5769758" y="5211836"/>
            <a:ext cx="1321027" cy="7344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清洁化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: 圆角 59"/>
          <p:cNvSpPr/>
          <p:nvPr/>
        </p:nvSpPr>
        <p:spPr>
          <a:xfrm>
            <a:off x="7239919" y="5211836"/>
            <a:ext cx="1321027" cy="7344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极安全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: 圆角 60"/>
          <p:cNvSpPr/>
          <p:nvPr/>
        </p:nvSpPr>
        <p:spPr>
          <a:xfrm>
            <a:off x="10180240" y="5211836"/>
            <a:ext cx="1321027" cy="7344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低成本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: 圆角 43"/>
          <p:cNvSpPr/>
          <p:nvPr/>
        </p:nvSpPr>
        <p:spPr>
          <a:xfrm>
            <a:off x="8710079" y="5211836"/>
            <a:ext cx="1321027" cy="7344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高收率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流程图: 接点 107"/>
          <p:cNvSpPr/>
          <p:nvPr/>
        </p:nvSpPr>
        <p:spPr>
          <a:xfrm>
            <a:off x="9099527" y="2670375"/>
            <a:ext cx="2686692" cy="2730858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48126" y="6825343"/>
            <a:ext cx="12240126" cy="70870"/>
          </a:xfrm>
          <a:prstGeom prst="rect">
            <a:avLst/>
          </a:prstGeom>
          <a:solidFill>
            <a:srgbClr val="22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0169" y="6055214"/>
            <a:ext cx="567204" cy="59786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08775" y="521084"/>
            <a:ext cx="4540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OPP+BDP</a:t>
            </a: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项目销售优势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Lantinghei SC Demibold" charset="-122"/>
            </a:endParaRPr>
          </a:p>
        </p:txBody>
      </p:sp>
      <p:cxnSp>
        <p:nvCxnSpPr>
          <p:cNvPr id="30" name="直线连接符 11"/>
          <p:cNvCxnSpPr/>
          <p:nvPr/>
        </p:nvCxnSpPr>
        <p:spPr>
          <a:xfrm>
            <a:off x="328295" y="1190625"/>
            <a:ext cx="2620010" cy="0"/>
          </a:xfrm>
          <a:prstGeom prst="line">
            <a:avLst/>
          </a:prstGeom>
          <a:ln w="57150" cap="rnd">
            <a:solidFill>
              <a:srgbClr val="0E0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16"/>
          <p:cNvCxnSpPr/>
          <p:nvPr/>
        </p:nvCxnSpPr>
        <p:spPr>
          <a:xfrm>
            <a:off x="3081106" y="1190545"/>
            <a:ext cx="136826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3054544" y="3510066"/>
            <a:ext cx="831850" cy="8302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val 6"/>
          <p:cNvSpPr>
            <a:spLocks noChangeArrowheads="1"/>
          </p:cNvSpPr>
          <p:nvPr/>
        </p:nvSpPr>
        <p:spPr bwMode="auto">
          <a:xfrm>
            <a:off x="2222694" y="1705583"/>
            <a:ext cx="831850" cy="8318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reeform 13"/>
          <p:cNvSpPr/>
          <p:nvPr/>
        </p:nvSpPr>
        <p:spPr bwMode="auto">
          <a:xfrm>
            <a:off x="2783081" y="2199295"/>
            <a:ext cx="30162" cy="3175"/>
          </a:xfrm>
          <a:custGeom>
            <a:avLst/>
            <a:gdLst>
              <a:gd name="T0" fmla="*/ 0 w 43"/>
              <a:gd name="T1" fmla="*/ 0 h 5"/>
              <a:gd name="T2" fmla="*/ 1 w 43"/>
              <a:gd name="T3" fmla="*/ 5 h 5"/>
              <a:gd name="T4" fmla="*/ 43 w 43"/>
              <a:gd name="T5" fmla="*/ 3 h 5"/>
              <a:gd name="T6" fmla="*/ 0 w 43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5">
                <a:moveTo>
                  <a:pt x="0" y="0"/>
                </a:moveTo>
                <a:lnTo>
                  <a:pt x="1" y="5"/>
                </a:lnTo>
                <a:lnTo>
                  <a:pt x="43" y="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Oval 9"/>
          <p:cNvSpPr>
            <a:spLocks noChangeArrowheads="1"/>
          </p:cNvSpPr>
          <p:nvPr/>
        </p:nvSpPr>
        <p:spPr bwMode="auto">
          <a:xfrm>
            <a:off x="2279237" y="5334343"/>
            <a:ext cx="831850" cy="8318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Oval 5"/>
          <p:cNvSpPr>
            <a:spLocks noChangeArrowheads="1"/>
          </p:cNvSpPr>
          <p:nvPr/>
        </p:nvSpPr>
        <p:spPr bwMode="auto">
          <a:xfrm>
            <a:off x="583152" y="2868930"/>
            <a:ext cx="1939925" cy="19399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87"/>
          <p:cNvSpPr txBox="1"/>
          <p:nvPr/>
        </p:nvSpPr>
        <p:spPr>
          <a:xfrm>
            <a:off x="783948" y="3300283"/>
            <a:ext cx="1538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渠道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88"/>
          <p:cNvSpPr txBox="1"/>
          <p:nvPr/>
        </p:nvSpPr>
        <p:spPr>
          <a:xfrm>
            <a:off x="3075057" y="1480738"/>
            <a:ext cx="199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进出口外贸公司</a:t>
            </a:r>
            <a:endParaRPr lang="zh-CN" altLang="en-US" sz="16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89"/>
          <p:cNvSpPr txBox="1"/>
          <p:nvPr/>
        </p:nvSpPr>
        <p:spPr>
          <a:xfrm>
            <a:off x="3137462" y="1839089"/>
            <a:ext cx="4330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与实力雄厚的化工进出口公司紧密协作</a:t>
            </a:r>
            <a:endParaRPr lang="en-US" altLang="zh-CN" sz="1400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具有长期成熟稳定订单</a:t>
            </a:r>
            <a:endParaRPr lang="zh-CN" altLang="en-US" sz="1400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92"/>
          <p:cNvSpPr txBox="1"/>
          <p:nvPr/>
        </p:nvSpPr>
        <p:spPr>
          <a:xfrm>
            <a:off x="3120630" y="5133549"/>
            <a:ext cx="199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自营外贸团队</a:t>
            </a:r>
            <a:endParaRPr lang="zh-CN" altLang="en-US" sz="16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93"/>
          <p:cNvSpPr txBox="1"/>
          <p:nvPr/>
        </p:nvSpPr>
        <p:spPr>
          <a:xfrm>
            <a:off x="3185699" y="5502280"/>
            <a:ext cx="290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对接海外采购商</a:t>
            </a:r>
            <a:r>
              <a:rPr lang="en-US" altLang="zh-CN" sz="14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批发商</a:t>
            </a:r>
            <a:endParaRPr lang="en-US" altLang="zh-CN" sz="1400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拓展外海直接客源</a:t>
            </a:r>
            <a:endParaRPr lang="zh-CN" altLang="en-US" sz="1400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94"/>
          <p:cNvSpPr txBox="1"/>
          <p:nvPr/>
        </p:nvSpPr>
        <p:spPr>
          <a:xfrm>
            <a:off x="3895937" y="3331994"/>
            <a:ext cx="199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原有内贸渠道</a:t>
            </a:r>
            <a:endParaRPr lang="zh-CN" altLang="en-US" sz="1600" b="1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标题 4"/>
          <p:cNvSpPr txBox="1"/>
          <p:nvPr/>
        </p:nvSpPr>
        <p:spPr>
          <a:xfrm>
            <a:off x="11786219" y="1282726"/>
            <a:ext cx="648072" cy="53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89"/>
          <p:cNvSpPr txBox="1"/>
          <p:nvPr/>
        </p:nvSpPr>
        <p:spPr>
          <a:xfrm>
            <a:off x="3950770" y="3696950"/>
            <a:ext cx="331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利用多年消毒原料中间体销售网络</a:t>
            </a:r>
            <a:endParaRPr lang="en-US" altLang="zh-CN" sz="1400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拓展新品种销售资源</a:t>
            </a:r>
            <a:endParaRPr lang="zh-CN" altLang="en-US" sz="1400" dirty="0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Freeform 110"/>
          <p:cNvSpPr/>
          <p:nvPr/>
        </p:nvSpPr>
        <p:spPr bwMode="auto">
          <a:xfrm>
            <a:off x="2671346" y="2110395"/>
            <a:ext cx="233363" cy="269875"/>
          </a:xfrm>
          <a:custGeom>
            <a:avLst/>
            <a:gdLst>
              <a:gd name="T0" fmla="*/ 25 w 86"/>
              <a:gd name="T1" fmla="*/ 99 h 99"/>
              <a:gd name="T2" fmla="*/ 25 w 86"/>
              <a:gd name="T3" fmla="*/ 99 h 99"/>
              <a:gd name="T4" fmla="*/ 19 w 86"/>
              <a:gd name="T5" fmla="*/ 95 h 99"/>
              <a:gd name="T6" fmla="*/ 0 w 86"/>
              <a:gd name="T7" fmla="*/ 31 h 99"/>
              <a:gd name="T8" fmla="*/ 12 w 86"/>
              <a:gd name="T9" fmla="*/ 28 h 99"/>
              <a:gd name="T10" fmla="*/ 26 w 86"/>
              <a:gd name="T11" fmla="*/ 75 h 99"/>
              <a:gd name="T12" fmla="*/ 36 w 86"/>
              <a:gd name="T13" fmla="*/ 49 h 99"/>
              <a:gd name="T14" fmla="*/ 43 w 86"/>
              <a:gd name="T15" fmla="*/ 46 h 99"/>
              <a:gd name="T16" fmla="*/ 66 w 86"/>
              <a:gd name="T17" fmla="*/ 50 h 99"/>
              <a:gd name="T18" fmla="*/ 34 w 86"/>
              <a:gd name="T19" fmla="*/ 7 h 99"/>
              <a:gd name="T20" fmla="*/ 44 w 86"/>
              <a:gd name="T21" fmla="*/ 0 h 99"/>
              <a:gd name="T22" fmla="*/ 85 w 86"/>
              <a:gd name="T23" fmla="*/ 55 h 99"/>
              <a:gd name="T24" fmla="*/ 85 w 86"/>
              <a:gd name="T25" fmla="*/ 61 h 99"/>
              <a:gd name="T26" fmla="*/ 79 w 86"/>
              <a:gd name="T27" fmla="*/ 64 h 99"/>
              <a:gd name="T28" fmla="*/ 45 w 86"/>
              <a:gd name="T29" fmla="*/ 58 h 99"/>
              <a:gd name="T30" fmla="*/ 30 w 86"/>
              <a:gd name="T31" fmla="*/ 95 h 99"/>
              <a:gd name="T32" fmla="*/ 25 w 86"/>
              <a:gd name="T3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6" h="99">
                <a:moveTo>
                  <a:pt x="25" y="99"/>
                </a:moveTo>
                <a:cubicBezTo>
                  <a:pt x="25" y="99"/>
                  <a:pt x="25" y="99"/>
                  <a:pt x="25" y="99"/>
                </a:cubicBezTo>
                <a:cubicBezTo>
                  <a:pt x="22" y="99"/>
                  <a:pt x="20" y="97"/>
                  <a:pt x="19" y="95"/>
                </a:cubicBezTo>
                <a:cubicBezTo>
                  <a:pt x="0" y="31"/>
                  <a:pt x="0" y="31"/>
                  <a:pt x="0" y="31"/>
                </a:cubicBezTo>
                <a:cubicBezTo>
                  <a:pt x="12" y="28"/>
                  <a:pt x="12" y="28"/>
                  <a:pt x="12" y="28"/>
                </a:cubicBezTo>
                <a:cubicBezTo>
                  <a:pt x="26" y="75"/>
                  <a:pt x="26" y="75"/>
                  <a:pt x="26" y="75"/>
                </a:cubicBezTo>
                <a:cubicBezTo>
                  <a:pt x="36" y="49"/>
                  <a:pt x="36" y="49"/>
                  <a:pt x="36" y="49"/>
                </a:cubicBezTo>
                <a:cubicBezTo>
                  <a:pt x="37" y="47"/>
                  <a:pt x="40" y="45"/>
                  <a:pt x="43" y="46"/>
                </a:cubicBezTo>
                <a:cubicBezTo>
                  <a:pt x="66" y="50"/>
                  <a:pt x="66" y="50"/>
                  <a:pt x="66" y="50"/>
                </a:cubicBezTo>
                <a:cubicBezTo>
                  <a:pt x="34" y="7"/>
                  <a:pt x="34" y="7"/>
                  <a:pt x="34" y="7"/>
                </a:cubicBezTo>
                <a:cubicBezTo>
                  <a:pt x="44" y="0"/>
                  <a:pt x="44" y="0"/>
                  <a:pt x="44" y="0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7"/>
                  <a:pt x="86" y="59"/>
                  <a:pt x="85" y="61"/>
                </a:cubicBezTo>
                <a:cubicBezTo>
                  <a:pt x="84" y="64"/>
                  <a:pt x="81" y="65"/>
                  <a:pt x="79" y="64"/>
                </a:cubicBezTo>
                <a:cubicBezTo>
                  <a:pt x="45" y="58"/>
                  <a:pt x="45" y="58"/>
                  <a:pt x="45" y="58"/>
                </a:cubicBezTo>
                <a:cubicBezTo>
                  <a:pt x="30" y="95"/>
                  <a:pt x="30" y="95"/>
                  <a:pt x="30" y="95"/>
                </a:cubicBezTo>
                <a:cubicBezTo>
                  <a:pt x="29" y="98"/>
                  <a:pt x="27" y="99"/>
                  <a:pt x="25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111"/>
          <p:cNvSpPr/>
          <p:nvPr/>
        </p:nvSpPr>
        <p:spPr bwMode="auto">
          <a:xfrm>
            <a:off x="2363371" y="2107220"/>
            <a:ext cx="247650" cy="254000"/>
          </a:xfrm>
          <a:custGeom>
            <a:avLst/>
            <a:gdLst>
              <a:gd name="T0" fmla="*/ 57 w 91"/>
              <a:gd name="T1" fmla="*/ 93 h 93"/>
              <a:gd name="T2" fmla="*/ 56 w 91"/>
              <a:gd name="T3" fmla="*/ 93 h 93"/>
              <a:gd name="T4" fmla="*/ 51 w 91"/>
              <a:gd name="T5" fmla="*/ 88 h 93"/>
              <a:gd name="T6" fmla="*/ 44 w 91"/>
              <a:gd name="T7" fmla="*/ 53 h 93"/>
              <a:gd name="T8" fmla="*/ 7 w 91"/>
              <a:gd name="T9" fmla="*/ 52 h 93"/>
              <a:gd name="T10" fmla="*/ 1 w 91"/>
              <a:gd name="T11" fmla="*/ 48 h 93"/>
              <a:gd name="T12" fmla="*/ 3 w 91"/>
              <a:gd name="T13" fmla="*/ 41 h 93"/>
              <a:gd name="T14" fmla="*/ 49 w 91"/>
              <a:gd name="T15" fmla="*/ 0 h 93"/>
              <a:gd name="T16" fmla="*/ 57 w 91"/>
              <a:gd name="T17" fmla="*/ 9 h 93"/>
              <a:gd name="T18" fmla="*/ 22 w 91"/>
              <a:gd name="T19" fmla="*/ 40 h 93"/>
              <a:gd name="T20" fmla="*/ 49 w 91"/>
              <a:gd name="T21" fmla="*/ 41 h 93"/>
              <a:gd name="T22" fmla="*/ 54 w 91"/>
              <a:gd name="T23" fmla="*/ 46 h 93"/>
              <a:gd name="T24" fmla="*/ 60 w 91"/>
              <a:gd name="T25" fmla="*/ 70 h 93"/>
              <a:gd name="T26" fmla="*/ 81 w 91"/>
              <a:gd name="T27" fmla="*/ 29 h 93"/>
              <a:gd name="T28" fmla="*/ 91 w 91"/>
              <a:gd name="T29" fmla="*/ 35 h 93"/>
              <a:gd name="T30" fmla="*/ 63 w 91"/>
              <a:gd name="T31" fmla="*/ 90 h 93"/>
              <a:gd name="T32" fmla="*/ 57 w 91"/>
              <a:gd name="T33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1" h="93">
                <a:moveTo>
                  <a:pt x="57" y="93"/>
                </a:moveTo>
                <a:cubicBezTo>
                  <a:pt x="57" y="93"/>
                  <a:pt x="57" y="93"/>
                  <a:pt x="56" y="93"/>
                </a:cubicBezTo>
                <a:cubicBezTo>
                  <a:pt x="54" y="93"/>
                  <a:pt x="52" y="91"/>
                  <a:pt x="51" y="88"/>
                </a:cubicBezTo>
                <a:cubicBezTo>
                  <a:pt x="44" y="53"/>
                  <a:pt x="44" y="53"/>
                  <a:pt x="44" y="53"/>
                </a:cubicBezTo>
                <a:cubicBezTo>
                  <a:pt x="7" y="52"/>
                  <a:pt x="7" y="52"/>
                  <a:pt x="7" y="52"/>
                </a:cubicBezTo>
                <a:cubicBezTo>
                  <a:pt x="4" y="52"/>
                  <a:pt x="2" y="50"/>
                  <a:pt x="1" y="48"/>
                </a:cubicBezTo>
                <a:cubicBezTo>
                  <a:pt x="0" y="45"/>
                  <a:pt x="1" y="43"/>
                  <a:pt x="3" y="41"/>
                </a:cubicBezTo>
                <a:cubicBezTo>
                  <a:pt x="49" y="0"/>
                  <a:pt x="49" y="0"/>
                  <a:pt x="49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22" y="40"/>
                  <a:pt x="22" y="40"/>
                  <a:pt x="22" y="40"/>
                </a:cubicBezTo>
                <a:cubicBezTo>
                  <a:pt x="49" y="41"/>
                  <a:pt x="49" y="41"/>
                  <a:pt x="49" y="41"/>
                </a:cubicBezTo>
                <a:cubicBezTo>
                  <a:pt x="51" y="41"/>
                  <a:pt x="54" y="43"/>
                  <a:pt x="54" y="46"/>
                </a:cubicBezTo>
                <a:cubicBezTo>
                  <a:pt x="60" y="70"/>
                  <a:pt x="60" y="70"/>
                  <a:pt x="60" y="70"/>
                </a:cubicBezTo>
                <a:cubicBezTo>
                  <a:pt x="81" y="29"/>
                  <a:pt x="81" y="29"/>
                  <a:pt x="81" y="29"/>
                </a:cubicBezTo>
                <a:cubicBezTo>
                  <a:pt x="91" y="35"/>
                  <a:pt x="91" y="35"/>
                  <a:pt x="91" y="35"/>
                </a:cubicBezTo>
                <a:cubicBezTo>
                  <a:pt x="63" y="90"/>
                  <a:pt x="63" y="90"/>
                  <a:pt x="63" y="90"/>
                </a:cubicBezTo>
                <a:cubicBezTo>
                  <a:pt x="62" y="92"/>
                  <a:pt x="59" y="93"/>
                  <a:pt x="57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Oval 112"/>
          <p:cNvSpPr>
            <a:spLocks noChangeArrowheads="1"/>
          </p:cNvSpPr>
          <p:nvPr/>
        </p:nvSpPr>
        <p:spPr bwMode="auto">
          <a:xfrm>
            <a:off x="2569746" y="1951645"/>
            <a:ext cx="147638" cy="1444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113"/>
          <p:cNvSpPr>
            <a:spLocks noEditPoints="1"/>
          </p:cNvSpPr>
          <p:nvPr/>
        </p:nvSpPr>
        <p:spPr bwMode="auto">
          <a:xfrm>
            <a:off x="2460209" y="1845282"/>
            <a:ext cx="365125" cy="357188"/>
          </a:xfrm>
          <a:custGeom>
            <a:avLst/>
            <a:gdLst>
              <a:gd name="T0" fmla="*/ 131 w 134"/>
              <a:gd name="T1" fmla="*/ 69 h 131"/>
              <a:gd name="T2" fmla="*/ 134 w 134"/>
              <a:gd name="T3" fmla="*/ 58 h 131"/>
              <a:gd name="T4" fmla="*/ 129 w 134"/>
              <a:gd name="T5" fmla="*/ 48 h 131"/>
              <a:gd name="T6" fmla="*/ 126 w 134"/>
              <a:gd name="T7" fmla="*/ 44 h 131"/>
              <a:gd name="T8" fmla="*/ 125 w 134"/>
              <a:gd name="T9" fmla="*/ 39 h 131"/>
              <a:gd name="T10" fmla="*/ 122 w 134"/>
              <a:gd name="T11" fmla="*/ 29 h 131"/>
              <a:gd name="T12" fmla="*/ 113 w 134"/>
              <a:gd name="T13" fmla="*/ 22 h 131"/>
              <a:gd name="T14" fmla="*/ 109 w 134"/>
              <a:gd name="T15" fmla="*/ 19 h 131"/>
              <a:gd name="T16" fmla="*/ 106 w 134"/>
              <a:gd name="T17" fmla="*/ 15 h 131"/>
              <a:gd name="T18" fmla="*/ 98 w 134"/>
              <a:gd name="T19" fmla="*/ 8 h 131"/>
              <a:gd name="T20" fmla="*/ 87 w 134"/>
              <a:gd name="T21" fmla="*/ 6 h 131"/>
              <a:gd name="T22" fmla="*/ 82 w 134"/>
              <a:gd name="T23" fmla="*/ 6 h 131"/>
              <a:gd name="T24" fmla="*/ 77 w 134"/>
              <a:gd name="T25" fmla="*/ 4 h 131"/>
              <a:gd name="T26" fmla="*/ 67 w 134"/>
              <a:gd name="T27" fmla="*/ 0 h 131"/>
              <a:gd name="T28" fmla="*/ 57 w 134"/>
              <a:gd name="T29" fmla="*/ 3 h 131"/>
              <a:gd name="T30" fmla="*/ 52 w 134"/>
              <a:gd name="T31" fmla="*/ 6 h 131"/>
              <a:gd name="T32" fmla="*/ 47 w 134"/>
              <a:gd name="T33" fmla="*/ 6 h 131"/>
              <a:gd name="T34" fmla="*/ 36 w 134"/>
              <a:gd name="T35" fmla="*/ 8 h 131"/>
              <a:gd name="T36" fmla="*/ 28 w 134"/>
              <a:gd name="T37" fmla="*/ 16 h 131"/>
              <a:gd name="T38" fmla="*/ 25 w 134"/>
              <a:gd name="T39" fmla="*/ 20 h 131"/>
              <a:gd name="T40" fmla="*/ 20 w 134"/>
              <a:gd name="T41" fmla="*/ 22 h 131"/>
              <a:gd name="T42" fmla="*/ 11 w 134"/>
              <a:gd name="T43" fmla="*/ 29 h 131"/>
              <a:gd name="T44" fmla="*/ 8 w 134"/>
              <a:gd name="T45" fmla="*/ 39 h 131"/>
              <a:gd name="T46" fmla="*/ 7 w 134"/>
              <a:gd name="T47" fmla="*/ 44 h 131"/>
              <a:gd name="T48" fmla="*/ 5 w 134"/>
              <a:gd name="T49" fmla="*/ 48 h 131"/>
              <a:gd name="T50" fmla="*/ 0 w 134"/>
              <a:gd name="T51" fmla="*/ 58 h 131"/>
              <a:gd name="T52" fmla="*/ 2 w 134"/>
              <a:gd name="T53" fmla="*/ 69 h 131"/>
              <a:gd name="T54" fmla="*/ 4 w 134"/>
              <a:gd name="T55" fmla="*/ 74 h 131"/>
              <a:gd name="T56" fmla="*/ 4 w 134"/>
              <a:gd name="T57" fmla="*/ 79 h 131"/>
              <a:gd name="T58" fmla="*/ 4 w 134"/>
              <a:gd name="T59" fmla="*/ 90 h 131"/>
              <a:gd name="T60" fmla="*/ 11 w 134"/>
              <a:gd name="T61" fmla="*/ 98 h 131"/>
              <a:gd name="T62" fmla="*/ 15 w 134"/>
              <a:gd name="T63" fmla="*/ 102 h 131"/>
              <a:gd name="T64" fmla="*/ 17 w 134"/>
              <a:gd name="T65" fmla="*/ 106 h 131"/>
              <a:gd name="T66" fmla="*/ 22 w 134"/>
              <a:gd name="T67" fmla="*/ 116 h 131"/>
              <a:gd name="T68" fmla="*/ 32 w 134"/>
              <a:gd name="T69" fmla="*/ 120 h 131"/>
              <a:gd name="T70" fmla="*/ 37 w 134"/>
              <a:gd name="T71" fmla="*/ 121 h 131"/>
              <a:gd name="T72" fmla="*/ 42 w 134"/>
              <a:gd name="T73" fmla="*/ 124 h 131"/>
              <a:gd name="T74" fmla="*/ 51 w 134"/>
              <a:gd name="T75" fmla="*/ 130 h 131"/>
              <a:gd name="T76" fmla="*/ 62 w 134"/>
              <a:gd name="T77" fmla="*/ 129 h 131"/>
              <a:gd name="T78" fmla="*/ 67 w 134"/>
              <a:gd name="T79" fmla="*/ 128 h 131"/>
              <a:gd name="T80" fmla="*/ 72 w 134"/>
              <a:gd name="T81" fmla="*/ 129 h 131"/>
              <a:gd name="T82" fmla="*/ 80 w 134"/>
              <a:gd name="T83" fmla="*/ 130 h 131"/>
              <a:gd name="T84" fmla="*/ 83 w 134"/>
              <a:gd name="T85" fmla="*/ 130 h 131"/>
              <a:gd name="T86" fmla="*/ 92 w 134"/>
              <a:gd name="T87" fmla="*/ 124 h 131"/>
              <a:gd name="T88" fmla="*/ 96 w 134"/>
              <a:gd name="T89" fmla="*/ 121 h 131"/>
              <a:gd name="T90" fmla="*/ 101 w 134"/>
              <a:gd name="T91" fmla="*/ 120 h 131"/>
              <a:gd name="T92" fmla="*/ 111 w 134"/>
              <a:gd name="T93" fmla="*/ 116 h 131"/>
              <a:gd name="T94" fmla="*/ 117 w 134"/>
              <a:gd name="T95" fmla="*/ 106 h 131"/>
              <a:gd name="T96" fmla="*/ 119 w 134"/>
              <a:gd name="T97" fmla="*/ 102 h 131"/>
              <a:gd name="T98" fmla="*/ 123 w 134"/>
              <a:gd name="T99" fmla="*/ 98 h 131"/>
              <a:gd name="T100" fmla="*/ 130 w 134"/>
              <a:gd name="T101" fmla="*/ 90 h 131"/>
              <a:gd name="T102" fmla="*/ 130 w 134"/>
              <a:gd name="T103" fmla="*/ 79 h 131"/>
              <a:gd name="T104" fmla="*/ 130 w 134"/>
              <a:gd name="T105" fmla="*/ 74 h 131"/>
              <a:gd name="T106" fmla="*/ 131 w 134"/>
              <a:gd name="T107" fmla="*/ 69 h 131"/>
              <a:gd name="T108" fmla="*/ 67 w 134"/>
              <a:gd name="T109" fmla="*/ 104 h 131"/>
              <a:gd name="T110" fmla="*/ 28 w 134"/>
              <a:gd name="T111" fmla="*/ 65 h 131"/>
              <a:gd name="T112" fmla="*/ 67 w 134"/>
              <a:gd name="T113" fmla="*/ 27 h 131"/>
              <a:gd name="T114" fmla="*/ 106 w 134"/>
              <a:gd name="T115" fmla="*/ 65 h 131"/>
              <a:gd name="T116" fmla="*/ 67 w 134"/>
              <a:gd name="T117" fmla="*/ 10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4" h="131">
                <a:moveTo>
                  <a:pt x="131" y="69"/>
                </a:moveTo>
                <a:cubicBezTo>
                  <a:pt x="133" y="65"/>
                  <a:pt x="134" y="61"/>
                  <a:pt x="134" y="58"/>
                </a:cubicBezTo>
                <a:cubicBezTo>
                  <a:pt x="133" y="55"/>
                  <a:pt x="131" y="52"/>
                  <a:pt x="129" y="48"/>
                </a:cubicBezTo>
                <a:cubicBezTo>
                  <a:pt x="128" y="47"/>
                  <a:pt x="127" y="45"/>
                  <a:pt x="126" y="44"/>
                </a:cubicBezTo>
                <a:cubicBezTo>
                  <a:pt x="126" y="43"/>
                  <a:pt x="125" y="41"/>
                  <a:pt x="125" y="39"/>
                </a:cubicBezTo>
                <a:cubicBezTo>
                  <a:pt x="125" y="35"/>
                  <a:pt x="124" y="31"/>
                  <a:pt x="122" y="29"/>
                </a:cubicBezTo>
                <a:cubicBezTo>
                  <a:pt x="120" y="26"/>
                  <a:pt x="117" y="24"/>
                  <a:pt x="113" y="22"/>
                </a:cubicBezTo>
                <a:cubicBezTo>
                  <a:pt x="112" y="21"/>
                  <a:pt x="110" y="20"/>
                  <a:pt x="109" y="19"/>
                </a:cubicBezTo>
                <a:cubicBezTo>
                  <a:pt x="108" y="19"/>
                  <a:pt x="107" y="17"/>
                  <a:pt x="106" y="15"/>
                </a:cubicBezTo>
                <a:cubicBezTo>
                  <a:pt x="103" y="12"/>
                  <a:pt x="101" y="9"/>
                  <a:pt x="98" y="8"/>
                </a:cubicBezTo>
                <a:cubicBezTo>
                  <a:pt x="95" y="6"/>
                  <a:pt x="91" y="6"/>
                  <a:pt x="87" y="6"/>
                </a:cubicBezTo>
                <a:cubicBezTo>
                  <a:pt x="85" y="6"/>
                  <a:pt x="83" y="6"/>
                  <a:pt x="82" y="6"/>
                </a:cubicBezTo>
                <a:cubicBezTo>
                  <a:pt x="81" y="5"/>
                  <a:pt x="79" y="4"/>
                  <a:pt x="77" y="4"/>
                </a:cubicBezTo>
                <a:cubicBezTo>
                  <a:pt x="74" y="2"/>
                  <a:pt x="70" y="0"/>
                  <a:pt x="67" y="0"/>
                </a:cubicBezTo>
                <a:cubicBezTo>
                  <a:pt x="64" y="0"/>
                  <a:pt x="60" y="2"/>
                  <a:pt x="57" y="3"/>
                </a:cubicBezTo>
                <a:cubicBezTo>
                  <a:pt x="55" y="4"/>
                  <a:pt x="53" y="5"/>
                  <a:pt x="52" y="6"/>
                </a:cubicBezTo>
                <a:cubicBezTo>
                  <a:pt x="51" y="6"/>
                  <a:pt x="49" y="6"/>
                  <a:pt x="47" y="6"/>
                </a:cubicBezTo>
                <a:cubicBezTo>
                  <a:pt x="43" y="6"/>
                  <a:pt x="39" y="6"/>
                  <a:pt x="36" y="8"/>
                </a:cubicBezTo>
                <a:cubicBezTo>
                  <a:pt x="33" y="9"/>
                  <a:pt x="30" y="13"/>
                  <a:pt x="28" y="16"/>
                </a:cubicBezTo>
                <a:cubicBezTo>
                  <a:pt x="26" y="17"/>
                  <a:pt x="25" y="19"/>
                  <a:pt x="25" y="20"/>
                </a:cubicBezTo>
                <a:cubicBezTo>
                  <a:pt x="24" y="20"/>
                  <a:pt x="22" y="21"/>
                  <a:pt x="20" y="22"/>
                </a:cubicBezTo>
                <a:cubicBezTo>
                  <a:pt x="17" y="24"/>
                  <a:pt x="13" y="26"/>
                  <a:pt x="11" y="29"/>
                </a:cubicBezTo>
                <a:cubicBezTo>
                  <a:pt x="10" y="31"/>
                  <a:pt x="9" y="35"/>
                  <a:pt x="8" y="39"/>
                </a:cubicBezTo>
                <a:cubicBezTo>
                  <a:pt x="8" y="41"/>
                  <a:pt x="8" y="43"/>
                  <a:pt x="7" y="44"/>
                </a:cubicBezTo>
                <a:cubicBezTo>
                  <a:pt x="7" y="45"/>
                  <a:pt x="6" y="47"/>
                  <a:pt x="5" y="48"/>
                </a:cubicBezTo>
                <a:cubicBezTo>
                  <a:pt x="3" y="52"/>
                  <a:pt x="0" y="55"/>
                  <a:pt x="0" y="58"/>
                </a:cubicBezTo>
                <a:cubicBezTo>
                  <a:pt x="0" y="61"/>
                  <a:pt x="1" y="65"/>
                  <a:pt x="2" y="69"/>
                </a:cubicBezTo>
                <a:cubicBezTo>
                  <a:pt x="3" y="70"/>
                  <a:pt x="4" y="73"/>
                  <a:pt x="4" y="74"/>
                </a:cubicBezTo>
                <a:cubicBezTo>
                  <a:pt x="4" y="75"/>
                  <a:pt x="4" y="77"/>
                  <a:pt x="4" y="79"/>
                </a:cubicBezTo>
                <a:cubicBezTo>
                  <a:pt x="3" y="83"/>
                  <a:pt x="3" y="87"/>
                  <a:pt x="4" y="90"/>
                </a:cubicBezTo>
                <a:cubicBezTo>
                  <a:pt x="5" y="92"/>
                  <a:pt x="8" y="95"/>
                  <a:pt x="11" y="98"/>
                </a:cubicBezTo>
                <a:cubicBezTo>
                  <a:pt x="12" y="99"/>
                  <a:pt x="14" y="101"/>
                  <a:pt x="15" y="102"/>
                </a:cubicBezTo>
                <a:cubicBezTo>
                  <a:pt x="15" y="102"/>
                  <a:pt x="16" y="104"/>
                  <a:pt x="17" y="106"/>
                </a:cubicBezTo>
                <a:cubicBezTo>
                  <a:pt x="18" y="110"/>
                  <a:pt x="20" y="113"/>
                  <a:pt x="22" y="116"/>
                </a:cubicBezTo>
                <a:cubicBezTo>
                  <a:pt x="25" y="118"/>
                  <a:pt x="29" y="119"/>
                  <a:pt x="32" y="120"/>
                </a:cubicBezTo>
                <a:cubicBezTo>
                  <a:pt x="34" y="120"/>
                  <a:pt x="36" y="121"/>
                  <a:pt x="37" y="121"/>
                </a:cubicBezTo>
                <a:cubicBezTo>
                  <a:pt x="38" y="122"/>
                  <a:pt x="40" y="123"/>
                  <a:pt x="42" y="124"/>
                </a:cubicBezTo>
                <a:cubicBezTo>
                  <a:pt x="45" y="127"/>
                  <a:pt x="48" y="129"/>
                  <a:pt x="51" y="130"/>
                </a:cubicBezTo>
                <a:cubicBezTo>
                  <a:pt x="54" y="131"/>
                  <a:pt x="58" y="130"/>
                  <a:pt x="62" y="129"/>
                </a:cubicBezTo>
                <a:cubicBezTo>
                  <a:pt x="64" y="129"/>
                  <a:pt x="66" y="128"/>
                  <a:pt x="67" y="128"/>
                </a:cubicBezTo>
                <a:cubicBezTo>
                  <a:pt x="68" y="128"/>
                  <a:pt x="70" y="129"/>
                  <a:pt x="72" y="129"/>
                </a:cubicBezTo>
                <a:cubicBezTo>
                  <a:pt x="75" y="130"/>
                  <a:pt x="78" y="130"/>
                  <a:pt x="80" y="130"/>
                </a:cubicBezTo>
                <a:cubicBezTo>
                  <a:pt x="81" y="130"/>
                  <a:pt x="82" y="130"/>
                  <a:pt x="83" y="130"/>
                </a:cubicBezTo>
                <a:cubicBezTo>
                  <a:pt x="86" y="129"/>
                  <a:pt x="89" y="127"/>
                  <a:pt x="92" y="124"/>
                </a:cubicBezTo>
                <a:cubicBezTo>
                  <a:pt x="94" y="123"/>
                  <a:pt x="95" y="122"/>
                  <a:pt x="96" y="121"/>
                </a:cubicBezTo>
                <a:cubicBezTo>
                  <a:pt x="97" y="121"/>
                  <a:pt x="99" y="120"/>
                  <a:pt x="101" y="120"/>
                </a:cubicBezTo>
                <a:cubicBezTo>
                  <a:pt x="105" y="119"/>
                  <a:pt x="109" y="118"/>
                  <a:pt x="111" y="116"/>
                </a:cubicBezTo>
                <a:cubicBezTo>
                  <a:pt x="114" y="113"/>
                  <a:pt x="115" y="110"/>
                  <a:pt x="117" y="106"/>
                </a:cubicBezTo>
                <a:cubicBezTo>
                  <a:pt x="118" y="104"/>
                  <a:pt x="118" y="102"/>
                  <a:pt x="119" y="102"/>
                </a:cubicBezTo>
                <a:cubicBezTo>
                  <a:pt x="120" y="101"/>
                  <a:pt x="121" y="99"/>
                  <a:pt x="123" y="98"/>
                </a:cubicBezTo>
                <a:cubicBezTo>
                  <a:pt x="126" y="95"/>
                  <a:pt x="129" y="92"/>
                  <a:pt x="130" y="90"/>
                </a:cubicBezTo>
                <a:cubicBezTo>
                  <a:pt x="131" y="87"/>
                  <a:pt x="130" y="83"/>
                  <a:pt x="130" y="79"/>
                </a:cubicBezTo>
                <a:cubicBezTo>
                  <a:pt x="130" y="77"/>
                  <a:pt x="130" y="75"/>
                  <a:pt x="130" y="74"/>
                </a:cubicBezTo>
                <a:cubicBezTo>
                  <a:pt x="130" y="73"/>
                  <a:pt x="131" y="71"/>
                  <a:pt x="131" y="69"/>
                </a:cubicBezTo>
                <a:close/>
                <a:moveTo>
                  <a:pt x="67" y="104"/>
                </a:moveTo>
                <a:cubicBezTo>
                  <a:pt x="45" y="104"/>
                  <a:pt x="28" y="86"/>
                  <a:pt x="28" y="65"/>
                </a:cubicBezTo>
                <a:cubicBezTo>
                  <a:pt x="28" y="44"/>
                  <a:pt x="45" y="27"/>
                  <a:pt x="67" y="27"/>
                </a:cubicBezTo>
                <a:cubicBezTo>
                  <a:pt x="88" y="27"/>
                  <a:pt x="106" y="44"/>
                  <a:pt x="106" y="65"/>
                </a:cubicBezTo>
                <a:cubicBezTo>
                  <a:pt x="106" y="86"/>
                  <a:pt x="88" y="104"/>
                  <a:pt x="67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42"/>
          <p:cNvSpPr>
            <a:spLocks noEditPoints="1"/>
          </p:cNvSpPr>
          <p:nvPr/>
        </p:nvSpPr>
        <p:spPr bwMode="auto">
          <a:xfrm>
            <a:off x="3222764" y="3655322"/>
            <a:ext cx="504825" cy="539750"/>
          </a:xfrm>
          <a:custGeom>
            <a:avLst/>
            <a:gdLst>
              <a:gd name="T0" fmla="*/ 169 w 185"/>
              <a:gd name="T1" fmla="*/ 93 h 198"/>
              <a:gd name="T2" fmla="*/ 147 w 185"/>
              <a:gd name="T3" fmla="*/ 35 h 198"/>
              <a:gd name="T4" fmla="*/ 93 w 185"/>
              <a:gd name="T5" fmla="*/ 0 h 198"/>
              <a:gd name="T6" fmla="*/ 39 w 185"/>
              <a:gd name="T7" fmla="*/ 35 h 198"/>
              <a:gd name="T8" fmla="*/ 22 w 185"/>
              <a:gd name="T9" fmla="*/ 99 h 198"/>
              <a:gd name="T10" fmla="*/ 39 w 185"/>
              <a:gd name="T11" fmla="*/ 162 h 198"/>
              <a:gd name="T12" fmla="*/ 93 w 185"/>
              <a:gd name="T13" fmla="*/ 198 h 198"/>
              <a:gd name="T14" fmla="*/ 147 w 185"/>
              <a:gd name="T15" fmla="*/ 162 h 198"/>
              <a:gd name="T16" fmla="*/ 169 w 185"/>
              <a:gd name="T17" fmla="*/ 104 h 198"/>
              <a:gd name="T18" fmla="*/ 147 w 185"/>
              <a:gd name="T19" fmla="*/ 47 h 198"/>
              <a:gd name="T20" fmla="*/ 159 w 185"/>
              <a:gd name="T21" fmla="*/ 86 h 198"/>
              <a:gd name="T22" fmla="*/ 137 w 185"/>
              <a:gd name="T23" fmla="*/ 74 h 198"/>
              <a:gd name="T24" fmla="*/ 147 w 185"/>
              <a:gd name="T25" fmla="*/ 47 h 198"/>
              <a:gd name="T26" fmla="*/ 93 w 185"/>
              <a:gd name="T27" fmla="*/ 136 h 198"/>
              <a:gd name="T28" fmla="*/ 61 w 185"/>
              <a:gd name="T29" fmla="*/ 117 h 198"/>
              <a:gd name="T30" fmla="*/ 61 w 185"/>
              <a:gd name="T31" fmla="*/ 80 h 198"/>
              <a:gd name="T32" fmla="*/ 93 w 185"/>
              <a:gd name="T33" fmla="*/ 61 h 198"/>
              <a:gd name="T34" fmla="*/ 125 w 185"/>
              <a:gd name="T35" fmla="*/ 80 h 198"/>
              <a:gd name="T36" fmla="*/ 125 w 185"/>
              <a:gd name="T37" fmla="*/ 117 h 198"/>
              <a:gd name="T38" fmla="*/ 123 w 185"/>
              <a:gd name="T39" fmla="*/ 133 h 198"/>
              <a:gd name="T40" fmla="*/ 108 w 185"/>
              <a:gd name="T41" fmla="*/ 142 h 198"/>
              <a:gd name="T42" fmla="*/ 123 w 185"/>
              <a:gd name="T43" fmla="*/ 133 h 198"/>
              <a:gd name="T44" fmla="*/ 66 w 185"/>
              <a:gd name="T45" fmla="*/ 146 h 198"/>
              <a:gd name="T46" fmla="*/ 71 w 185"/>
              <a:gd name="T47" fmla="*/ 138 h 198"/>
              <a:gd name="T48" fmla="*/ 48 w 185"/>
              <a:gd name="T49" fmla="*/ 108 h 198"/>
              <a:gd name="T50" fmla="*/ 48 w 185"/>
              <a:gd name="T51" fmla="*/ 90 h 198"/>
              <a:gd name="T52" fmla="*/ 48 w 185"/>
              <a:gd name="T53" fmla="*/ 108 h 198"/>
              <a:gd name="T54" fmla="*/ 66 w 185"/>
              <a:gd name="T55" fmla="*/ 51 h 198"/>
              <a:gd name="T56" fmla="*/ 71 w 185"/>
              <a:gd name="T57" fmla="*/ 60 h 198"/>
              <a:gd name="T58" fmla="*/ 108 w 185"/>
              <a:gd name="T59" fmla="*/ 55 h 198"/>
              <a:gd name="T60" fmla="*/ 123 w 185"/>
              <a:gd name="T61" fmla="*/ 64 h 198"/>
              <a:gd name="T62" fmla="*/ 108 w 185"/>
              <a:gd name="T63" fmla="*/ 55 h 198"/>
              <a:gd name="T64" fmla="*/ 148 w 185"/>
              <a:gd name="T65" fmla="*/ 99 h 198"/>
              <a:gd name="T66" fmla="*/ 138 w 185"/>
              <a:gd name="T67" fmla="*/ 99 h 198"/>
              <a:gd name="T68" fmla="*/ 93 w 185"/>
              <a:gd name="T69" fmla="*/ 12 h 198"/>
              <a:gd name="T70" fmla="*/ 93 w 185"/>
              <a:gd name="T71" fmla="*/ 48 h 198"/>
              <a:gd name="T72" fmla="*/ 93 w 185"/>
              <a:gd name="T73" fmla="*/ 12 h 198"/>
              <a:gd name="T74" fmla="*/ 39 w 185"/>
              <a:gd name="T75" fmla="*/ 47 h 198"/>
              <a:gd name="T76" fmla="*/ 49 w 185"/>
              <a:gd name="T77" fmla="*/ 73 h 198"/>
              <a:gd name="T78" fmla="*/ 18 w 185"/>
              <a:gd name="T79" fmla="*/ 55 h 198"/>
              <a:gd name="T80" fmla="*/ 18 w 185"/>
              <a:gd name="T81" fmla="*/ 142 h 198"/>
              <a:gd name="T82" fmla="*/ 49 w 185"/>
              <a:gd name="T83" fmla="*/ 124 h 198"/>
              <a:gd name="T84" fmla="*/ 39 w 185"/>
              <a:gd name="T85" fmla="*/ 150 h 198"/>
              <a:gd name="T86" fmla="*/ 69 w 185"/>
              <a:gd name="T87" fmla="*/ 158 h 198"/>
              <a:gd name="T88" fmla="*/ 117 w 185"/>
              <a:gd name="T89" fmla="*/ 158 h 198"/>
              <a:gd name="T90" fmla="*/ 168 w 185"/>
              <a:gd name="T91" fmla="*/ 142 h 198"/>
              <a:gd name="T92" fmla="*/ 132 w 185"/>
              <a:gd name="T93" fmla="*/ 149 h 198"/>
              <a:gd name="T94" fmla="*/ 156 w 185"/>
              <a:gd name="T95" fmla="*/ 107 h 198"/>
              <a:gd name="T96" fmla="*/ 168 w 185"/>
              <a:gd name="T97" fmla="*/ 142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5" h="198">
                <a:moveTo>
                  <a:pt x="164" y="99"/>
                </a:moveTo>
                <a:cubicBezTo>
                  <a:pt x="166" y="97"/>
                  <a:pt x="167" y="95"/>
                  <a:pt x="169" y="93"/>
                </a:cubicBezTo>
                <a:cubicBezTo>
                  <a:pt x="182" y="76"/>
                  <a:pt x="185" y="60"/>
                  <a:pt x="179" y="49"/>
                </a:cubicBezTo>
                <a:cubicBezTo>
                  <a:pt x="175" y="43"/>
                  <a:pt x="167" y="35"/>
                  <a:pt x="147" y="35"/>
                </a:cubicBezTo>
                <a:cubicBezTo>
                  <a:pt x="141" y="35"/>
                  <a:pt x="135" y="36"/>
                  <a:pt x="129" y="37"/>
                </a:cubicBezTo>
                <a:cubicBezTo>
                  <a:pt x="121" y="14"/>
                  <a:pt x="108" y="0"/>
                  <a:pt x="93" y="0"/>
                </a:cubicBezTo>
                <a:cubicBezTo>
                  <a:pt x="78" y="0"/>
                  <a:pt x="65" y="14"/>
                  <a:pt x="57" y="37"/>
                </a:cubicBezTo>
                <a:cubicBezTo>
                  <a:pt x="51" y="36"/>
                  <a:pt x="45" y="35"/>
                  <a:pt x="39" y="35"/>
                </a:cubicBezTo>
                <a:cubicBezTo>
                  <a:pt x="20" y="35"/>
                  <a:pt x="11" y="43"/>
                  <a:pt x="7" y="49"/>
                </a:cubicBezTo>
                <a:cubicBezTo>
                  <a:pt x="0" y="62"/>
                  <a:pt x="6" y="80"/>
                  <a:pt x="22" y="99"/>
                </a:cubicBezTo>
                <a:cubicBezTo>
                  <a:pt x="6" y="117"/>
                  <a:pt x="0" y="135"/>
                  <a:pt x="7" y="148"/>
                </a:cubicBezTo>
                <a:cubicBezTo>
                  <a:pt x="11" y="155"/>
                  <a:pt x="20" y="162"/>
                  <a:pt x="39" y="162"/>
                </a:cubicBezTo>
                <a:cubicBezTo>
                  <a:pt x="45" y="162"/>
                  <a:pt x="51" y="162"/>
                  <a:pt x="57" y="160"/>
                </a:cubicBezTo>
                <a:cubicBezTo>
                  <a:pt x="65" y="183"/>
                  <a:pt x="78" y="198"/>
                  <a:pt x="93" y="198"/>
                </a:cubicBezTo>
                <a:cubicBezTo>
                  <a:pt x="108" y="198"/>
                  <a:pt x="121" y="183"/>
                  <a:pt x="129" y="160"/>
                </a:cubicBezTo>
                <a:cubicBezTo>
                  <a:pt x="135" y="162"/>
                  <a:pt x="141" y="162"/>
                  <a:pt x="147" y="162"/>
                </a:cubicBezTo>
                <a:cubicBezTo>
                  <a:pt x="167" y="162"/>
                  <a:pt x="175" y="155"/>
                  <a:pt x="179" y="148"/>
                </a:cubicBezTo>
                <a:cubicBezTo>
                  <a:pt x="185" y="137"/>
                  <a:pt x="182" y="121"/>
                  <a:pt x="169" y="104"/>
                </a:cubicBezTo>
                <a:cubicBezTo>
                  <a:pt x="167" y="102"/>
                  <a:pt x="166" y="100"/>
                  <a:pt x="164" y="99"/>
                </a:cubicBezTo>
                <a:close/>
                <a:moveTo>
                  <a:pt x="147" y="47"/>
                </a:moveTo>
                <a:cubicBezTo>
                  <a:pt x="158" y="47"/>
                  <a:pt x="165" y="50"/>
                  <a:pt x="168" y="55"/>
                </a:cubicBezTo>
                <a:cubicBezTo>
                  <a:pt x="172" y="62"/>
                  <a:pt x="169" y="73"/>
                  <a:pt x="159" y="86"/>
                </a:cubicBezTo>
                <a:cubicBezTo>
                  <a:pt x="158" y="87"/>
                  <a:pt x="157" y="89"/>
                  <a:pt x="156" y="90"/>
                </a:cubicBezTo>
                <a:cubicBezTo>
                  <a:pt x="150" y="84"/>
                  <a:pt x="144" y="79"/>
                  <a:pt x="137" y="74"/>
                </a:cubicBezTo>
                <a:cubicBezTo>
                  <a:pt x="136" y="65"/>
                  <a:pt x="134" y="56"/>
                  <a:pt x="132" y="49"/>
                </a:cubicBezTo>
                <a:cubicBezTo>
                  <a:pt x="137" y="48"/>
                  <a:pt x="142" y="47"/>
                  <a:pt x="147" y="47"/>
                </a:cubicBezTo>
                <a:close/>
                <a:moveTo>
                  <a:pt x="110" y="127"/>
                </a:moveTo>
                <a:cubicBezTo>
                  <a:pt x="104" y="130"/>
                  <a:pt x="99" y="133"/>
                  <a:pt x="93" y="136"/>
                </a:cubicBezTo>
                <a:cubicBezTo>
                  <a:pt x="88" y="133"/>
                  <a:pt x="82" y="130"/>
                  <a:pt x="77" y="127"/>
                </a:cubicBezTo>
                <a:cubicBezTo>
                  <a:pt x="71" y="124"/>
                  <a:pt x="66" y="121"/>
                  <a:pt x="61" y="117"/>
                </a:cubicBezTo>
                <a:cubicBezTo>
                  <a:pt x="60" y="111"/>
                  <a:pt x="60" y="105"/>
                  <a:pt x="60" y="99"/>
                </a:cubicBezTo>
                <a:cubicBezTo>
                  <a:pt x="60" y="92"/>
                  <a:pt x="60" y="86"/>
                  <a:pt x="61" y="80"/>
                </a:cubicBezTo>
                <a:cubicBezTo>
                  <a:pt x="66" y="77"/>
                  <a:pt x="71" y="73"/>
                  <a:pt x="77" y="70"/>
                </a:cubicBezTo>
                <a:cubicBezTo>
                  <a:pt x="82" y="67"/>
                  <a:pt x="88" y="64"/>
                  <a:pt x="93" y="61"/>
                </a:cubicBezTo>
                <a:cubicBezTo>
                  <a:pt x="99" y="64"/>
                  <a:pt x="104" y="67"/>
                  <a:pt x="110" y="70"/>
                </a:cubicBezTo>
                <a:cubicBezTo>
                  <a:pt x="115" y="73"/>
                  <a:pt x="120" y="77"/>
                  <a:pt x="125" y="80"/>
                </a:cubicBezTo>
                <a:cubicBezTo>
                  <a:pt x="126" y="86"/>
                  <a:pt x="126" y="92"/>
                  <a:pt x="126" y="99"/>
                </a:cubicBezTo>
                <a:cubicBezTo>
                  <a:pt x="126" y="105"/>
                  <a:pt x="126" y="111"/>
                  <a:pt x="125" y="117"/>
                </a:cubicBezTo>
                <a:cubicBezTo>
                  <a:pt x="120" y="121"/>
                  <a:pt x="115" y="124"/>
                  <a:pt x="110" y="127"/>
                </a:cubicBezTo>
                <a:close/>
                <a:moveTo>
                  <a:pt x="123" y="133"/>
                </a:moveTo>
                <a:cubicBezTo>
                  <a:pt x="122" y="138"/>
                  <a:pt x="122" y="142"/>
                  <a:pt x="120" y="146"/>
                </a:cubicBezTo>
                <a:cubicBezTo>
                  <a:pt x="116" y="145"/>
                  <a:pt x="112" y="144"/>
                  <a:pt x="108" y="142"/>
                </a:cubicBezTo>
                <a:cubicBezTo>
                  <a:pt x="110" y="141"/>
                  <a:pt x="113" y="139"/>
                  <a:pt x="116" y="138"/>
                </a:cubicBezTo>
                <a:cubicBezTo>
                  <a:pt x="118" y="136"/>
                  <a:pt x="121" y="135"/>
                  <a:pt x="123" y="133"/>
                </a:cubicBezTo>
                <a:close/>
                <a:moveTo>
                  <a:pt x="78" y="142"/>
                </a:moveTo>
                <a:cubicBezTo>
                  <a:pt x="74" y="144"/>
                  <a:pt x="70" y="145"/>
                  <a:pt x="66" y="146"/>
                </a:cubicBezTo>
                <a:cubicBezTo>
                  <a:pt x="65" y="142"/>
                  <a:pt x="64" y="138"/>
                  <a:pt x="63" y="133"/>
                </a:cubicBezTo>
                <a:cubicBezTo>
                  <a:pt x="65" y="135"/>
                  <a:pt x="68" y="136"/>
                  <a:pt x="71" y="138"/>
                </a:cubicBezTo>
                <a:cubicBezTo>
                  <a:pt x="73" y="139"/>
                  <a:pt x="76" y="141"/>
                  <a:pt x="78" y="142"/>
                </a:cubicBezTo>
                <a:close/>
                <a:moveTo>
                  <a:pt x="48" y="108"/>
                </a:moveTo>
                <a:cubicBezTo>
                  <a:pt x="45" y="105"/>
                  <a:pt x="41" y="102"/>
                  <a:pt x="38" y="99"/>
                </a:cubicBezTo>
                <a:cubicBezTo>
                  <a:pt x="41" y="96"/>
                  <a:pt x="45" y="93"/>
                  <a:pt x="48" y="90"/>
                </a:cubicBezTo>
                <a:cubicBezTo>
                  <a:pt x="48" y="93"/>
                  <a:pt x="48" y="96"/>
                  <a:pt x="48" y="99"/>
                </a:cubicBezTo>
                <a:cubicBezTo>
                  <a:pt x="48" y="102"/>
                  <a:pt x="48" y="105"/>
                  <a:pt x="48" y="108"/>
                </a:cubicBezTo>
                <a:close/>
                <a:moveTo>
                  <a:pt x="63" y="64"/>
                </a:moveTo>
                <a:cubicBezTo>
                  <a:pt x="64" y="60"/>
                  <a:pt x="65" y="55"/>
                  <a:pt x="66" y="51"/>
                </a:cubicBezTo>
                <a:cubicBezTo>
                  <a:pt x="70" y="52"/>
                  <a:pt x="74" y="54"/>
                  <a:pt x="78" y="55"/>
                </a:cubicBezTo>
                <a:cubicBezTo>
                  <a:pt x="76" y="57"/>
                  <a:pt x="73" y="58"/>
                  <a:pt x="71" y="60"/>
                </a:cubicBezTo>
                <a:cubicBezTo>
                  <a:pt x="68" y="61"/>
                  <a:pt x="65" y="63"/>
                  <a:pt x="63" y="64"/>
                </a:cubicBezTo>
                <a:close/>
                <a:moveTo>
                  <a:pt x="108" y="55"/>
                </a:moveTo>
                <a:cubicBezTo>
                  <a:pt x="112" y="54"/>
                  <a:pt x="116" y="52"/>
                  <a:pt x="120" y="51"/>
                </a:cubicBezTo>
                <a:cubicBezTo>
                  <a:pt x="122" y="55"/>
                  <a:pt x="122" y="60"/>
                  <a:pt x="123" y="64"/>
                </a:cubicBezTo>
                <a:cubicBezTo>
                  <a:pt x="121" y="63"/>
                  <a:pt x="118" y="61"/>
                  <a:pt x="116" y="60"/>
                </a:cubicBezTo>
                <a:cubicBezTo>
                  <a:pt x="113" y="58"/>
                  <a:pt x="110" y="57"/>
                  <a:pt x="108" y="55"/>
                </a:cubicBezTo>
                <a:close/>
                <a:moveTo>
                  <a:pt x="138" y="90"/>
                </a:moveTo>
                <a:cubicBezTo>
                  <a:pt x="141" y="93"/>
                  <a:pt x="145" y="96"/>
                  <a:pt x="148" y="99"/>
                </a:cubicBezTo>
                <a:cubicBezTo>
                  <a:pt x="145" y="102"/>
                  <a:pt x="141" y="105"/>
                  <a:pt x="138" y="108"/>
                </a:cubicBezTo>
                <a:cubicBezTo>
                  <a:pt x="138" y="105"/>
                  <a:pt x="138" y="102"/>
                  <a:pt x="138" y="99"/>
                </a:cubicBezTo>
                <a:cubicBezTo>
                  <a:pt x="138" y="96"/>
                  <a:pt x="138" y="93"/>
                  <a:pt x="138" y="90"/>
                </a:cubicBezTo>
                <a:close/>
                <a:moveTo>
                  <a:pt x="93" y="12"/>
                </a:moveTo>
                <a:cubicBezTo>
                  <a:pt x="102" y="12"/>
                  <a:pt x="110" y="22"/>
                  <a:pt x="117" y="40"/>
                </a:cubicBezTo>
                <a:cubicBezTo>
                  <a:pt x="109" y="42"/>
                  <a:pt x="101" y="45"/>
                  <a:pt x="93" y="48"/>
                </a:cubicBezTo>
                <a:cubicBezTo>
                  <a:pt x="85" y="45"/>
                  <a:pt x="77" y="42"/>
                  <a:pt x="69" y="40"/>
                </a:cubicBezTo>
                <a:cubicBezTo>
                  <a:pt x="76" y="22"/>
                  <a:pt x="85" y="12"/>
                  <a:pt x="93" y="12"/>
                </a:cubicBezTo>
                <a:close/>
                <a:moveTo>
                  <a:pt x="18" y="55"/>
                </a:moveTo>
                <a:cubicBezTo>
                  <a:pt x="21" y="50"/>
                  <a:pt x="28" y="47"/>
                  <a:pt x="39" y="47"/>
                </a:cubicBezTo>
                <a:cubicBezTo>
                  <a:pt x="44" y="47"/>
                  <a:pt x="49" y="48"/>
                  <a:pt x="54" y="49"/>
                </a:cubicBezTo>
                <a:cubicBezTo>
                  <a:pt x="52" y="56"/>
                  <a:pt x="50" y="65"/>
                  <a:pt x="49" y="73"/>
                </a:cubicBezTo>
                <a:cubicBezTo>
                  <a:pt x="42" y="79"/>
                  <a:pt x="36" y="84"/>
                  <a:pt x="30" y="90"/>
                </a:cubicBezTo>
                <a:cubicBezTo>
                  <a:pt x="18" y="75"/>
                  <a:pt x="14" y="62"/>
                  <a:pt x="18" y="55"/>
                </a:cubicBezTo>
                <a:close/>
                <a:moveTo>
                  <a:pt x="39" y="150"/>
                </a:moveTo>
                <a:cubicBezTo>
                  <a:pt x="28" y="150"/>
                  <a:pt x="21" y="147"/>
                  <a:pt x="18" y="142"/>
                </a:cubicBezTo>
                <a:cubicBezTo>
                  <a:pt x="14" y="135"/>
                  <a:pt x="18" y="122"/>
                  <a:pt x="30" y="108"/>
                </a:cubicBezTo>
                <a:cubicBezTo>
                  <a:pt x="36" y="113"/>
                  <a:pt x="42" y="119"/>
                  <a:pt x="49" y="124"/>
                </a:cubicBezTo>
                <a:cubicBezTo>
                  <a:pt x="50" y="133"/>
                  <a:pt x="52" y="141"/>
                  <a:pt x="54" y="149"/>
                </a:cubicBezTo>
                <a:cubicBezTo>
                  <a:pt x="49" y="150"/>
                  <a:pt x="44" y="150"/>
                  <a:pt x="39" y="150"/>
                </a:cubicBezTo>
                <a:close/>
                <a:moveTo>
                  <a:pt x="93" y="186"/>
                </a:moveTo>
                <a:cubicBezTo>
                  <a:pt x="85" y="186"/>
                  <a:pt x="76" y="175"/>
                  <a:pt x="69" y="158"/>
                </a:cubicBezTo>
                <a:cubicBezTo>
                  <a:pt x="77" y="155"/>
                  <a:pt x="85" y="153"/>
                  <a:pt x="93" y="149"/>
                </a:cubicBezTo>
                <a:cubicBezTo>
                  <a:pt x="101" y="153"/>
                  <a:pt x="109" y="155"/>
                  <a:pt x="117" y="158"/>
                </a:cubicBezTo>
                <a:cubicBezTo>
                  <a:pt x="110" y="175"/>
                  <a:pt x="102" y="186"/>
                  <a:pt x="93" y="186"/>
                </a:cubicBezTo>
                <a:close/>
                <a:moveTo>
                  <a:pt x="168" y="142"/>
                </a:moveTo>
                <a:cubicBezTo>
                  <a:pt x="165" y="147"/>
                  <a:pt x="158" y="150"/>
                  <a:pt x="147" y="150"/>
                </a:cubicBezTo>
                <a:cubicBezTo>
                  <a:pt x="142" y="150"/>
                  <a:pt x="137" y="150"/>
                  <a:pt x="132" y="149"/>
                </a:cubicBezTo>
                <a:cubicBezTo>
                  <a:pt x="134" y="141"/>
                  <a:pt x="136" y="133"/>
                  <a:pt x="137" y="124"/>
                </a:cubicBezTo>
                <a:cubicBezTo>
                  <a:pt x="144" y="119"/>
                  <a:pt x="150" y="113"/>
                  <a:pt x="156" y="107"/>
                </a:cubicBezTo>
                <a:cubicBezTo>
                  <a:pt x="157" y="109"/>
                  <a:pt x="158" y="110"/>
                  <a:pt x="159" y="111"/>
                </a:cubicBezTo>
                <a:cubicBezTo>
                  <a:pt x="169" y="124"/>
                  <a:pt x="172" y="135"/>
                  <a:pt x="168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43"/>
          <p:cNvSpPr/>
          <p:nvPr/>
        </p:nvSpPr>
        <p:spPr bwMode="auto">
          <a:xfrm>
            <a:off x="2503680" y="5499392"/>
            <a:ext cx="425450" cy="458788"/>
          </a:xfrm>
          <a:custGeom>
            <a:avLst/>
            <a:gdLst>
              <a:gd name="T0" fmla="*/ 65 w 156"/>
              <a:gd name="T1" fmla="*/ 168 h 168"/>
              <a:gd name="T2" fmla="*/ 2 w 156"/>
              <a:gd name="T3" fmla="*/ 142 h 168"/>
              <a:gd name="T4" fmla="*/ 2 w 156"/>
              <a:gd name="T5" fmla="*/ 137 h 168"/>
              <a:gd name="T6" fmla="*/ 7 w 156"/>
              <a:gd name="T7" fmla="*/ 137 h 168"/>
              <a:gd name="T8" fmla="*/ 65 w 156"/>
              <a:gd name="T9" fmla="*/ 160 h 168"/>
              <a:gd name="T10" fmla="*/ 148 w 156"/>
              <a:gd name="T11" fmla="*/ 77 h 168"/>
              <a:gd name="T12" fmla="*/ 111 w 156"/>
              <a:gd name="T13" fmla="*/ 8 h 168"/>
              <a:gd name="T14" fmla="*/ 110 w 156"/>
              <a:gd name="T15" fmla="*/ 2 h 168"/>
              <a:gd name="T16" fmla="*/ 116 w 156"/>
              <a:gd name="T17" fmla="*/ 1 h 168"/>
              <a:gd name="T18" fmla="*/ 156 w 156"/>
              <a:gd name="T19" fmla="*/ 77 h 168"/>
              <a:gd name="T20" fmla="*/ 65 w 156"/>
              <a:gd name="T21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" h="168">
                <a:moveTo>
                  <a:pt x="65" y="168"/>
                </a:moveTo>
                <a:cubicBezTo>
                  <a:pt x="41" y="168"/>
                  <a:pt x="19" y="159"/>
                  <a:pt x="2" y="142"/>
                </a:cubicBezTo>
                <a:cubicBezTo>
                  <a:pt x="0" y="141"/>
                  <a:pt x="0" y="138"/>
                  <a:pt x="2" y="137"/>
                </a:cubicBezTo>
                <a:cubicBezTo>
                  <a:pt x="3" y="135"/>
                  <a:pt x="6" y="135"/>
                  <a:pt x="7" y="137"/>
                </a:cubicBezTo>
                <a:cubicBezTo>
                  <a:pt x="23" y="152"/>
                  <a:pt x="43" y="160"/>
                  <a:pt x="65" y="160"/>
                </a:cubicBezTo>
                <a:cubicBezTo>
                  <a:pt x="111" y="160"/>
                  <a:pt x="148" y="123"/>
                  <a:pt x="148" y="77"/>
                </a:cubicBezTo>
                <a:cubicBezTo>
                  <a:pt x="148" y="49"/>
                  <a:pt x="134" y="23"/>
                  <a:pt x="111" y="8"/>
                </a:cubicBezTo>
                <a:cubicBezTo>
                  <a:pt x="109" y="7"/>
                  <a:pt x="109" y="4"/>
                  <a:pt x="110" y="2"/>
                </a:cubicBezTo>
                <a:cubicBezTo>
                  <a:pt x="111" y="1"/>
                  <a:pt x="114" y="0"/>
                  <a:pt x="116" y="1"/>
                </a:cubicBezTo>
                <a:cubicBezTo>
                  <a:pt x="141" y="18"/>
                  <a:pt x="156" y="47"/>
                  <a:pt x="156" y="77"/>
                </a:cubicBezTo>
                <a:cubicBezTo>
                  <a:pt x="156" y="127"/>
                  <a:pt x="115" y="168"/>
                  <a:pt x="65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44"/>
          <p:cNvSpPr/>
          <p:nvPr/>
        </p:nvSpPr>
        <p:spPr bwMode="auto">
          <a:xfrm>
            <a:off x="2670367" y="5935955"/>
            <a:ext cx="22225" cy="95250"/>
          </a:xfrm>
          <a:custGeom>
            <a:avLst/>
            <a:gdLst>
              <a:gd name="T0" fmla="*/ 4 w 8"/>
              <a:gd name="T1" fmla="*/ 35 h 35"/>
              <a:gd name="T2" fmla="*/ 0 w 8"/>
              <a:gd name="T3" fmla="*/ 31 h 35"/>
              <a:gd name="T4" fmla="*/ 0 w 8"/>
              <a:gd name="T5" fmla="*/ 4 h 35"/>
              <a:gd name="T6" fmla="*/ 4 w 8"/>
              <a:gd name="T7" fmla="*/ 0 h 35"/>
              <a:gd name="T8" fmla="*/ 8 w 8"/>
              <a:gd name="T9" fmla="*/ 4 h 35"/>
              <a:gd name="T10" fmla="*/ 8 w 8"/>
              <a:gd name="T11" fmla="*/ 31 h 35"/>
              <a:gd name="T12" fmla="*/ 4 w 8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5">
                <a:moveTo>
                  <a:pt x="4" y="35"/>
                </a:moveTo>
                <a:cubicBezTo>
                  <a:pt x="2" y="35"/>
                  <a:pt x="0" y="33"/>
                  <a:pt x="0" y="31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3"/>
                  <a:pt x="6" y="35"/>
                  <a:pt x="4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45"/>
          <p:cNvSpPr/>
          <p:nvPr/>
        </p:nvSpPr>
        <p:spPr bwMode="auto">
          <a:xfrm>
            <a:off x="2575117" y="6008980"/>
            <a:ext cx="212725" cy="22225"/>
          </a:xfrm>
          <a:custGeom>
            <a:avLst/>
            <a:gdLst>
              <a:gd name="T0" fmla="*/ 74 w 78"/>
              <a:gd name="T1" fmla="*/ 8 h 8"/>
              <a:gd name="T2" fmla="*/ 4 w 78"/>
              <a:gd name="T3" fmla="*/ 8 h 8"/>
              <a:gd name="T4" fmla="*/ 0 w 78"/>
              <a:gd name="T5" fmla="*/ 4 h 8"/>
              <a:gd name="T6" fmla="*/ 4 w 78"/>
              <a:gd name="T7" fmla="*/ 0 h 8"/>
              <a:gd name="T8" fmla="*/ 74 w 78"/>
              <a:gd name="T9" fmla="*/ 0 h 8"/>
              <a:gd name="T10" fmla="*/ 78 w 78"/>
              <a:gd name="T11" fmla="*/ 4 h 8"/>
              <a:gd name="T12" fmla="*/ 74 w 78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8">
                <a:moveTo>
                  <a:pt x="74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7" y="0"/>
                  <a:pt x="78" y="1"/>
                  <a:pt x="78" y="4"/>
                </a:cubicBezTo>
                <a:cubicBezTo>
                  <a:pt x="78" y="6"/>
                  <a:pt x="77" y="8"/>
                  <a:pt x="7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46"/>
          <p:cNvSpPr/>
          <p:nvPr/>
        </p:nvSpPr>
        <p:spPr bwMode="auto">
          <a:xfrm>
            <a:off x="2476692" y="5723230"/>
            <a:ext cx="65088" cy="71438"/>
          </a:xfrm>
          <a:custGeom>
            <a:avLst/>
            <a:gdLst>
              <a:gd name="T0" fmla="*/ 0 w 24"/>
              <a:gd name="T1" fmla="*/ 0 h 26"/>
              <a:gd name="T2" fmla="*/ 21 w 24"/>
              <a:gd name="T3" fmla="*/ 0 h 26"/>
              <a:gd name="T4" fmla="*/ 24 w 24"/>
              <a:gd name="T5" fmla="*/ 26 h 26"/>
              <a:gd name="T6" fmla="*/ 7 w 24"/>
              <a:gd name="T7" fmla="*/ 26 h 26"/>
              <a:gd name="T8" fmla="*/ 0 w 24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6">
                <a:moveTo>
                  <a:pt x="0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9"/>
                  <a:pt x="22" y="18"/>
                  <a:pt x="24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3" y="18"/>
                  <a:pt x="1" y="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47"/>
          <p:cNvSpPr/>
          <p:nvPr/>
        </p:nvSpPr>
        <p:spPr bwMode="auto">
          <a:xfrm>
            <a:off x="2476692" y="5624805"/>
            <a:ext cx="65088" cy="71438"/>
          </a:xfrm>
          <a:custGeom>
            <a:avLst/>
            <a:gdLst>
              <a:gd name="T0" fmla="*/ 7 w 24"/>
              <a:gd name="T1" fmla="*/ 0 h 26"/>
              <a:gd name="T2" fmla="*/ 24 w 24"/>
              <a:gd name="T3" fmla="*/ 0 h 26"/>
              <a:gd name="T4" fmla="*/ 21 w 24"/>
              <a:gd name="T5" fmla="*/ 26 h 26"/>
              <a:gd name="T6" fmla="*/ 0 w 24"/>
              <a:gd name="T7" fmla="*/ 26 h 26"/>
              <a:gd name="T8" fmla="*/ 7 w 24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6">
                <a:moveTo>
                  <a:pt x="7" y="0"/>
                </a:moveTo>
                <a:cubicBezTo>
                  <a:pt x="24" y="0"/>
                  <a:pt x="24" y="0"/>
                  <a:pt x="24" y="0"/>
                </a:cubicBezTo>
                <a:cubicBezTo>
                  <a:pt x="22" y="8"/>
                  <a:pt x="21" y="17"/>
                  <a:pt x="21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17"/>
                  <a:pt x="3" y="8"/>
                  <a:pt x="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48"/>
          <p:cNvSpPr/>
          <p:nvPr/>
        </p:nvSpPr>
        <p:spPr bwMode="auto">
          <a:xfrm>
            <a:off x="2819592" y="5624805"/>
            <a:ext cx="66675" cy="71438"/>
          </a:xfrm>
          <a:custGeom>
            <a:avLst/>
            <a:gdLst>
              <a:gd name="T0" fmla="*/ 24 w 24"/>
              <a:gd name="T1" fmla="*/ 26 h 26"/>
              <a:gd name="T2" fmla="*/ 4 w 24"/>
              <a:gd name="T3" fmla="*/ 26 h 26"/>
              <a:gd name="T4" fmla="*/ 0 w 24"/>
              <a:gd name="T5" fmla="*/ 0 h 26"/>
              <a:gd name="T6" fmla="*/ 18 w 24"/>
              <a:gd name="T7" fmla="*/ 0 h 26"/>
              <a:gd name="T8" fmla="*/ 24 w 24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6">
                <a:moveTo>
                  <a:pt x="24" y="26"/>
                </a:moveTo>
                <a:cubicBezTo>
                  <a:pt x="4" y="26"/>
                  <a:pt x="4" y="26"/>
                  <a:pt x="4" y="26"/>
                </a:cubicBezTo>
                <a:cubicBezTo>
                  <a:pt x="3" y="17"/>
                  <a:pt x="2" y="8"/>
                  <a:pt x="0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8"/>
                  <a:pt x="24" y="17"/>
                  <a:pt x="24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49"/>
          <p:cNvSpPr/>
          <p:nvPr/>
        </p:nvSpPr>
        <p:spPr bwMode="auto">
          <a:xfrm>
            <a:off x="2743392" y="5624805"/>
            <a:ext cx="63500" cy="71438"/>
          </a:xfrm>
          <a:custGeom>
            <a:avLst/>
            <a:gdLst>
              <a:gd name="T0" fmla="*/ 23 w 23"/>
              <a:gd name="T1" fmla="*/ 26 h 26"/>
              <a:gd name="T2" fmla="*/ 1 w 23"/>
              <a:gd name="T3" fmla="*/ 26 h 26"/>
              <a:gd name="T4" fmla="*/ 0 w 23"/>
              <a:gd name="T5" fmla="*/ 0 h 26"/>
              <a:gd name="T6" fmla="*/ 19 w 23"/>
              <a:gd name="T7" fmla="*/ 0 h 26"/>
              <a:gd name="T8" fmla="*/ 23 w 23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6">
                <a:moveTo>
                  <a:pt x="23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19"/>
                  <a:pt x="1" y="9"/>
                  <a:pt x="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8"/>
                  <a:pt x="22" y="17"/>
                  <a:pt x="23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50"/>
          <p:cNvSpPr/>
          <p:nvPr/>
        </p:nvSpPr>
        <p:spPr bwMode="auto">
          <a:xfrm>
            <a:off x="2640205" y="5624805"/>
            <a:ext cx="82550" cy="71438"/>
          </a:xfrm>
          <a:custGeom>
            <a:avLst/>
            <a:gdLst>
              <a:gd name="T0" fmla="*/ 0 w 30"/>
              <a:gd name="T1" fmla="*/ 26 h 26"/>
              <a:gd name="T2" fmla="*/ 2 w 30"/>
              <a:gd name="T3" fmla="*/ 0 h 26"/>
              <a:gd name="T4" fmla="*/ 29 w 30"/>
              <a:gd name="T5" fmla="*/ 0 h 26"/>
              <a:gd name="T6" fmla="*/ 30 w 30"/>
              <a:gd name="T7" fmla="*/ 26 h 26"/>
              <a:gd name="T8" fmla="*/ 0 w 30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6">
                <a:moveTo>
                  <a:pt x="0" y="26"/>
                </a:moveTo>
                <a:cubicBezTo>
                  <a:pt x="0" y="17"/>
                  <a:pt x="1" y="8"/>
                  <a:pt x="2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8"/>
                  <a:pt x="30" y="17"/>
                  <a:pt x="30" y="26"/>
                </a:cubicBezTo>
                <a:lnTo>
                  <a:pt x="0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51"/>
          <p:cNvSpPr/>
          <p:nvPr/>
        </p:nvSpPr>
        <p:spPr bwMode="auto">
          <a:xfrm>
            <a:off x="2640205" y="5723230"/>
            <a:ext cx="82550" cy="71438"/>
          </a:xfrm>
          <a:custGeom>
            <a:avLst/>
            <a:gdLst>
              <a:gd name="T0" fmla="*/ 30 w 30"/>
              <a:gd name="T1" fmla="*/ 0 h 26"/>
              <a:gd name="T2" fmla="*/ 29 w 30"/>
              <a:gd name="T3" fmla="*/ 26 h 26"/>
              <a:gd name="T4" fmla="*/ 2 w 30"/>
              <a:gd name="T5" fmla="*/ 26 h 26"/>
              <a:gd name="T6" fmla="*/ 0 w 30"/>
              <a:gd name="T7" fmla="*/ 0 h 26"/>
              <a:gd name="T8" fmla="*/ 30 w 30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6">
                <a:moveTo>
                  <a:pt x="30" y="0"/>
                </a:moveTo>
                <a:cubicBezTo>
                  <a:pt x="30" y="9"/>
                  <a:pt x="29" y="18"/>
                  <a:pt x="29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18"/>
                  <a:pt x="0" y="9"/>
                  <a:pt x="0" y="0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52"/>
          <p:cNvSpPr/>
          <p:nvPr/>
        </p:nvSpPr>
        <p:spPr bwMode="auto">
          <a:xfrm>
            <a:off x="2719580" y="5513680"/>
            <a:ext cx="68263" cy="87313"/>
          </a:xfrm>
          <a:custGeom>
            <a:avLst/>
            <a:gdLst>
              <a:gd name="T0" fmla="*/ 8 w 25"/>
              <a:gd name="T1" fmla="*/ 32 h 32"/>
              <a:gd name="T2" fmla="*/ 0 w 25"/>
              <a:gd name="T3" fmla="*/ 0 h 32"/>
              <a:gd name="T4" fmla="*/ 25 w 25"/>
              <a:gd name="T5" fmla="*/ 32 h 32"/>
              <a:gd name="T6" fmla="*/ 8 w 25"/>
              <a:gd name="T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32">
                <a:moveTo>
                  <a:pt x="8" y="32"/>
                </a:moveTo>
                <a:cubicBezTo>
                  <a:pt x="6" y="20"/>
                  <a:pt x="3" y="8"/>
                  <a:pt x="0" y="0"/>
                </a:cubicBezTo>
                <a:cubicBezTo>
                  <a:pt x="10" y="5"/>
                  <a:pt x="19" y="17"/>
                  <a:pt x="25" y="32"/>
                </a:cubicBezTo>
                <a:lnTo>
                  <a:pt x="8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53"/>
          <p:cNvSpPr/>
          <p:nvPr/>
        </p:nvSpPr>
        <p:spPr bwMode="auto">
          <a:xfrm>
            <a:off x="2648142" y="5505742"/>
            <a:ext cx="65088" cy="95250"/>
          </a:xfrm>
          <a:custGeom>
            <a:avLst/>
            <a:gdLst>
              <a:gd name="T0" fmla="*/ 24 w 24"/>
              <a:gd name="T1" fmla="*/ 35 h 35"/>
              <a:gd name="T2" fmla="*/ 0 w 24"/>
              <a:gd name="T3" fmla="*/ 35 h 35"/>
              <a:gd name="T4" fmla="*/ 12 w 24"/>
              <a:gd name="T5" fmla="*/ 0 h 35"/>
              <a:gd name="T6" fmla="*/ 24 w 24"/>
              <a:gd name="T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35">
                <a:moveTo>
                  <a:pt x="24" y="35"/>
                </a:moveTo>
                <a:cubicBezTo>
                  <a:pt x="0" y="35"/>
                  <a:pt x="0" y="35"/>
                  <a:pt x="0" y="35"/>
                </a:cubicBezTo>
                <a:cubicBezTo>
                  <a:pt x="3" y="12"/>
                  <a:pt x="9" y="0"/>
                  <a:pt x="12" y="0"/>
                </a:cubicBezTo>
                <a:cubicBezTo>
                  <a:pt x="15" y="0"/>
                  <a:pt x="21" y="12"/>
                  <a:pt x="24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54"/>
          <p:cNvSpPr/>
          <p:nvPr/>
        </p:nvSpPr>
        <p:spPr bwMode="auto">
          <a:xfrm>
            <a:off x="2578292" y="5513680"/>
            <a:ext cx="66675" cy="87313"/>
          </a:xfrm>
          <a:custGeom>
            <a:avLst/>
            <a:gdLst>
              <a:gd name="T0" fmla="*/ 25 w 25"/>
              <a:gd name="T1" fmla="*/ 0 h 32"/>
              <a:gd name="T2" fmla="*/ 17 w 25"/>
              <a:gd name="T3" fmla="*/ 32 h 32"/>
              <a:gd name="T4" fmla="*/ 0 w 25"/>
              <a:gd name="T5" fmla="*/ 32 h 32"/>
              <a:gd name="T6" fmla="*/ 25 w 25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32">
                <a:moveTo>
                  <a:pt x="25" y="0"/>
                </a:moveTo>
                <a:cubicBezTo>
                  <a:pt x="21" y="8"/>
                  <a:pt x="19" y="20"/>
                  <a:pt x="17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5" y="17"/>
                  <a:pt x="14" y="5"/>
                  <a:pt x="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55"/>
          <p:cNvSpPr/>
          <p:nvPr/>
        </p:nvSpPr>
        <p:spPr bwMode="auto">
          <a:xfrm>
            <a:off x="2559242" y="5624805"/>
            <a:ext cx="61913" cy="71438"/>
          </a:xfrm>
          <a:custGeom>
            <a:avLst/>
            <a:gdLst>
              <a:gd name="T0" fmla="*/ 23 w 23"/>
              <a:gd name="T1" fmla="*/ 0 h 26"/>
              <a:gd name="T2" fmla="*/ 21 w 23"/>
              <a:gd name="T3" fmla="*/ 26 h 26"/>
              <a:gd name="T4" fmla="*/ 0 w 23"/>
              <a:gd name="T5" fmla="*/ 26 h 26"/>
              <a:gd name="T6" fmla="*/ 4 w 23"/>
              <a:gd name="T7" fmla="*/ 0 h 26"/>
              <a:gd name="T8" fmla="*/ 23 w 23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6">
                <a:moveTo>
                  <a:pt x="23" y="0"/>
                </a:moveTo>
                <a:cubicBezTo>
                  <a:pt x="22" y="9"/>
                  <a:pt x="21" y="19"/>
                  <a:pt x="21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7"/>
                  <a:pt x="1" y="8"/>
                  <a:pt x="4" y="0"/>
                </a:cubicBezTo>
                <a:lnTo>
                  <a:pt x="2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56"/>
          <p:cNvSpPr/>
          <p:nvPr/>
        </p:nvSpPr>
        <p:spPr bwMode="auto">
          <a:xfrm>
            <a:off x="2559242" y="5723230"/>
            <a:ext cx="61913" cy="71438"/>
          </a:xfrm>
          <a:custGeom>
            <a:avLst/>
            <a:gdLst>
              <a:gd name="T0" fmla="*/ 0 w 23"/>
              <a:gd name="T1" fmla="*/ 0 h 26"/>
              <a:gd name="T2" fmla="*/ 21 w 23"/>
              <a:gd name="T3" fmla="*/ 0 h 26"/>
              <a:gd name="T4" fmla="*/ 23 w 23"/>
              <a:gd name="T5" fmla="*/ 26 h 26"/>
              <a:gd name="T6" fmla="*/ 4 w 23"/>
              <a:gd name="T7" fmla="*/ 26 h 26"/>
              <a:gd name="T8" fmla="*/ 0 w 23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6">
                <a:moveTo>
                  <a:pt x="0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7"/>
                  <a:pt x="22" y="17"/>
                  <a:pt x="23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1" y="18"/>
                  <a:pt x="0" y="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57"/>
          <p:cNvSpPr/>
          <p:nvPr/>
        </p:nvSpPr>
        <p:spPr bwMode="auto">
          <a:xfrm>
            <a:off x="2578292" y="5818480"/>
            <a:ext cx="66675" cy="87313"/>
          </a:xfrm>
          <a:custGeom>
            <a:avLst/>
            <a:gdLst>
              <a:gd name="T0" fmla="*/ 17 w 25"/>
              <a:gd name="T1" fmla="*/ 0 h 32"/>
              <a:gd name="T2" fmla="*/ 25 w 25"/>
              <a:gd name="T3" fmla="*/ 32 h 32"/>
              <a:gd name="T4" fmla="*/ 0 w 25"/>
              <a:gd name="T5" fmla="*/ 0 h 32"/>
              <a:gd name="T6" fmla="*/ 17 w 25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32">
                <a:moveTo>
                  <a:pt x="17" y="0"/>
                </a:moveTo>
                <a:cubicBezTo>
                  <a:pt x="19" y="12"/>
                  <a:pt x="21" y="24"/>
                  <a:pt x="25" y="32"/>
                </a:cubicBezTo>
                <a:cubicBezTo>
                  <a:pt x="14" y="27"/>
                  <a:pt x="5" y="15"/>
                  <a:pt x="0" y="0"/>
                </a:cubicBezTo>
                <a:lnTo>
                  <a:pt x="1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58"/>
          <p:cNvSpPr/>
          <p:nvPr/>
        </p:nvSpPr>
        <p:spPr bwMode="auto">
          <a:xfrm>
            <a:off x="2648142" y="5818480"/>
            <a:ext cx="65088" cy="95250"/>
          </a:xfrm>
          <a:custGeom>
            <a:avLst/>
            <a:gdLst>
              <a:gd name="T0" fmla="*/ 0 w 24"/>
              <a:gd name="T1" fmla="*/ 0 h 35"/>
              <a:gd name="T2" fmla="*/ 24 w 24"/>
              <a:gd name="T3" fmla="*/ 0 h 35"/>
              <a:gd name="T4" fmla="*/ 12 w 24"/>
              <a:gd name="T5" fmla="*/ 35 h 35"/>
              <a:gd name="T6" fmla="*/ 0 w 24"/>
              <a:gd name="T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35">
                <a:moveTo>
                  <a:pt x="0" y="0"/>
                </a:moveTo>
                <a:cubicBezTo>
                  <a:pt x="24" y="0"/>
                  <a:pt x="24" y="0"/>
                  <a:pt x="24" y="0"/>
                </a:cubicBezTo>
                <a:cubicBezTo>
                  <a:pt x="21" y="23"/>
                  <a:pt x="15" y="35"/>
                  <a:pt x="12" y="35"/>
                </a:cubicBezTo>
                <a:cubicBezTo>
                  <a:pt x="9" y="35"/>
                  <a:pt x="3" y="2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59"/>
          <p:cNvSpPr/>
          <p:nvPr/>
        </p:nvSpPr>
        <p:spPr bwMode="auto">
          <a:xfrm>
            <a:off x="2719580" y="5818480"/>
            <a:ext cx="68263" cy="87313"/>
          </a:xfrm>
          <a:custGeom>
            <a:avLst/>
            <a:gdLst>
              <a:gd name="T0" fmla="*/ 0 w 25"/>
              <a:gd name="T1" fmla="*/ 32 h 32"/>
              <a:gd name="T2" fmla="*/ 8 w 25"/>
              <a:gd name="T3" fmla="*/ 0 h 32"/>
              <a:gd name="T4" fmla="*/ 25 w 25"/>
              <a:gd name="T5" fmla="*/ 0 h 32"/>
              <a:gd name="T6" fmla="*/ 0 w 25"/>
              <a:gd name="T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32">
                <a:moveTo>
                  <a:pt x="0" y="32"/>
                </a:moveTo>
                <a:cubicBezTo>
                  <a:pt x="3" y="24"/>
                  <a:pt x="6" y="12"/>
                  <a:pt x="8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9" y="15"/>
                  <a:pt x="10" y="27"/>
                  <a:pt x="0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60"/>
          <p:cNvSpPr/>
          <p:nvPr/>
        </p:nvSpPr>
        <p:spPr bwMode="auto">
          <a:xfrm>
            <a:off x="2743392" y="5723230"/>
            <a:ext cx="63500" cy="71438"/>
          </a:xfrm>
          <a:custGeom>
            <a:avLst/>
            <a:gdLst>
              <a:gd name="T0" fmla="*/ 0 w 23"/>
              <a:gd name="T1" fmla="*/ 26 h 26"/>
              <a:gd name="T2" fmla="*/ 1 w 23"/>
              <a:gd name="T3" fmla="*/ 0 h 26"/>
              <a:gd name="T4" fmla="*/ 23 w 23"/>
              <a:gd name="T5" fmla="*/ 0 h 26"/>
              <a:gd name="T6" fmla="*/ 19 w 23"/>
              <a:gd name="T7" fmla="*/ 26 h 26"/>
              <a:gd name="T8" fmla="*/ 0 w 23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6">
                <a:moveTo>
                  <a:pt x="0" y="26"/>
                </a:moveTo>
                <a:cubicBezTo>
                  <a:pt x="1" y="17"/>
                  <a:pt x="1" y="7"/>
                  <a:pt x="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9"/>
                  <a:pt x="21" y="18"/>
                  <a:pt x="19" y="26"/>
                </a:cubicBezTo>
                <a:lnTo>
                  <a:pt x="0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61"/>
          <p:cNvSpPr/>
          <p:nvPr/>
        </p:nvSpPr>
        <p:spPr bwMode="auto">
          <a:xfrm>
            <a:off x="2819592" y="5723230"/>
            <a:ext cx="66675" cy="71438"/>
          </a:xfrm>
          <a:custGeom>
            <a:avLst/>
            <a:gdLst>
              <a:gd name="T0" fmla="*/ 4 w 24"/>
              <a:gd name="T1" fmla="*/ 0 h 26"/>
              <a:gd name="T2" fmla="*/ 24 w 24"/>
              <a:gd name="T3" fmla="*/ 0 h 26"/>
              <a:gd name="T4" fmla="*/ 18 w 24"/>
              <a:gd name="T5" fmla="*/ 26 h 26"/>
              <a:gd name="T6" fmla="*/ 0 w 24"/>
              <a:gd name="T7" fmla="*/ 26 h 26"/>
              <a:gd name="T8" fmla="*/ 4 w 24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6">
                <a:moveTo>
                  <a:pt x="4" y="0"/>
                </a:moveTo>
                <a:cubicBezTo>
                  <a:pt x="24" y="0"/>
                  <a:pt x="24" y="0"/>
                  <a:pt x="24" y="0"/>
                </a:cubicBezTo>
                <a:cubicBezTo>
                  <a:pt x="24" y="9"/>
                  <a:pt x="21" y="18"/>
                  <a:pt x="18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2" y="18"/>
                  <a:pt x="3" y="9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62"/>
          <p:cNvSpPr/>
          <p:nvPr/>
        </p:nvSpPr>
        <p:spPr bwMode="auto">
          <a:xfrm>
            <a:off x="2770380" y="5524792"/>
            <a:ext cx="85725" cy="76200"/>
          </a:xfrm>
          <a:custGeom>
            <a:avLst/>
            <a:gdLst>
              <a:gd name="T0" fmla="*/ 31 w 31"/>
              <a:gd name="T1" fmla="*/ 28 h 28"/>
              <a:gd name="T2" fmla="*/ 15 w 31"/>
              <a:gd name="T3" fmla="*/ 28 h 28"/>
              <a:gd name="T4" fmla="*/ 0 w 31"/>
              <a:gd name="T5" fmla="*/ 0 h 28"/>
              <a:gd name="T6" fmla="*/ 31 w 31"/>
              <a:gd name="T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28">
                <a:moveTo>
                  <a:pt x="31" y="28"/>
                </a:moveTo>
                <a:cubicBezTo>
                  <a:pt x="15" y="28"/>
                  <a:pt x="15" y="28"/>
                  <a:pt x="15" y="28"/>
                </a:cubicBezTo>
                <a:cubicBezTo>
                  <a:pt x="11" y="17"/>
                  <a:pt x="6" y="7"/>
                  <a:pt x="0" y="0"/>
                </a:cubicBezTo>
                <a:cubicBezTo>
                  <a:pt x="12" y="6"/>
                  <a:pt x="23" y="16"/>
                  <a:pt x="31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63"/>
          <p:cNvSpPr/>
          <p:nvPr/>
        </p:nvSpPr>
        <p:spPr bwMode="auto">
          <a:xfrm>
            <a:off x="2510030" y="5524792"/>
            <a:ext cx="84138" cy="76200"/>
          </a:xfrm>
          <a:custGeom>
            <a:avLst/>
            <a:gdLst>
              <a:gd name="T0" fmla="*/ 31 w 31"/>
              <a:gd name="T1" fmla="*/ 0 h 28"/>
              <a:gd name="T2" fmla="*/ 15 w 31"/>
              <a:gd name="T3" fmla="*/ 28 h 28"/>
              <a:gd name="T4" fmla="*/ 0 w 31"/>
              <a:gd name="T5" fmla="*/ 28 h 28"/>
              <a:gd name="T6" fmla="*/ 31 w 31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28">
                <a:moveTo>
                  <a:pt x="31" y="0"/>
                </a:moveTo>
                <a:cubicBezTo>
                  <a:pt x="24" y="7"/>
                  <a:pt x="19" y="17"/>
                  <a:pt x="15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7" y="16"/>
                  <a:pt x="18" y="6"/>
                  <a:pt x="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64"/>
          <p:cNvSpPr/>
          <p:nvPr/>
        </p:nvSpPr>
        <p:spPr bwMode="auto">
          <a:xfrm>
            <a:off x="2510030" y="5818480"/>
            <a:ext cx="84138" cy="76200"/>
          </a:xfrm>
          <a:custGeom>
            <a:avLst/>
            <a:gdLst>
              <a:gd name="T0" fmla="*/ 0 w 31"/>
              <a:gd name="T1" fmla="*/ 0 h 28"/>
              <a:gd name="T2" fmla="*/ 15 w 31"/>
              <a:gd name="T3" fmla="*/ 0 h 28"/>
              <a:gd name="T4" fmla="*/ 31 w 31"/>
              <a:gd name="T5" fmla="*/ 28 h 28"/>
              <a:gd name="T6" fmla="*/ 0 w 31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28">
                <a:moveTo>
                  <a:pt x="0" y="0"/>
                </a:moveTo>
                <a:cubicBezTo>
                  <a:pt x="15" y="0"/>
                  <a:pt x="15" y="0"/>
                  <a:pt x="15" y="0"/>
                </a:cubicBezTo>
                <a:cubicBezTo>
                  <a:pt x="19" y="11"/>
                  <a:pt x="24" y="21"/>
                  <a:pt x="31" y="28"/>
                </a:cubicBezTo>
                <a:cubicBezTo>
                  <a:pt x="18" y="22"/>
                  <a:pt x="7" y="1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65"/>
          <p:cNvSpPr/>
          <p:nvPr/>
        </p:nvSpPr>
        <p:spPr bwMode="auto">
          <a:xfrm>
            <a:off x="2770380" y="5818480"/>
            <a:ext cx="85725" cy="76200"/>
          </a:xfrm>
          <a:custGeom>
            <a:avLst/>
            <a:gdLst>
              <a:gd name="T0" fmla="*/ 0 w 31"/>
              <a:gd name="T1" fmla="*/ 28 h 28"/>
              <a:gd name="T2" fmla="*/ 15 w 31"/>
              <a:gd name="T3" fmla="*/ 0 h 28"/>
              <a:gd name="T4" fmla="*/ 31 w 31"/>
              <a:gd name="T5" fmla="*/ 0 h 28"/>
              <a:gd name="T6" fmla="*/ 0 w 31"/>
              <a:gd name="T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28">
                <a:moveTo>
                  <a:pt x="0" y="28"/>
                </a:moveTo>
                <a:cubicBezTo>
                  <a:pt x="6" y="21"/>
                  <a:pt x="11" y="11"/>
                  <a:pt x="15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3" y="12"/>
                  <a:pt x="12" y="22"/>
                  <a:pt x="0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241874" y="1423769"/>
            <a:ext cx="625751" cy="50878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销售渠道与订单稳定成熟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5598336" y="3685918"/>
            <a:ext cx="5109073" cy="58477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接点 4"/>
          <p:cNvSpPr/>
          <p:nvPr/>
        </p:nvSpPr>
        <p:spPr>
          <a:xfrm>
            <a:off x="8947127" y="2517975"/>
            <a:ext cx="2686692" cy="273085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年销售额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5.3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年预计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亿）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8126" y="6825343"/>
            <a:ext cx="12240126" cy="70870"/>
          </a:xfrm>
          <a:prstGeom prst="rect">
            <a:avLst/>
          </a:prstGeom>
          <a:solidFill>
            <a:srgbClr val="22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169" y="6055214"/>
            <a:ext cx="567204" cy="59786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08775" y="52108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公司业绩展望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Lantinghei SC Demibold" charset="-122"/>
            </a:endParaRPr>
          </a:p>
        </p:txBody>
      </p:sp>
      <p:cxnSp>
        <p:nvCxnSpPr>
          <p:cNvPr id="30" name="直线连接符 11"/>
          <p:cNvCxnSpPr/>
          <p:nvPr/>
        </p:nvCxnSpPr>
        <p:spPr>
          <a:xfrm>
            <a:off x="328295" y="1190625"/>
            <a:ext cx="2620010" cy="0"/>
          </a:xfrm>
          <a:prstGeom prst="line">
            <a:avLst/>
          </a:prstGeom>
          <a:ln w="57150" cap="rnd">
            <a:solidFill>
              <a:srgbClr val="0E0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16"/>
          <p:cNvCxnSpPr/>
          <p:nvPr/>
        </p:nvCxnSpPr>
        <p:spPr>
          <a:xfrm>
            <a:off x="3081106" y="1190545"/>
            <a:ext cx="136826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标题 4"/>
          <p:cNvSpPr txBox="1"/>
          <p:nvPr/>
        </p:nvSpPr>
        <p:spPr>
          <a:xfrm>
            <a:off x="11786219" y="1282726"/>
            <a:ext cx="648072" cy="53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任意多边形 54"/>
          <p:cNvSpPr/>
          <p:nvPr/>
        </p:nvSpPr>
        <p:spPr>
          <a:xfrm>
            <a:off x="5357960" y="1788356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5"/>
          <p:cNvSpPr/>
          <p:nvPr/>
        </p:nvSpPr>
        <p:spPr>
          <a:xfrm>
            <a:off x="4123944" y="3565375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6"/>
          <p:cNvSpPr/>
          <p:nvPr/>
        </p:nvSpPr>
        <p:spPr>
          <a:xfrm>
            <a:off x="2889926" y="4325476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7"/>
          <p:cNvSpPr/>
          <p:nvPr/>
        </p:nvSpPr>
        <p:spPr>
          <a:xfrm>
            <a:off x="900260" y="4864149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7" name="椭圆 56"/>
          <p:cNvSpPr/>
          <p:nvPr/>
        </p:nvSpPr>
        <p:spPr>
          <a:xfrm>
            <a:off x="5804511" y="2825198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4570495" y="3806617"/>
            <a:ext cx="288000" cy="288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3336477" y="4446591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724635" y="5013609"/>
            <a:ext cx="288000" cy="288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24635" y="5659495"/>
            <a:ext cx="436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2021-2024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年全年公司净利润预估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1" name="图表 60"/>
          <p:cNvGraphicFramePr/>
          <p:nvPr/>
        </p:nvGraphicFramePr>
        <p:xfrm>
          <a:off x="6792643" y="1946886"/>
          <a:ext cx="5018861" cy="369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8" name="直接连接符 7"/>
          <p:cNvCxnSpPr/>
          <p:nvPr/>
        </p:nvCxnSpPr>
        <p:spPr>
          <a:xfrm flipV="1">
            <a:off x="1866508" y="4517372"/>
            <a:ext cx="0" cy="49623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329180" y="4517372"/>
            <a:ext cx="53732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28507" y="4325476"/>
            <a:ext cx="940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 flipV="1">
            <a:off x="3456673" y="3565375"/>
            <a:ext cx="0" cy="86845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76" idx="3"/>
          </p:cNvCxnSpPr>
          <p:nvPr/>
        </p:nvCxnSpPr>
        <p:spPr>
          <a:xfrm>
            <a:off x="2336863" y="3542124"/>
            <a:ext cx="111981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1396153" y="3372847"/>
            <a:ext cx="940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3500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7" name="直接连接符 76"/>
          <p:cNvCxnSpPr/>
          <p:nvPr/>
        </p:nvCxnSpPr>
        <p:spPr>
          <a:xfrm flipV="1">
            <a:off x="4686891" y="2791495"/>
            <a:ext cx="0" cy="100482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3456673" y="2791497"/>
            <a:ext cx="12302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框 109"/>
          <p:cNvSpPr txBox="1"/>
          <p:nvPr/>
        </p:nvSpPr>
        <p:spPr>
          <a:xfrm>
            <a:off x="2501696" y="2633589"/>
            <a:ext cx="940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6600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1" name="直接连接符 110"/>
          <p:cNvCxnSpPr/>
          <p:nvPr/>
        </p:nvCxnSpPr>
        <p:spPr>
          <a:xfrm flipV="1">
            <a:off x="5920909" y="1855227"/>
            <a:ext cx="0" cy="100482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>
            <a:off x="4413250" y="1855228"/>
            <a:ext cx="1507659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112"/>
          <p:cNvSpPr txBox="1"/>
          <p:nvPr/>
        </p:nvSpPr>
        <p:spPr>
          <a:xfrm>
            <a:off x="3448245" y="1680961"/>
            <a:ext cx="940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8400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76545" y="2448677"/>
            <a:ext cx="1234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8126" y="6825343"/>
            <a:ext cx="12240126" cy="70870"/>
          </a:xfrm>
          <a:prstGeom prst="rect">
            <a:avLst/>
          </a:prstGeom>
          <a:solidFill>
            <a:srgbClr val="22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169" y="6055214"/>
            <a:ext cx="567204" cy="59786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08775" y="52108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公司融资计划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Lantinghei SC Demibold" charset="-122"/>
            </a:endParaRPr>
          </a:p>
        </p:txBody>
      </p:sp>
      <p:cxnSp>
        <p:nvCxnSpPr>
          <p:cNvPr id="30" name="直线连接符 11"/>
          <p:cNvCxnSpPr/>
          <p:nvPr/>
        </p:nvCxnSpPr>
        <p:spPr>
          <a:xfrm>
            <a:off x="328295" y="1190625"/>
            <a:ext cx="2620010" cy="0"/>
          </a:xfrm>
          <a:prstGeom prst="line">
            <a:avLst/>
          </a:prstGeom>
          <a:ln w="57150" cap="rnd">
            <a:solidFill>
              <a:srgbClr val="0E0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16"/>
          <p:cNvCxnSpPr/>
          <p:nvPr/>
        </p:nvCxnSpPr>
        <p:spPr>
          <a:xfrm>
            <a:off x="3081106" y="1190545"/>
            <a:ext cx="136826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标题 4"/>
          <p:cNvSpPr txBox="1"/>
          <p:nvPr/>
        </p:nvSpPr>
        <p:spPr>
          <a:xfrm>
            <a:off x="11786219" y="1282726"/>
            <a:ext cx="648072" cy="53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68311" y="2948069"/>
            <a:ext cx="406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计划融资金额：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3200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万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68311" y="3899532"/>
            <a:ext cx="323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出让股份：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20%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</a:endParaRPr>
          </a:p>
        </p:txBody>
      </p:sp>
      <p:sp>
        <p:nvSpPr>
          <p:cNvPr id="2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788509" y="3862937"/>
            <a:ext cx="418497" cy="47329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prstClr val="black"/>
              </a:solidFill>
              <a:latin typeface="+mn-ea"/>
            </a:endParaRPr>
          </a:p>
        </p:txBody>
      </p:sp>
      <p:grpSp>
        <p:nvGrpSpPr>
          <p:cNvPr id="21" name="组 26"/>
          <p:cNvGrpSpPr/>
          <p:nvPr/>
        </p:nvGrpSpPr>
        <p:grpSpPr>
          <a:xfrm>
            <a:off x="1760586" y="2923643"/>
            <a:ext cx="464033" cy="464033"/>
            <a:chOff x="4749010" y="3574433"/>
            <a:chExt cx="383755" cy="383755"/>
          </a:xfrm>
          <a:solidFill>
            <a:schemeClr val="accent1"/>
          </a:solidFill>
        </p:grpSpPr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4749010" y="3574433"/>
              <a:ext cx="383755" cy="383755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Gill Sans" charset="0"/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4893328" y="3706287"/>
              <a:ext cx="103647" cy="107583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Gill Sans" charset="0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4880864" y="3838141"/>
              <a:ext cx="58383" cy="61007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Gill Sans" charset="0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4941215" y="3634128"/>
              <a:ext cx="59040" cy="61664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Gill Sans" charset="0"/>
              </a:endParaRPr>
            </a:p>
          </p:txBody>
        </p:sp>
      </p:grpSp>
      <p:graphicFrame>
        <p:nvGraphicFramePr>
          <p:cNvPr id="26" name="图表 25"/>
          <p:cNvGraphicFramePr/>
          <p:nvPr/>
        </p:nvGraphicFramePr>
        <p:xfrm>
          <a:off x="5248790" y="1310452"/>
          <a:ext cx="5830183" cy="452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48428" y="1703142"/>
            <a:ext cx="10218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0" b="1" dirty="0">
                <a:solidFill>
                  <a:srgbClr val="2235C1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THANK YOU</a:t>
            </a:r>
            <a:endParaRPr kumimoji="1" lang="zh-CN" altLang="en-US" sz="12000" b="1" dirty="0">
              <a:solidFill>
                <a:srgbClr val="2235C1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48126" y="6825343"/>
            <a:ext cx="12240126" cy="70870"/>
          </a:xfrm>
          <a:prstGeom prst="rect">
            <a:avLst/>
          </a:prstGeom>
          <a:solidFill>
            <a:srgbClr val="22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6714" y="6129509"/>
            <a:ext cx="567204" cy="59786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070993" y="3591440"/>
            <a:ext cx="4328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Heiti SC Light" charset="-122"/>
                <a:ea typeface="Heiti SC Light" charset="-122"/>
                <a:cs typeface="Heiti SC Light" charset="-122"/>
              </a:rPr>
              <a:t>团结       互助       创新       共</a:t>
            </a:r>
            <a:r>
              <a:rPr kumimoji="1"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Light" charset="-122"/>
                <a:ea typeface="Heiti SC Light" charset="-122"/>
                <a:cs typeface="Heiti SC Light" charset="-122"/>
              </a:rPr>
              <a:t>赢</a:t>
            </a:r>
            <a:endParaRPr kumimoji="1"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Heiti SC Light" charset="-122"/>
              <a:ea typeface="Heiti SC Light" charset="-122"/>
              <a:cs typeface="Heiti SC Light" charset="-122"/>
            </a:endParaRPr>
          </a:p>
        </p:txBody>
      </p:sp>
      <p:cxnSp>
        <p:nvCxnSpPr>
          <p:cNvPr id="23" name="直线连接符 22"/>
          <p:cNvCxnSpPr/>
          <p:nvPr/>
        </p:nvCxnSpPr>
        <p:spPr>
          <a:xfrm flipV="1">
            <a:off x="7192799" y="3732250"/>
            <a:ext cx="180794" cy="162386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/>
          <p:nvPr/>
        </p:nvCxnSpPr>
        <p:spPr>
          <a:xfrm flipV="1">
            <a:off x="6070787" y="3732250"/>
            <a:ext cx="180794" cy="162386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/>
          <p:cNvCxnSpPr/>
          <p:nvPr/>
        </p:nvCxnSpPr>
        <p:spPr>
          <a:xfrm flipV="1">
            <a:off x="4916539" y="3732250"/>
            <a:ext cx="180794" cy="162386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993" y="4216530"/>
            <a:ext cx="2422104" cy="24252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93098" y="6105742"/>
            <a:ext cx="3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178 2405 6617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val 934"/>
          <p:cNvSpPr>
            <a:spLocks noChangeArrowheads="1"/>
          </p:cNvSpPr>
          <p:nvPr/>
        </p:nvSpPr>
        <p:spPr bwMode="auto">
          <a:xfrm>
            <a:off x="7107169" y="5656879"/>
            <a:ext cx="439673" cy="439673"/>
          </a:xfrm>
          <a:prstGeom prst="ellipse">
            <a:avLst/>
          </a:prstGeom>
          <a:solidFill>
            <a:srgbClr val="2235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935"/>
          <p:cNvSpPr/>
          <p:nvPr/>
        </p:nvSpPr>
        <p:spPr bwMode="auto">
          <a:xfrm>
            <a:off x="7258653" y="5750479"/>
            <a:ext cx="215526" cy="236463"/>
          </a:xfrm>
          <a:custGeom>
            <a:avLst/>
            <a:gdLst>
              <a:gd name="T0" fmla="*/ 6 w 74"/>
              <a:gd name="T1" fmla="*/ 14 h 81"/>
              <a:gd name="T2" fmla="*/ 2 w 74"/>
              <a:gd name="T3" fmla="*/ 14 h 81"/>
              <a:gd name="T4" fmla="*/ 0 w 74"/>
              <a:gd name="T5" fmla="*/ 14 h 81"/>
              <a:gd name="T6" fmla="*/ 33 w 74"/>
              <a:gd name="T7" fmla="*/ 0 h 81"/>
              <a:gd name="T8" fmla="*/ 74 w 74"/>
              <a:gd name="T9" fmla="*/ 32 h 81"/>
              <a:gd name="T10" fmla="*/ 59 w 74"/>
              <a:gd name="T11" fmla="*/ 57 h 81"/>
              <a:gd name="T12" fmla="*/ 59 w 74"/>
              <a:gd name="T13" fmla="*/ 81 h 81"/>
              <a:gd name="T14" fmla="*/ 55 w 74"/>
              <a:gd name="T15" fmla="*/ 81 h 81"/>
              <a:gd name="T16" fmla="*/ 47 w 74"/>
              <a:gd name="T17" fmla="*/ 63 h 81"/>
              <a:gd name="T18" fmla="*/ 40 w 74"/>
              <a:gd name="T19" fmla="*/ 64 h 81"/>
              <a:gd name="T20" fmla="*/ 42 w 74"/>
              <a:gd name="T21" fmla="*/ 59 h 81"/>
              <a:gd name="T22" fmla="*/ 69 w 74"/>
              <a:gd name="T23" fmla="*/ 32 h 81"/>
              <a:gd name="T24" fmla="*/ 33 w 74"/>
              <a:gd name="T25" fmla="*/ 4 h 81"/>
              <a:gd name="T26" fmla="*/ 6 w 74"/>
              <a:gd name="T27" fmla="*/ 1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" h="81">
                <a:moveTo>
                  <a:pt x="6" y="14"/>
                </a:moveTo>
                <a:cubicBezTo>
                  <a:pt x="5" y="14"/>
                  <a:pt x="4" y="14"/>
                  <a:pt x="2" y="14"/>
                </a:cubicBezTo>
                <a:cubicBezTo>
                  <a:pt x="1" y="14"/>
                  <a:pt x="0" y="14"/>
                  <a:pt x="0" y="14"/>
                </a:cubicBezTo>
                <a:cubicBezTo>
                  <a:pt x="7" y="5"/>
                  <a:pt x="19" y="0"/>
                  <a:pt x="33" y="0"/>
                </a:cubicBezTo>
                <a:cubicBezTo>
                  <a:pt x="56" y="0"/>
                  <a:pt x="74" y="14"/>
                  <a:pt x="74" y="32"/>
                </a:cubicBezTo>
                <a:cubicBezTo>
                  <a:pt x="74" y="42"/>
                  <a:pt x="68" y="51"/>
                  <a:pt x="59" y="57"/>
                </a:cubicBezTo>
                <a:cubicBezTo>
                  <a:pt x="59" y="81"/>
                  <a:pt x="59" y="81"/>
                  <a:pt x="59" y="81"/>
                </a:cubicBezTo>
                <a:cubicBezTo>
                  <a:pt x="55" y="81"/>
                  <a:pt x="55" y="81"/>
                  <a:pt x="55" y="81"/>
                </a:cubicBezTo>
                <a:cubicBezTo>
                  <a:pt x="47" y="63"/>
                  <a:pt x="47" y="63"/>
                  <a:pt x="47" y="63"/>
                </a:cubicBezTo>
                <a:cubicBezTo>
                  <a:pt x="45" y="63"/>
                  <a:pt x="42" y="64"/>
                  <a:pt x="40" y="64"/>
                </a:cubicBezTo>
                <a:cubicBezTo>
                  <a:pt x="41" y="63"/>
                  <a:pt x="42" y="61"/>
                  <a:pt x="42" y="59"/>
                </a:cubicBezTo>
                <a:cubicBezTo>
                  <a:pt x="58" y="56"/>
                  <a:pt x="69" y="45"/>
                  <a:pt x="69" y="32"/>
                </a:cubicBezTo>
                <a:cubicBezTo>
                  <a:pt x="69" y="16"/>
                  <a:pt x="53" y="4"/>
                  <a:pt x="33" y="4"/>
                </a:cubicBezTo>
                <a:cubicBezTo>
                  <a:pt x="22" y="4"/>
                  <a:pt x="12" y="8"/>
                  <a:pt x="6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936"/>
          <p:cNvSpPr>
            <a:spLocks noEditPoints="1"/>
          </p:cNvSpPr>
          <p:nvPr/>
        </p:nvSpPr>
        <p:spPr bwMode="auto">
          <a:xfrm>
            <a:off x="7165053" y="5803437"/>
            <a:ext cx="210600" cy="203210"/>
          </a:xfrm>
          <a:custGeom>
            <a:avLst/>
            <a:gdLst>
              <a:gd name="T0" fmla="*/ 72 w 72"/>
              <a:gd name="T1" fmla="*/ 29 h 70"/>
              <a:gd name="T2" fmla="*/ 36 w 72"/>
              <a:gd name="T3" fmla="*/ 58 h 70"/>
              <a:gd name="T4" fmla="*/ 23 w 72"/>
              <a:gd name="T5" fmla="*/ 56 h 70"/>
              <a:gd name="T6" fmla="*/ 12 w 72"/>
              <a:gd name="T7" fmla="*/ 70 h 70"/>
              <a:gd name="T8" fmla="*/ 9 w 72"/>
              <a:gd name="T9" fmla="*/ 70 h 70"/>
              <a:gd name="T10" fmla="*/ 12 w 72"/>
              <a:gd name="T11" fmla="*/ 51 h 70"/>
              <a:gd name="T12" fmla="*/ 0 w 72"/>
              <a:gd name="T13" fmla="*/ 29 h 70"/>
              <a:gd name="T14" fmla="*/ 36 w 72"/>
              <a:gd name="T15" fmla="*/ 0 h 70"/>
              <a:gd name="T16" fmla="*/ 72 w 72"/>
              <a:gd name="T17" fmla="*/ 29 h 70"/>
              <a:gd name="T18" fmla="*/ 45 w 72"/>
              <a:gd name="T19" fmla="*/ 41 h 70"/>
              <a:gd name="T20" fmla="*/ 45 w 72"/>
              <a:gd name="T21" fmla="*/ 38 h 70"/>
              <a:gd name="T22" fmla="*/ 12 w 72"/>
              <a:gd name="T23" fmla="*/ 38 h 70"/>
              <a:gd name="T24" fmla="*/ 12 w 72"/>
              <a:gd name="T25" fmla="*/ 41 h 70"/>
              <a:gd name="T26" fmla="*/ 45 w 72"/>
              <a:gd name="T27" fmla="*/ 41 h 70"/>
              <a:gd name="T28" fmla="*/ 45 w 72"/>
              <a:gd name="T29" fmla="*/ 34 h 70"/>
              <a:gd name="T30" fmla="*/ 45 w 72"/>
              <a:gd name="T31" fmla="*/ 31 h 70"/>
              <a:gd name="T32" fmla="*/ 12 w 72"/>
              <a:gd name="T33" fmla="*/ 31 h 70"/>
              <a:gd name="T34" fmla="*/ 12 w 72"/>
              <a:gd name="T35" fmla="*/ 34 h 70"/>
              <a:gd name="T36" fmla="*/ 45 w 72"/>
              <a:gd name="T37" fmla="*/ 34 h 70"/>
              <a:gd name="T38" fmla="*/ 45 w 72"/>
              <a:gd name="T39" fmla="*/ 27 h 70"/>
              <a:gd name="T40" fmla="*/ 45 w 72"/>
              <a:gd name="T41" fmla="*/ 24 h 70"/>
              <a:gd name="T42" fmla="*/ 12 w 72"/>
              <a:gd name="T43" fmla="*/ 24 h 70"/>
              <a:gd name="T44" fmla="*/ 12 w 72"/>
              <a:gd name="T45" fmla="*/ 27 h 70"/>
              <a:gd name="T46" fmla="*/ 45 w 72"/>
              <a:gd name="T47" fmla="*/ 27 h 70"/>
              <a:gd name="T48" fmla="*/ 33 w 72"/>
              <a:gd name="T49" fmla="*/ 20 h 70"/>
              <a:gd name="T50" fmla="*/ 33 w 72"/>
              <a:gd name="T51" fmla="*/ 17 h 70"/>
              <a:gd name="T52" fmla="*/ 12 w 72"/>
              <a:gd name="T53" fmla="*/ 17 h 70"/>
              <a:gd name="T54" fmla="*/ 12 w 72"/>
              <a:gd name="T55" fmla="*/ 20 h 70"/>
              <a:gd name="T56" fmla="*/ 33 w 72"/>
              <a:gd name="T57" fmla="*/ 2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2" h="70">
                <a:moveTo>
                  <a:pt x="72" y="29"/>
                </a:moveTo>
                <a:cubicBezTo>
                  <a:pt x="72" y="45"/>
                  <a:pt x="56" y="58"/>
                  <a:pt x="36" y="58"/>
                </a:cubicBezTo>
                <a:cubicBezTo>
                  <a:pt x="31" y="58"/>
                  <a:pt x="27" y="57"/>
                  <a:pt x="23" y="56"/>
                </a:cubicBezTo>
                <a:cubicBezTo>
                  <a:pt x="12" y="70"/>
                  <a:pt x="12" y="70"/>
                  <a:pt x="12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12" y="51"/>
                  <a:pt x="12" y="51"/>
                  <a:pt x="12" y="51"/>
                </a:cubicBezTo>
                <a:cubicBezTo>
                  <a:pt x="5" y="46"/>
                  <a:pt x="0" y="38"/>
                  <a:pt x="0" y="29"/>
                </a:cubicBezTo>
                <a:cubicBezTo>
                  <a:pt x="0" y="13"/>
                  <a:pt x="16" y="0"/>
                  <a:pt x="36" y="0"/>
                </a:cubicBezTo>
                <a:cubicBezTo>
                  <a:pt x="56" y="0"/>
                  <a:pt x="72" y="13"/>
                  <a:pt x="72" y="29"/>
                </a:cubicBezTo>
                <a:close/>
                <a:moveTo>
                  <a:pt x="45" y="41"/>
                </a:moveTo>
                <a:cubicBezTo>
                  <a:pt x="45" y="38"/>
                  <a:pt x="45" y="38"/>
                  <a:pt x="45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41"/>
                  <a:pt x="12" y="41"/>
                  <a:pt x="12" y="41"/>
                </a:cubicBezTo>
                <a:lnTo>
                  <a:pt x="45" y="41"/>
                </a:lnTo>
                <a:close/>
                <a:moveTo>
                  <a:pt x="45" y="34"/>
                </a:moveTo>
                <a:cubicBezTo>
                  <a:pt x="45" y="31"/>
                  <a:pt x="45" y="31"/>
                  <a:pt x="45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4"/>
                  <a:pt x="12" y="34"/>
                  <a:pt x="12" y="34"/>
                </a:cubicBezTo>
                <a:lnTo>
                  <a:pt x="45" y="34"/>
                </a:lnTo>
                <a:close/>
                <a:moveTo>
                  <a:pt x="45" y="27"/>
                </a:moveTo>
                <a:cubicBezTo>
                  <a:pt x="45" y="24"/>
                  <a:pt x="45" y="24"/>
                  <a:pt x="45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lnTo>
                  <a:pt x="45" y="27"/>
                </a:lnTo>
                <a:close/>
                <a:moveTo>
                  <a:pt x="33" y="20"/>
                </a:moveTo>
                <a:cubicBezTo>
                  <a:pt x="33" y="17"/>
                  <a:pt x="33" y="17"/>
                  <a:pt x="3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20"/>
                  <a:pt x="12" y="20"/>
                  <a:pt x="12" y="20"/>
                </a:cubicBezTo>
                <a:lnTo>
                  <a:pt x="33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7" name="Oval 1090"/>
          <p:cNvSpPr>
            <a:spLocks noChangeArrowheads="1"/>
          </p:cNvSpPr>
          <p:nvPr/>
        </p:nvSpPr>
        <p:spPr bwMode="auto">
          <a:xfrm>
            <a:off x="6565275" y="5661547"/>
            <a:ext cx="439673" cy="439673"/>
          </a:xfrm>
          <a:prstGeom prst="ellipse">
            <a:avLst/>
          </a:prstGeom>
          <a:solidFill>
            <a:srgbClr val="2235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091"/>
          <p:cNvSpPr/>
          <p:nvPr/>
        </p:nvSpPr>
        <p:spPr bwMode="auto">
          <a:xfrm>
            <a:off x="6658875" y="5827810"/>
            <a:ext cx="224147" cy="226610"/>
          </a:xfrm>
          <a:custGeom>
            <a:avLst/>
            <a:gdLst>
              <a:gd name="T0" fmla="*/ 37 w 77"/>
              <a:gd name="T1" fmla="*/ 41 h 78"/>
              <a:gd name="T2" fmla="*/ 51 w 77"/>
              <a:gd name="T3" fmla="*/ 48 h 78"/>
              <a:gd name="T4" fmla="*/ 55 w 77"/>
              <a:gd name="T5" fmla="*/ 44 h 78"/>
              <a:gd name="T6" fmla="*/ 63 w 77"/>
              <a:gd name="T7" fmla="*/ 41 h 78"/>
              <a:gd name="T8" fmla="*/ 77 w 77"/>
              <a:gd name="T9" fmla="*/ 55 h 78"/>
              <a:gd name="T10" fmla="*/ 70 w 77"/>
              <a:gd name="T11" fmla="*/ 68 h 78"/>
              <a:gd name="T12" fmla="*/ 52 w 77"/>
              <a:gd name="T13" fmla="*/ 71 h 78"/>
              <a:gd name="T14" fmla="*/ 27 w 77"/>
              <a:gd name="T15" fmla="*/ 51 h 78"/>
              <a:gd name="T16" fmla="*/ 25 w 77"/>
              <a:gd name="T17" fmla="*/ 50 h 78"/>
              <a:gd name="T18" fmla="*/ 7 w 77"/>
              <a:gd name="T19" fmla="*/ 24 h 78"/>
              <a:gd name="T20" fmla="*/ 10 w 77"/>
              <a:gd name="T21" fmla="*/ 6 h 78"/>
              <a:gd name="T22" fmla="*/ 22 w 77"/>
              <a:gd name="T23" fmla="*/ 0 h 78"/>
              <a:gd name="T24" fmla="*/ 36 w 77"/>
              <a:gd name="T25" fmla="*/ 14 h 78"/>
              <a:gd name="T26" fmla="*/ 33 w 77"/>
              <a:gd name="T27" fmla="*/ 21 h 78"/>
              <a:gd name="T28" fmla="*/ 29 w 77"/>
              <a:gd name="T29" fmla="*/ 26 h 78"/>
              <a:gd name="T30" fmla="*/ 36 w 77"/>
              <a:gd name="T31" fmla="*/ 39 h 78"/>
              <a:gd name="T32" fmla="*/ 37 w 77"/>
              <a:gd name="T33" fmla="*/ 4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7" h="78">
                <a:moveTo>
                  <a:pt x="37" y="41"/>
                </a:moveTo>
                <a:cubicBezTo>
                  <a:pt x="47" y="51"/>
                  <a:pt x="51" y="48"/>
                  <a:pt x="51" y="48"/>
                </a:cubicBezTo>
                <a:cubicBezTo>
                  <a:pt x="51" y="48"/>
                  <a:pt x="51" y="48"/>
                  <a:pt x="55" y="44"/>
                </a:cubicBezTo>
                <a:cubicBezTo>
                  <a:pt x="60" y="39"/>
                  <a:pt x="63" y="41"/>
                  <a:pt x="63" y="41"/>
                </a:cubicBezTo>
                <a:cubicBezTo>
                  <a:pt x="77" y="55"/>
                  <a:pt x="77" y="55"/>
                  <a:pt x="77" y="55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68"/>
                  <a:pt x="65" y="78"/>
                  <a:pt x="52" y="71"/>
                </a:cubicBezTo>
                <a:cubicBezTo>
                  <a:pt x="39" y="63"/>
                  <a:pt x="37" y="62"/>
                  <a:pt x="27" y="51"/>
                </a:cubicBezTo>
                <a:cubicBezTo>
                  <a:pt x="25" y="50"/>
                  <a:pt x="25" y="50"/>
                  <a:pt x="25" y="50"/>
                </a:cubicBezTo>
                <a:cubicBezTo>
                  <a:pt x="15" y="39"/>
                  <a:pt x="14" y="37"/>
                  <a:pt x="7" y="24"/>
                </a:cubicBezTo>
                <a:cubicBezTo>
                  <a:pt x="0" y="11"/>
                  <a:pt x="10" y="6"/>
                  <a:pt x="10" y="6"/>
                </a:cubicBezTo>
                <a:cubicBezTo>
                  <a:pt x="22" y="0"/>
                  <a:pt x="22" y="0"/>
                  <a:pt x="22" y="0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8" y="16"/>
                  <a:pt x="33" y="21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6" y="29"/>
                  <a:pt x="36" y="39"/>
                </a:cubicBezTo>
                <a:lnTo>
                  <a:pt x="37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092"/>
          <p:cNvSpPr/>
          <p:nvPr/>
        </p:nvSpPr>
        <p:spPr bwMode="auto">
          <a:xfrm>
            <a:off x="6725380" y="5725589"/>
            <a:ext cx="160105" cy="151484"/>
          </a:xfrm>
          <a:custGeom>
            <a:avLst/>
            <a:gdLst>
              <a:gd name="T0" fmla="*/ 55 w 55"/>
              <a:gd name="T1" fmla="*/ 52 h 52"/>
              <a:gd name="T2" fmla="*/ 46 w 55"/>
              <a:gd name="T3" fmla="*/ 52 h 52"/>
              <a:gd name="T4" fmla="*/ 0 w 55"/>
              <a:gd name="T5" fmla="*/ 10 h 52"/>
              <a:gd name="T6" fmla="*/ 0 w 55"/>
              <a:gd name="T7" fmla="*/ 1 h 52"/>
              <a:gd name="T8" fmla="*/ 55 w 55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2">
                <a:moveTo>
                  <a:pt x="55" y="52"/>
                </a:moveTo>
                <a:cubicBezTo>
                  <a:pt x="46" y="52"/>
                  <a:pt x="46" y="52"/>
                  <a:pt x="46" y="52"/>
                </a:cubicBezTo>
                <a:cubicBezTo>
                  <a:pt x="45" y="28"/>
                  <a:pt x="25" y="9"/>
                  <a:pt x="0" y="10"/>
                </a:cubicBezTo>
                <a:cubicBezTo>
                  <a:pt x="0" y="1"/>
                  <a:pt x="0" y="1"/>
                  <a:pt x="0" y="1"/>
                </a:cubicBezTo>
                <a:cubicBezTo>
                  <a:pt x="29" y="0"/>
                  <a:pt x="53" y="23"/>
                  <a:pt x="55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093"/>
          <p:cNvSpPr/>
          <p:nvPr/>
        </p:nvSpPr>
        <p:spPr bwMode="auto">
          <a:xfrm>
            <a:off x="6725380" y="5781011"/>
            <a:ext cx="104684" cy="99758"/>
          </a:xfrm>
          <a:custGeom>
            <a:avLst/>
            <a:gdLst>
              <a:gd name="T0" fmla="*/ 36 w 36"/>
              <a:gd name="T1" fmla="*/ 34 h 34"/>
              <a:gd name="T2" fmla="*/ 36 w 36"/>
              <a:gd name="T3" fmla="*/ 34 h 34"/>
              <a:gd name="T4" fmla="*/ 29 w 36"/>
              <a:gd name="T5" fmla="*/ 34 h 34"/>
              <a:gd name="T6" fmla="*/ 29 w 36"/>
              <a:gd name="T7" fmla="*/ 34 h 34"/>
              <a:gd name="T8" fmla="*/ 1 w 36"/>
              <a:gd name="T9" fmla="*/ 8 h 34"/>
              <a:gd name="T10" fmla="*/ 0 w 36"/>
              <a:gd name="T11" fmla="*/ 8 h 34"/>
              <a:gd name="T12" fmla="*/ 0 w 36"/>
              <a:gd name="T13" fmla="*/ 1 h 34"/>
              <a:gd name="T14" fmla="*/ 1 w 36"/>
              <a:gd name="T15" fmla="*/ 1 h 34"/>
              <a:gd name="T16" fmla="*/ 36 w 36"/>
              <a:gd name="T1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34">
                <a:moveTo>
                  <a:pt x="36" y="34"/>
                </a:moveTo>
                <a:cubicBezTo>
                  <a:pt x="36" y="34"/>
                  <a:pt x="36" y="34"/>
                  <a:pt x="3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8" y="19"/>
                  <a:pt x="16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20" y="0"/>
                  <a:pt x="35" y="15"/>
                  <a:pt x="36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8126" y="6825343"/>
            <a:ext cx="12240126" cy="70870"/>
          </a:xfrm>
          <a:prstGeom prst="rect">
            <a:avLst/>
          </a:prstGeom>
          <a:solidFill>
            <a:srgbClr val="22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0169" y="6055214"/>
            <a:ext cx="567204" cy="59786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08775" y="521084"/>
            <a:ext cx="2805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附</a:t>
            </a:r>
            <a:r>
              <a:rPr kumimoji="1"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1</a:t>
            </a: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：财务数据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Lantinghei SC Demibold" charset="-122"/>
            </a:endParaRPr>
          </a:p>
        </p:txBody>
      </p:sp>
      <p:cxnSp>
        <p:nvCxnSpPr>
          <p:cNvPr id="30" name="直线连接符 11"/>
          <p:cNvCxnSpPr/>
          <p:nvPr/>
        </p:nvCxnSpPr>
        <p:spPr>
          <a:xfrm>
            <a:off x="328295" y="1190625"/>
            <a:ext cx="2620010" cy="0"/>
          </a:xfrm>
          <a:prstGeom prst="line">
            <a:avLst/>
          </a:prstGeom>
          <a:ln w="57150" cap="rnd">
            <a:solidFill>
              <a:srgbClr val="0E0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16"/>
          <p:cNvCxnSpPr/>
          <p:nvPr/>
        </p:nvCxnSpPr>
        <p:spPr>
          <a:xfrm>
            <a:off x="3081106" y="1190545"/>
            <a:ext cx="136826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标题 4"/>
          <p:cNvSpPr txBox="1"/>
          <p:nvPr/>
        </p:nvSpPr>
        <p:spPr>
          <a:xfrm>
            <a:off x="11786219" y="1282726"/>
            <a:ext cx="648072" cy="53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1002081" y="1834830"/>
          <a:ext cx="9968088" cy="366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022"/>
                <a:gridCol w="2492022"/>
                <a:gridCol w="2492022"/>
                <a:gridCol w="2492022"/>
              </a:tblGrid>
              <a:tr h="458158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财务指标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581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主要指标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581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总资产</a:t>
                      </a:r>
                      <a:endParaRPr lang="en-US" altLang="zh-CN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330.96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679.85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1875.65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581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净资产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235.74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317.94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888.74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581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营业收入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445.86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965.63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4559.45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581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毛利率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25.20%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21.07%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37.55%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581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净利润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33.52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82.19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270.81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581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净现金流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52.48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62.59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-35.75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9496586" y="1992056"/>
            <a:ext cx="169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单位：万元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1058" y="5623001"/>
            <a:ext cx="9110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年基于疫情下政府政策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270.81+371.34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（固定资产一次性摊销）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=642.15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8126" y="6825343"/>
            <a:ext cx="12240126" cy="70870"/>
          </a:xfrm>
          <a:prstGeom prst="rect">
            <a:avLst/>
          </a:prstGeom>
          <a:solidFill>
            <a:srgbClr val="22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0169" y="6055214"/>
            <a:ext cx="567204" cy="59786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08775" y="521084"/>
            <a:ext cx="44799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附</a:t>
            </a:r>
            <a:r>
              <a:rPr kumimoji="1"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2</a:t>
            </a: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：融资金额分配细则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Lantinghei SC Demibold" charset="-122"/>
            </a:endParaRPr>
          </a:p>
        </p:txBody>
      </p:sp>
      <p:cxnSp>
        <p:nvCxnSpPr>
          <p:cNvPr id="30" name="直线连接符 11"/>
          <p:cNvCxnSpPr/>
          <p:nvPr/>
        </p:nvCxnSpPr>
        <p:spPr>
          <a:xfrm>
            <a:off x="328295" y="1190625"/>
            <a:ext cx="2620010" cy="0"/>
          </a:xfrm>
          <a:prstGeom prst="line">
            <a:avLst/>
          </a:prstGeom>
          <a:ln w="57150" cap="rnd">
            <a:solidFill>
              <a:srgbClr val="0E0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16"/>
          <p:cNvCxnSpPr/>
          <p:nvPr/>
        </p:nvCxnSpPr>
        <p:spPr>
          <a:xfrm>
            <a:off x="3081106" y="1190545"/>
            <a:ext cx="136826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标题 4"/>
          <p:cNvSpPr txBox="1"/>
          <p:nvPr/>
        </p:nvSpPr>
        <p:spPr>
          <a:xfrm>
            <a:off x="11786219" y="1282726"/>
            <a:ext cx="648072" cy="53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047166" y="1330950"/>
          <a:ext cx="9322435" cy="456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725"/>
                <a:gridCol w="1622425"/>
                <a:gridCol w="5582285"/>
              </a:tblGrid>
              <a:tr h="614680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计划融资金额  </a:t>
                      </a:r>
                      <a:r>
                        <a:rPr lang="en-US" altLang="zh-CN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3200</a:t>
                      </a:r>
                      <a:r>
                        <a:rPr lang="zh-CN" altLang="en-US" sz="2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14706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科研、人力经费  </a:t>
                      </a:r>
                      <a:endParaRPr lang="en-US" altLang="zh-CN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1280</a:t>
                      </a:r>
                      <a:r>
                        <a:rPr lang="zh-CN" alt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万元</a:t>
                      </a:r>
                      <a:endParaRPr lang="en-US" altLang="zh-CN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科研团队人员薪资待遇计划</a:t>
                      </a:r>
                      <a:r>
                        <a:rPr lang="en-US" altLang="zh-C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万元；</a:t>
                      </a:r>
                      <a:endParaRPr lang="zh-CN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auto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科研材料计划</a:t>
                      </a:r>
                      <a:r>
                        <a:rPr lang="en-US" altLang="zh-C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en-US" altLang="zh-C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</a:t>
                      </a: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万元；</a:t>
                      </a:r>
                      <a:endParaRPr lang="zh-CN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auto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研发设备计划</a:t>
                      </a:r>
                      <a:r>
                        <a:rPr lang="en-US" altLang="zh-C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en-US" altLang="zh-C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</a:t>
                      </a: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万元；</a:t>
                      </a:r>
                      <a:endParaRPr lang="zh-CN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auto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实验室搭建计划</a:t>
                      </a:r>
                      <a:r>
                        <a:rPr lang="en-US" altLang="zh-C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en-US" altLang="zh-C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万元。</a:t>
                      </a:r>
                      <a:endParaRPr lang="zh-CN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4719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设备引进  </a:t>
                      </a:r>
                      <a:endParaRPr lang="en-US" altLang="zh-CN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960</a:t>
                      </a:r>
                      <a:r>
                        <a:rPr lang="zh-CN" alt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万元</a:t>
                      </a:r>
                      <a:endParaRPr lang="zh-CN" alt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微通道反应连续流装置</a:t>
                      </a:r>
                      <a:r>
                        <a:rPr lang="en-US" altLang="zh-C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套计划</a:t>
                      </a:r>
                      <a:r>
                        <a:rPr lang="en-US" altLang="zh-C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600</a:t>
                      </a: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万元，</a:t>
                      </a:r>
                      <a:endParaRPr lang="zh-CN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容量罐、真空泵等辅助生产设备计划</a:t>
                      </a:r>
                      <a:r>
                        <a:rPr lang="en-US" altLang="zh-C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150</a:t>
                      </a: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万元，</a:t>
                      </a:r>
                      <a:endParaRPr lang="zh-CN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相关检验设备计划</a:t>
                      </a:r>
                      <a:r>
                        <a:rPr lang="en-US" altLang="zh-C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210</a:t>
                      </a: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万元。</a:t>
                      </a:r>
                      <a:endParaRPr lang="zh-CN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10109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流动资金  </a:t>
                      </a:r>
                      <a:endParaRPr lang="en-US" altLang="zh-CN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960</a:t>
                      </a:r>
                      <a:r>
                        <a:rPr lang="zh-CN" alt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万元</a:t>
                      </a:r>
                      <a:endParaRPr lang="zh-CN" alt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主要用于流动资金，或用于企业需要的特殊情况。</a:t>
                      </a:r>
                      <a:endParaRPr lang="zh-CN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8126" y="6825343"/>
            <a:ext cx="12240126" cy="70870"/>
          </a:xfrm>
          <a:prstGeom prst="rect">
            <a:avLst/>
          </a:prstGeom>
          <a:solidFill>
            <a:srgbClr val="22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8295" y="533058"/>
            <a:ext cx="302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目录</a:t>
            </a:r>
            <a:endParaRPr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j-cs"/>
              <a:sym typeface="+mn-ea"/>
            </a:endParaRPr>
          </a:p>
          <a:p>
            <a:pPr algn="l"/>
            <a:endParaRPr sz="2800" dirty="0">
              <a:cs typeface="+mj-cs"/>
              <a:sym typeface="+mn-ea"/>
            </a:endParaRPr>
          </a:p>
        </p:txBody>
      </p:sp>
      <p:cxnSp>
        <p:nvCxnSpPr>
          <p:cNvPr id="12" name="直线连接符 11"/>
          <p:cNvCxnSpPr/>
          <p:nvPr/>
        </p:nvCxnSpPr>
        <p:spPr>
          <a:xfrm>
            <a:off x="328295" y="1190625"/>
            <a:ext cx="2049780" cy="0"/>
          </a:xfrm>
          <a:prstGeom prst="line">
            <a:avLst/>
          </a:prstGeom>
          <a:ln w="57150" cap="rnd">
            <a:solidFill>
              <a:srgbClr val="0E0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2548976" y="1190545"/>
            <a:ext cx="136826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112363" y="1712073"/>
            <a:ext cx="6202837" cy="38865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Part1: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企业简介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Part2: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行业与项目介绍</a:t>
            </a:r>
            <a:b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</a:b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Part3: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新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业务前景与规划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Part4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: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 业绩展望与融资计划</a:t>
            </a:r>
            <a:endParaRPr lang="zh-CN" altLang="zh-CN" sz="3200" b="1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42335" y="1291907"/>
            <a:ext cx="4290695" cy="42741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183063"/>
            <a:ext cx="12192000" cy="26415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48126" y="6825343"/>
            <a:ext cx="12240126" cy="70870"/>
          </a:xfrm>
          <a:prstGeom prst="rect">
            <a:avLst/>
          </a:prstGeom>
          <a:solidFill>
            <a:srgbClr val="22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8775" y="52108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公司简介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Lantinghei SC Demibold" charset="-122"/>
            </a:endParaRPr>
          </a:p>
        </p:txBody>
      </p:sp>
      <p:cxnSp>
        <p:nvCxnSpPr>
          <p:cNvPr id="12" name="直线连接符 11"/>
          <p:cNvCxnSpPr/>
          <p:nvPr/>
        </p:nvCxnSpPr>
        <p:spPr>
          <a:xfrm>
            <a:off x="328295" y="1190625"/>
            <a:ext cx="2552700" cy="0"/>
          </a:xfrm>
          <a:prstGeom prst="line">
            <a:avLst/>
          </a:prstGeom>
          <a:ln w="57150" cap="rnd">
            <a:solidFill>
              <a:srgbClr val="0E0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0169" y="6055214"/>
            <a:ext cx="567204" cy="597863"/>
          </a:xfrm>
          <a:prstGeom prst="rect">
            <a:avLst/>
          </a:prstGeom>
        </p:spPr>
      </p:pic>
      <p:cxnSp>
        <p:nvCxnSpPr>
          <p:cNvPr id="17" name="直线连接符 16"/>
          <p:cNvCxnSpPr/>
          <p:nvPr/>
        </p:nvCxnSpPr>
        <p:spPr>
          <a:xfrm>
            <a:off x="3022686" y="1190545"/>
            <a:ext cx="136826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78263" y="2414588"/>
            <a:ext cx="4411662" cy="2232025"/>
          </a:xfrm>
          <a:prstGeom prst="rect">
            <a:avLst/>
          </a:prstGeom>
          <a:solidFill>
            <a:schemeClr val="accent1"/>
          </a:solidFill>
          <a:ln w="9525">
            <a:noFill/>
            <a:bevel/>
          </a:ln>
        </p:spPr>
        <p:txBody>
          <a:bodyPr lIns="121682" tIns="60841" rIns="121682" bIns="60841"/>
          <a:lstStyle/>
          <a:p>
            <a:pPr algn="ctr" defTabSz="1217930" eaLnBrk="1" hangingPunct="1"/>
            <a:endParaRPr lang="en-US" altLang="zh-CN" sz="1400" dirty="0">
              <a:solidFill>
                <a:srgbClr val="26262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defTabSz="1217930" eaLnBrk="1" hangingPunct="1"/>
            <a:endParaRPr lang="en-US" altLang="zh-CN" sz="1400" b="1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7930"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盘锦佳合晟世医药科技有限公司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val 8"/>
          <p:cNvSpPr>
            <a:spLocks noChangeAspect="1" noChangeArrowheads="1"/>
          </p:cNvSpPr>
          <p:nvPr/>
        </p:nvSpPr>
        <p:spPr bwMode="auto">
          <a:xfrm>
            <a:off x="1153367" y="5197964"/>
            <a:ext cx="857250" cy="8572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1217930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16" name="Oval 22"/>
          <p:cNvSpPr>
            <a:spLocks noChangeAspect="1" noChangeArrowheads="1"/>
          </p:cNvSpPr>
          <p:nvPr/>
        </p:nvSpPr>
        <p:spPr bwMode="auto">
          <a:xfrm>
            <a:off x="4817162" y="5187950"/>
            <a:ext cx="856800" cy="8552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1217930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19" name="Oval 27"/>
          <p:cNvSpPr>
            <a:spLocks noChangeAspect="1" noChangeArrowheads="1"/>
          </p:cNvSpPr>
          <p:nvPr/>
        </p:nvSpPr>
        <p:spPr bwMode="auto">
          <a:xfrm>
            <a:off x="8596623" y="5187950"/>
            <a:ext cx="857250" cy="8572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1217930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20" name="Freeform 52"/>
          <p:cNvSpPr>
            <a:spLocks noEditPoints="1"/>
          </p:cNvSpPr>
          <p:nvPr/>
        </p:nvSpPr>
        <p:spPr bwMode="auto">
          <a:xfrm>
            <a:off x="8836335" y="5413375"/>
            <a:ext cx="377825" cy="406400"/>
          </a:xfrm>
          <a:custGeom>
            <a:avLst/>
            <a:gdLst>
              <a:gd name="T0" fmla="*/ 2147483647 w 67"/>
              <a:gd name="T1" fmla="*/ 2147483647 h 72"/>
              <a:gd name="T2" fmla="*/ 2147483647 w 67"/>
              <a:gd name="T3" fmla="*/ 2147483647 h 72"/>
              <a:gd name="T4" fmla="*/ 2147483647 w 67"/>
              <a:gd name="T5" fmla="*/ 2147483647 h 72"/>
              <a:gd name="T6" fmla="*/ 0 w 67"/>
              <a:gd name="T7" fmla="*/ 2147483647 h 72"/>
              <a:gd name="T8" fmla="*/ 0 w 67"/>
              <a:gd name="T9" fmla="*/ 2147483647 h 72"/>
              <a:gd name="T10" fmla="*/ 2147483647 w 67"/>
              <a:gd name="T11" fmla="*/ 2147483647 h 72"/>
              <a:gd name="T12" fmla="*/ 2147483647 w 67"/>
              <a:gd name="T13" fmla="*/ 2147483647 h 72"/>
              <a:gd name="T14" fmla="*/ 2147483647 w 67"/>
              <a:gd name="T15" fmla="*/ 2147483647 h 72"/>
              <a:gd name="T16" fmla="*/ 2147483647 w 67"/>
              <a:gd name="T17" fmla="*/ 0 h 72"/>
              <a:gd name="T18" fmla="*/ 2147483647 w 67"/>
              <a:gd name="T19" fmla="*/ 0 h 72"/>
              <a:gd name="T20" fmla="*/ 2147483647 w 67"/>
              <a:gd name="T21" fmla="*/ 2147483647 h 72"/>
              <a:gd name="T22" fmla="*/ 2147483647 w 67"/>
              <a:gd name="T23" fmla="*/ 2147483647 h 72"/>
              <a:gd name="T24" fmla="*/ 2147483647 w 67"/>
              <a:gd name="T25" fmla="*/ 2147483647 h 72"/>
              <a:gd name="T26" fmla="*/ 2147483647 w 67"/>
              <a:gd name="T27" fmla="*/ 2147483647 h 72"/>
              <a:gd name="T28" fmla="*/ 2147483647 w 67"/>
              <a:gd name="T29" fmla="*/ 0 h 72"/>
              <a:gd name="T30" fmla="*/ 2147483647 w 67"/>
              <a:gd name="T31" fmla="*/ 0 h 72"/>
              <a:gd name="T32" fmla="*/ 2147483647 w 67"/>
              <a:gd name="T33" fmla="*/ 2147483647 h 72"/>
              <a:gd name="T34" fmla="*/ 2147483647 w 67"/>
              <a:gd name="T35" fmla="*/ 2147483647 h 72"/>
              <a:gd name="T36" fmla="*/ 2147483647 w 67"/>
              <a:gd name="T37" fmla="*/ 2147483647 h 72"/>
              <a:gd name="T38" fmla="*/ 2147483647 w 67"/>
              <a:gd name="T39" fmla="*/ 2147483647 h 72"/>
              <a:gd name="T40" fmla="*/ 2147483647 w 67"/>
              <a:gd name="T41" fmla="*/ 2147483647 h 72"/>
              <a:gd name="T42" fmla="*/ 2147483647 w 67"/>
              <a:gd name="T43" fmla="*/ 2147483647 h 72"/>
              <a:gd name="T44" fmla="*/ 2147483647 w 67"/>
              <a:gd name="T45" fmla="*/ 2147483647 h 72"/>
              <a:gd name="T46" fmla="*/ 2147483647 w 67"/>
              <a:gd name="T47" fmla="*/ 2147483647 h 72"/>
              <a:gd name="T48" fmla="*/ 2147483647 w 67"/>
              <a:gd name="T49" fmla="*/ 2147483647 h 72"/>
              <a:gd name="T50" fmla="*/ 2147483647 w 67"/>
              <a:gd name="T51" fmla="*/ 2147483647 h 72"/>
              <a:gd name="T52" fmla="*/ 2147483647 w 67"/>
              <a:gd name="T53" fmla="*/ 2147483647 h 72"/>
              <a:gd name="T54" fmla="*/ 2147483647 w 67"/>
              <a:gd name="T55" fmla="*/ 2147483647 h 72"/>
              <a:gd name="T56" fmla="*/ 2147483647 w 67"/>
              <a:gd name="T57" fmla="*/ 2147483647 h 72"/>
              <a:gd name="T58" fmla="*/ 2147483647 w 67"/>
              <a:gd name="T59" fmla="*/ 2147483647 h 72"/>
              <a:gd name="T60" fmla="*/ 2147483647 w 67"/>
              <a:gd name="T61" fmla="*/ 2147483647 h 72"/>
              <a:gd name="T62" fmla="*/ 2147483647 w 67"/>
              <a:gd name="T63" fmla="*/ 2147483647 h 72"/>
              <a:gd name="T64" fmla="*/ 2147483647 w 67"/>
              <a:gd name="T65" fmla="*/ 2147483647 h 72"/>
              <a:gd name="T66" fmla="*/ 2147483647 w 67"/>
              <a:gd name="T67" fmla="*/ 2147483647 h 72"/>
              <a:gd name="T68" fmla="*/ 2147483647 w 67"/>
              <a:gd name="T69" fmla="*/ 2147483647 h 72"/>
              <a:gd name="T70" fmla="*/ 2147483647 w 67"/>
              <a:gd name="T71" fmla="*/ 2147483647 h 72"/>
              <a:gd name="T72" fmla="*/ 2147483647 w 67"/>
              <a:gd name="T73" fmla="*/ 2147483647 h 72"/>
              <a:gd name="T74" fmla="*/ 2147483647 w 67"/>
              <a:gd name="T75" fmla="*/ 2147483647 h 72"/>
              <a:gd name="T76" fmla="*/ 2147483647 w 67"/>
              <a:gd name="T77" fmla="*/ 2147483647 h 72"/>
              <a:gd name="T78" fmla="*/ 2147483647 w 67"/>
              <a:gd name="T79" fmla="*/ 2147483647 h 72"/>
              <a:gd name="T80" fmla="*/ 2147483647 w 67"/>
              <a:gd name="T81" fmla="*/ 2147483647 h 72"/>
              <a:gd name="T82" fmla="*/ 2147483647 w 67"/>
              <a:gd name="T83" fmla="*/ 2147483647 h 72"/>
              <a:gd name="T84" fmla="*/ 2147483647 w 67"/>
              <a:gd name="T85" fmla="*/ 2147483647 h 72"/>
              <a:gd name="T86" fmla="*/ 2147483647 w 67"/>
              <a:gd name="T87" fmla="*/ 2147483647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1" name="Oval 5"/>
          <p:cNvSpPr>
            <a:spLocks noChangeAspect="1" noChangeArrowheads="1"/>
          </p:cNvSpPr>
          <p:nvPr/>
        </p:nvSpPr>
        <p:spPr bwMode="auto">
          <a:xfrm>
            <a:off x="7861300" y="1985963"/>
            <a:ext cx="857250" cy="8572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1217930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23" name="矩形 15"/>
          <p:cNvSpPr>
            <a:spLocks noChangeArrowheads="1"/>
          </p:cNvSpPr>
          <p:nvPr/>
        </p:nvSpPr>
        <p:spPr bwMode="auto">
          <a:xfrm>
            <a:off x="4137230" y="3429000"/>
            <a:ext cx="3917540" cy="69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专注于有机中间体领域的消杀阻燃原料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生产企业</a:t>
            </a:r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2166192" y="5320202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成立时间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2169368" y="5605952"/>
            <a:ext cx="9786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2016.6.30</a:t>
            </a:r>
            <a:endParaRPr lang="en-US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5793475" y="5310188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项目地址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5798237" y="5595938"/>
            <a:ext cx="1592263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辽宁省盘锦市双台子区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精细化工产业园</a:t>
            </a:r>
            <a:r>
              <a: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区</a:t>
            </a:r>
            <a:r>
              <a: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B9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9641198" y="5310188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愿景使命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9645960" y="5595938"/>
            <a:ext cx="2333625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不断通过技术革新实现成为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消杀阻燃原料中坚基地</a:t>
            </a:r>
            <a:endParaRPr lang="en-US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93115" y="2178891"/>
            <a:ext cx="562363" cy="469983"/>
            <a:chOff x="2718276" y="1969736"/>
            <a:chExt cx="697965" cy="570145"/>
          </a:xfrm>
        </p:grpSpPr>
        <p:sp>
          <p:nvSpPr>
            <p:cNvPr id="30" name="Freeform 585"/>
            <p:cNvSpPr>
              <a:spLocks noEditPoints="1"/>
            </p:cNvSpPr>
            <p:nvPr/>
          </p:nvSpPr>
          <p:spPr bwMode="auto">
            <a:xfrm>
              <a:off x="3117300" y="1969736"/>
              <a:ext cx="298941" cy="570145"/>
            </a:xfrm>
            <a:custGeom>
              <a:avLst/>
              <a:gdLst>
                <a:gd name="T0" fmla="*/ 0 w 97"/>
                <a:gd name="T1" fmla="*/ 0 h 185"/>
                <a:gd name="T2" fmla="*/ 0 w 97"/>
                <a:gd name="T3" fmla="*/ 132 h 185"/>
                <a:gd name="T4" fmla="*/ 0 w 97"/>
                <a:gd name="T5" fmla="*/ 139 h 185"/>
                <a:gd name="T6" fmla="*/ 0 w 97"/>
                <a:gd name="T7" fmla="*/ 145 h 185"/>
                <a:gd name="T8" fmla="*/ 0 w 97"/>
                <a:gd name="T9" fmla="*/ 185 h 185"/>
                <a:gd name="T10" fmla="*/ 97 w 97"/>
                <a:gd name="T11" fmla="*/ 185 h 185"/>
                <a:gd name="T12" fmla="*/ 97 w 97"/>
                <a:gd name="T13" fmla="*/ 0 h 185"/>
                <a:gd name="T14" fmla="*/ 0 w 97"/>
                <a:gd name="T15" fmla="*/ 0 h 185"/>
                <a:gd name="T16" fmla="*/ 48 w 97"/>
                <a:gd name="T17" fmla="*/ 136 h 185"/>
                <a:gd name="T18" fmla="*/ 48 w 97"/>
                <a:gd name="T19" fmla="*/ 154 h 185"/>
                <a:gd name="T20" fmla="*/ 32 w 97"/>
                <a:gd name="T21" fmla="*/ 154 h 185"/>
                <a:gd name="T22" fmla="*/ 13 w 97"/>
                <a:gd name="T23" fmla="*/ 154 h 185"/>
                <a:gd name="T24" fmla="*/ 13 w 97"/>
                <a:gd name="T25" fmla="*/ 136 h 185"/>
                <a:gd name="T26" fmla="*/ 13 w 97"/>
                <a:gd name="T27" fmla="*/ 119 h 185"/>
                <a:gd name="T28" fmla="*/ 32 w 97"/>
                <a:gd name="T29" fmla="*/ 119 h 185"/>
                <a:gd name="T30" fmla="*/ 48 w 97"/>
                <a:gd name="T31" fmla="*/ 119 h 185"/>
                <a:gd name="T32" fmla="*/ 48 w 97"/>
                <a:gd name="T33" fmla="*/ 136 h 185"/>
                <a:gd name="T34" fmla="*/ 48 w 97"/>
                <a:gd name="T35" fmla="*/ 85 h 185"/>
                <a:gd name="T36" fmla="*/ 48 w 97"/>
                <a:gd name="T37" fmla="*/ 103 h 185"/>
                <a:gd name="T38" fmla="*/ 32 w 97"/>
                <a:gd name="T39" fmla="*/ 103 h 185"/>
                <a:gd name="T40" fmla="*/ 13 w 97"/>
                <a:gd name="T41" fmla="*/ 103 h 185"/>
                <a:gd name="T42" fmla="*/ 13 w 97"/>
                <a:gd name="T43" fmla="*/ 85 h 185"/>
                <a:gd name="T44" fmla="*/ 13 w 97"/>
                <a:gd name="T45" fmla="*/ 68 h 185"/>
                <a:gd name="T46" fmla="*/ 32 w 97"/>
                <a:gd name="T47" fmla="*/ 68 h 185"/>
                <a:gd name="T48" fmla="*/ 48 w 97"/>
                <a:gd name="T49" fmla="*/ 68 h 185"/>
                <a:gd name="T50" fmla="*/ 48 w 97"/>
                <a:gd name="T51" fmla="*/ 85 h 185"/>
                <a:gd name="T52" fmla="*/ 48 w 97"/>
                <a:gd name="T53" fmla="*/ 40 h 185"/>
                <a:gd name="T54" fmla="*/ 48 w 97"/>
                <a:gd name="T55" fmla="*/ 57 h 185"/>
                <a:gd name="T56" fmla="*/ 32 w 97"/>
                <a:gd name="T57" fmla="*/ 57 h 185"/>
                <a:gd name="T58" fmla="*/ 13 w 97"/>
                <a:gd name="T59" fmla="*/ 57 h 185"/>
                <a:gd name="T60" fmla="*/ 13 w 97"/>
                <a:gd name="T61" fmla="*/ 40 h 185"/>
                <a:gd name="T62" fmla="*/ 13 w 97"/>
                <a:gd name="T63" fmla="*/ 22 h 185"/>
                <a:gd name="T64" fmla="*/ 32 w 97"/>
                <a:gd name="T65" fmla="*/ 22 h 185"/>
                <a:gd name="T66" fmla="*/ 48 w 97"/>
                <a:gd name="T67" fmla="*/ 22 h 185"/>
                <a:gd name="T68" fmla="*/ 48 w 97"/>
                <a:gd name="T69" fmla="*/ 4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" h="185">
                  <a:moveTo>
                    <a:pt x="0" y="0"/>
                  </a:moveTo>
                  <a:lnTo>
                    <a:pt x="0" y="132"/>
                  </a:lnTo>
                  <a:lnTo>
                    <a:pt x="0" y="139"/>
                  </a:lnTo>
                  <a:lnTo>
                    <a:pt x="0" y="145"/>
                  </a:lnTo>
                  <a:lnTo>
                    <a:pt x="0" y="185"/>
                  </a:lnTo>
                  <a:lnTo>
                    <a:pt x="97" y="185"/>
                  </a:lnTo>
                  <a:lnTo>
                    <a:pt x="97" y="0"/>
                  </a:lnTo>
                  <a:lnTo>
                    <a:pt x="0" y="0"/>
                  </a:lnTo>
                  <a:close/>
                  <a:moveTo>
                    <a:pt x="48" y="136"/>
                  </a:moveTo>
                  <a:lnTo>
                    <a:pt x="48" y="154"/>
                  </a:lnTo>
                  <a:lnTo>
                    <a:pt x="32" y="154"/>
                  </a:lnTo>
                  <a:lnTo>
                    <a:pt x="13" y="154"/>
                  </a:lnTo>
                  <a:lnTo>
                    <a:pt x="13" y="136"/>
                  </a:lnTo>
                  <a:lnTo>
                    <a:pt x="13" y="119"/>
                  </a:lnTo>
                  <a:lnTo>
                    <a:pt x="32" y="119"/>
                  </a:lnTo>
                  <a:lnTo>
                    <a:pt x="48" y="119"/>
                  </a:lnTo>
                  <a:lnTo>
                    <a:pt x="48" y="136"/>
                  </a:lnTo>
                  <a:close/>
                  <a:moveTo>
                    <a:pt x="48" y="85"/>
                  </a:moveTo>
                  <a:lnTo>
                    <a:pt x="48" y="103"/>
                  </a:lnTo>
                  <a:lnTo>
                    <a:pt x="32" y="103"/>
                  </a:lnTo>
                  <a:lnTo>
                    <a:pt x="13" y="103"/>
                  </a:lnTo>
                  <a:lnTo>
                    <a:pt x="13" y="85"/>
                  </a:lnTo>
                  <a:lnTo>
                    <a:pt x="13" y="68"/>
                  </a:lnTo>
                  <a:lnTo>
                    <a:pt x="32" y="68"/>
                  </a:lnTo>
                  <a:lnTo>
                    <a:pt x="48" y="68"/>
                  </a:lnTo>
                  <a:lnTo>
                    <a:pt x="48" y="85"/>
                  </a:lnTo>
                  <a:close/>
                  <a:moveTo>
                    <a:pt x="48" y="40"/>
                  </a:moveTo>
                  <a:lnTo>
                    <a:pt x="48" y="57"/>
                  </a:lnTo>
                  <a:lnTo>
                    <a:pt x="32" y="57"/>
                  </a:lnTo>
                  <a:lnTo>
                    <a:pt x="13" y="57"/>
                  </a:lnTo>
                  <a:lnTo>
                    <a:pt x="13" y="40"/>
                  </a:lnTo>
                  <a:lnTo>
                    <a:pt x="13" y="22"/>
                  </a:lnTo>
                  <a:lnTo>
                    <a:pt x="32" y="22"/>
                  </a:lnTo>
                  <a:lnTo>
                    <a:pt x="48" y="22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586"/>
            <p:cNvSpPr>
              <a:spLocks noChangeArrowheads="1"/>
            </p:cNvSpPr>
            <p:nvPr/>
          </p:nvSpPr>
          <p:spPr bwMode="auto">
            <a:xfrm>
              <a:off x="3220620" y="2396576"/>
              <a:ext cx="36982" cy="339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587"/>
            <p:cNvSpPr>
              <a:spLocks noChangeArrowheads="1"/>
            </p:cNvSpPr>
            <p:nvPr/>
          </p:nvSpPr>
          <p:spPr bwMode="auto">
            <a:xfrm>
              <a:off x="3220620" y="2344184"/>
              <a:ext cx="36982" cy="339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588"/>
            <p:cNvSpPr>
              <a:spLocks noChangeArrowheads="1"/>
            </p:cNvSpPr>
            <p:nvPr/>
          </p:nvSpPr>
          <p:spPr bwMode="auto">
            <a:xfrm>
              <a:off x="3220620" y="2239401"/>
              <a:ext cx="36982" cy="339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589"/>
            <p:cNvSpPr>
              <a:spLocks noChangeArrowheads="1"/>
            </p:cNvSpPr>
            <p:nvPr/>
          </p:nvSpPr>
          <p:spPr bwMode="auto">
            <a:xfrm>
              <a:off x="3220620" y="2187009"/>
              <a:ext cx="36982" cy="339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590"/>
            <p:cNvSpPr>
              <a:spLocks noChangeArrowheads="1"/>
            </p:cNvSpPr>
            <p:nvPr/>
          </p:nvSpPr>
          <p:spPr bwMode="auto">
            <a:xfrm>
              <a:off x="3220620" y="2097635"/>
              <a:ext cx="36982" cy="369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591"/>
            <p:cNvSpPr>
              <a:spLocks noChangeArrowheads="1"/>
            </p:cNvSpPr>
            <p:nvPr/>
          </p:nvSpPr>
          <p:spPr bwMode="auto">
            <a:xfrm>
              <a:off x="3220620" y="2045244"/>
              <a:ext cx="36982" cy="339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592"/>
            <p:cNvSpPr>
              <a:spLocks noChangeArrowheads="1"/>
            </p:cNvSpPr>
            <p:nvPr/>
          </p:nvSpPr>
          <p:spPr bwMode="auto">
            <a:xfrm>
              <a:off x="3168228" y="2396576"/>
              <a:ext cx="33901" cy="339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593"/>
            <p:cNvSpPr>
              <a:spLocks noChangeArrowheads="1"/>
            </p:cNvSpPr>
            <p:nvPr/>
          </p:nvSpPr>
          <p:spPr bwMode="auto">
            <a:xfrm>
              <a:off x="3168228" y="2344184"/>
              <a:ext cx="33901" cy="339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594"/>
            <p:cNvSpPr>
              <a:spLocks noChangeArrowheads="1"/>
            </p:cNvSpPr>
            <p:nvPr/>
          </p:nvSpPr>
          <p:spPr bwMode="auto">
            <a:xfrm>
              <a:off x="3168228" y="2239401"/>
              <a:ext cx="33901" cy="339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595"/>
            <p:cNvSpPr>
              <a:spLocks noChangeArrowheads="1"/>
            </p:cNvSpPr>
            <p:nvPr/>
          </p:nvSpPr>
          <p:spPr bwMode="auto">
            <a:xfrm>
              <a:off x="3168228" y="2187009"/>
              <a:ext cx="33901" cy="339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596"/>
            <p:cNvSpPr>
              <a:spLocks noChangeArrowheads="1"/>
            </p:cNvSpPr>
            <p:nvPr/>
          </p:nvSpPr>
          <p:spPr bwMode="auto">
            <a:xfrm>
              <a:off x="3168228" y="2097635"/>
              <a:ext cx="33901" cy="369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597"/>
            <p:cNvSpPr>
              <a:spLocks noChangeArrowheads="1"/>
            </p:cNvSpPr>
            <p:nvPr/>
          </p:nvSpPr>
          <p:spPr bwMode="auto">
            <a:xfrm>
              <a:off x="3168228" y="2045244"/>
              <a:ext cx="33901" cy="339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98"/>
            <p:cNvSpPr>
              <a:spLocks noEditPoints="1"/>
            </p:cNvSpPr>
            <p:nvPr/>
          </p:nvSpPr>
          <p:spPr bwMode="auto">
            <a:xfrm>
              <a:off x="2718276" y="2415067"/>
              <a:ext cx="388315" cy="123275"/>
            </a:xfrm>
            <a:custGeom>
              <a:avLst/>
              <a:gdLst>
                <a:gd name="T0" fmla="*/ 0 w 126"/>
                <a:gd name="T1" fmla="*/ 40 h 40"/>
                <a:gd name="T2" fmla="*/ 126 w 126"/>
                <a:gd name="T3" fmla="*/ 40 h 40"/>
                <a:gd name="T4" fmla="*/ 126 w 126"/>
                <a:gd name="T5" fmla="*/ 0 h 40"/>
                <a:gd name="T6" fmla="*/ 0 w 126"/>
                <a:gd name="T7" fmla="*/ 0 h 40"/>
                <a:gd name="T8" fmla="*/ 0 w 126"/>
                <a:gd name="T9" fmla="*/ 40 h 40"/>
                <a:gd name="T10" fmla="*/ 9 w 126"/>
                <a:gd name="T11" fmla="*/ 6 h 40"/>
                <a:gd name="T12" fmla="*/ 65 w 126"/>
                <a:gd name="T13" fmla="*/ 6 h 40"/>
                <a:gd name="T14" fmla="*/ 65 w 126"/>
                <a:gd name="T15" fmla="*/ 10 h 40"/>
                <a:gd name="T16" fmla="*/ 9 w 126"/>
                <a:gd name="T17" fmla="*/ 10 h 40"/>
                <a:gd name="T18" fmla="*/ 9 w 126"/>
                <a:gd name="T19" fmla="*/ 6 h 40"/>
                <a:gd name="T20" fmla="*/ 9 w 126"/>
                <a:gd name="T21" fmla="*/ 14 h 40"/>
                <a:gd name="T22" fmla="*/ 65 w 126"/>
                <a:gd name="T23" fmla="*/ 14 h 40"/>
                <a:gd name="T24" fmla="*/ 65 w 126"/>
                <a:gd name="T25" fmla="*/ 16 h 40"/>
                <a:gd name="T26" fmla="*/ 9 w 126"/>
                <a:gd name="T27" fmla="*/ 16 h 40"/>
                <a:gd name="T28" fmla="*/ 9 w 126"/>
                <a:gd name="T29" fmla="*/ 14 h 40"/>
                <a:gd name="T30" fmla="*/ 9 w 126"/>
                <a:gd name="T31" fmla="*/ 22 h 40"/>
                <a:gd name="T32" fmla="*/ 65 w 126"/>
                <a:gd name="T33" fmla="*/ 22 h 40"/>
                <a:gd name="T34" fmla="*/ 65 w 126"/>
                <a:gd name="T35" fmla="*/ 25 h 40"/>
                <a:gd name="T36" fmla="*/ 9 w 126"/>
                <a:gd name="T37" fmla="*/ 25 h 40"/>
                <a:gd name="T38" fmla="*/ 9 w 126"/>
                <a:gd name="T39" fmla="*/ 22 h 40"/>
                <a:gd name="T40" fmla="*/ 9 w 126"/>
                <a:gd name="T41" fmla="*/ 29 h 40"/>
                <a:gd name="T42" fmla="*/ 65 w 126"/>
                <a:gd name="T43" fmla="*/ 29 h 40"/>
                <a:gd name="T44" fmla="*/ 65 w 126"/>
                <a:gd name="T45" fmla="*/ 32 h 40"/>
                <a:gd name="T46" fmla="*/ 9 w 126"/>
                <a:gd name="T47" fmla="*/ 32 h 40"/>
                <a:gd name="T48" fmla="*/ 9 w 126"/>
                <a:gd name="T49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40">
                  <a:moveTo>
                    <a:pt x="0" y="40"/>
                  </a:moveTo>
                  <a:lnTo>
                    <a:pt x="126" y="40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40"/>
                  </a:lnTo>
                  <a:close/>
                  <a:moveTo>
                    <a:pt x="9" y="6"/>
                  </a:moveTo>
                  <a:lnTo>
                    <a:pt x="65" y="6"/>
                  </a:lnTo>
                  <a:lnTo>
                    <a:pt x="65" y="10"/>
                  </a:lnTo>
                  <a:lnTo>
                    <a:pt x="9" y="10"/>
                  </a:lnTo>
                  <a:lnTo>
                    <a:pt x="9" y="6"/>
                  </a:lnTo>
                  <a:close/>
                  <a:moveTo>
                    <a:pt x="9" y="14"/>
                  </a:moveTo>
                  <a:lnTo>
                    <a:pt x="65" y="14"/>
                  </a:lnTo>
                  <a:lnTo>
                    <a:pt x="65" y="16"/>
                  </a:lnTo>
                  <a:lnTo>
                    <a:pt x="9" y="16"/>
                  </a:lnTo>
                  <a:lnTo>
                    <a:pt x="9" y="14"/>
                  </a:lnTo>
                  <a:close/>
                  <a:moveTo>
                    <a:pt x="9" y="22"/>
                  </a:moveTo>
                  <a:lnTo>
                    <a:pt x="65" y="22"/>
                  </a:lnTo>
                  <a:lnTo>
                    <a:pt x="65" y="25"/>
                  </a:lnTo>
                  <a:lnTo>
                    <a:pt x="9" y="25"/>
                  </a:lnTo>
                  <a:lnTo>
                    <a:pt x="9" y="22"/>
                  </a:lnTo>
                  <a:close/>
                  <a:moveTo>
                    <a:pt x="9" y="29"/>
                  </a:moveTo>
                  <a:lnTo>
                    <a:pt x="65" y="29"/>
                  </a:lnTo>
                  <a:lnTo>
                    <a:pt x="65" y="32"/>
                  </a:lnTo>
                  <a:lnTo>
                    <a:pt x="9" y="32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599"/>
            <p:cNvSpPr>
              <a:spLocks noChangeArrowheads="1"/>
            </p:cNvSpPr>
            <p:nvPr/>
          </p:nvSpPr>
          <p:spPr bwMode="auto">
            <a:xfrm>
              <a:off x="2718276" y="2375003"/>
              <a:ext cx="388315" cy="215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00"/>
            <p:cNvSpPr/>
            <p:nvPr/>
          </p:nvSpPr>
          <p:spPr bwMode="auto">
            <a:xfrm>
              <a:off x="2961743" y="2239401"/>
              <a:ext cx="104783" cy="123275"/>
            </a:xfrm>
            <a:custGeom>
              <a:avLst/>
              <a:gdLst>
                <a:gd name="T0" fmla="*/ 34 w 34"/>
                <a:gd name="T1" fmla="*/ 40 h 40"/>
                <a:gd name="T2" fmla="*/ 31 w 34"/>
                <a:gd name="T3" fmla="*/ 0 h 40"/>
                <a:gd name="T4" fmla="*/ 31 w 34"/>
                <a:gd name="T5" fmla="*/ 0 h 40"/>
                <a:gd name="T6" fmla="*/ 4 w 34"/>
                <a:gd name="T7" fmla="*/ 0 h 40"/>
                <a:gd name="T8" fmla="*/ 4 w 34"/>
                <a:gd name="T9" fmla="*/ 0 h 40"/>
                <a:gd name="T10" fmla="*/ 0 w 34"/>
                <a:gd name="T11" fmla="*/ 40 h 40"/>
                <a:gd name="T12" fmla="*/ 17 w 34"/>
                <a:gd name="T13" fmla="*/ 40 h 40"/>
                <a:gd name="T14" fmla="*/ 34 w 34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0">
                  <a:moveTo>
                    <a:pt x="34" y="4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0"/>
                  </a:lnTo>
                  <a:lnTo>
                    <a:pt x="17" y="4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01"/>
            <p:cNvSpPr/>
            <p:nvPr/>
          </p:nvSpPr>
          <p:spPr bwMode="auto">
            <a:xfrm>
              <a:off x="2974071" y="2069898"/>
              <a:ext cx="83210" cy="12327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1 w 24"/>
                <a:gd name="T11" fmla="*/ 1 h 4"/>
                <a:gd name="T12" fmla="*/ 0 w 24"/>
                <a:gd name="T13" fmla="*/ 2 h 4"/>
                <a:gd name="T14" fmla="*/ 2 w 2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02"/>
            <p:cNvSpPr/>
            <p:nvPr/>
          </p:nvSpPr>
          <p:spPr bwMode="auto">
            <a:xfrm>
              <a:off x="2983317" y="2091472"/>
              <a:ext cx="61637" cy="33901"/>
            </a:xfrm>
            <a:custGeom>
              <a:avLst/>
              <a:gdLst>
                <a:gd name="T0" fmla="*/ 19 w 20"/>
                <a:gd name="T1" fmla="*/ 0 h 11"/>
                <a:gd name="T2" fmla="*/ 1 w 20"/>
                <a:gd name="T3" fmla="*/ 0 h 11"/>
                <a:gd name="T4" fmla="*/ 0 w 20"/>
                <a:gd name="T5" fmla="*/ 11 h 11"/>
                <a:gd name="T6" fmla="*/ 20 w 20"/>
                <a:gd name="T7" fmla="*/ 11 h 11"/>
                <a:gd name="T8" fmla="*/ 19 w 2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9" y="0"/>
                  </a:moveTo>
                  <a:lnTo>
                    <a:pt x="1" y="0"/>
                  </a:lnTo>
                  <a:lnTo>
                    <a:pt x="0" y="11"/>
                  </a:lnTo>
                  <a:lnTo>
                    <a:pt x="20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603"/>
            <p:cNvSpPr/>
            <p:nvPr/>
          </p:nvSpPr>
          <p:spPr bwMode="auto">
            <a:xfrm>
              <a:off x="2974071" y="2131536"/>
              <a:ext cx="83210" cy="98620"/>
            </a:xfrm>
            <a:custGeom>
              <a:avLst/>
              <a:gdLst>
                <a:gd name="T0" fmla="*/ 0 w 27"/>
                <a:gd name="T1" fmla="*/ 32 h 32"/>
                <a:gd name="T2" fmla="*/ 27 w 27"/>
                <a:gd name="T3" fmla="*/ 32 h 32"/>
                <a:gd name="T4" fmla="*/ 23 w 27"/>
                <a:gd name="T5" fmla="*/ 0 h 32"/>
                <a:gd name="T6" fmla="*/ 23 w 27"/>
                <a:gd name="T7" fmla="*/ 0 h 32"/>
                <a:gd name="T8" fmla="*/ 3 w 27"/>
                <a:gd name="T9" fmla="*/ 0 h 32"/>
                <a:gd name="T10" fmla="*/ 0 w 27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lnTo>
                    <a:pt x="27" y="3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04"/>
            <p:cNvSpPr/>
            <p:nvPr/>
          </p:nvSpPr>
          <p:spPr bwMode="auto">
            <a:xfrm>
              <a:off x="2829223" y="2239401"/>
              <a:ext cx="107865" cy="123275"/>
            </a:xfrm>
            <a:custGeom>
              <a:avLst/>
              <a:gdLst>
                <a:gd name="T0" fmla="*/ 35 w 35"/>
                <a:gd name="T1" fmla="*/ 40 h 40"/>
                <a:gd name="T2" fmla="*/ 32 w 35"/>
                <a:gd name="T3" fmla="*/ 0 h 40"/>
                <a:gd name="T4" fmla="*/ 5 w 35"/>
                <a:gd name="T5" fmla="*/ 0 h 40"/>
                <a:gd name="T6" fmla="*/ 5 w 35"/>
                <a:gd name="T7" fmla="*/ 0 h 40"/>
                <a:gd name="T8" fmla="*/ 0 w 35"/>
                <a:gd name="T9" fmla="*/ 40 h 40"/>
                <a:gd name="T10" fmla="*/ 18 w 35"/>
                <a:gd name="T11" fmla="*/ 40 h 40"/>
                <a:gd name="T12" fmla="*/ 35 w 35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0">
                  <a:moveTo>
                    <a:pt x="35" y="40"/>
                  </a:moveTo>
                  <a:lnTo>
                    <a:pt x="3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40"/>
                  </a:lnTo>
                  <a:lnTo>
                    <a:pt x="18" y="4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05"/>
            <p:cNvSpPr/>
            <p:nvPr/>
          </p:nvSpPr>
          <p:spPr bwMode="auto">
            <a:xfrm>
              <a:off x="2844633" y="2134618"/>
              <a:ext cx="83210" cy="95538"/>
            </a:xfrm>
            <a:custGeom>
              <a:avLst/>
              <a:gdLst>
                <a:gd name="T0" fmla="*/ 3 w 27"/>
                <a:gd name="T1" fmla="*/ 0 h 31"/>
                <a:gd name="T2" fmla="*/ 0 w 27"/>
                <a:gd name="T3" fmla="*/ 31 h 31"/>
                <a:gd name="T4" fmla="*/ 27 w 27"/>
                <a:gd name="T5" fmla="*/ 31 h 31"/>
                <a:gd name="T6" fmla="*/ 24 w 27"/>
                <a:gd name="T7" fmla="*/ 0 h 31"/>
                <a:gd name="T8" fmla="*/ 24 w 27"/>
                <a:gd name="T9" fmla="*/ 0 h 31"/>
                <a:gd name="T10" fmla="*/ 3 w 27"/>
                <a:gd name="T11" fmla="*/ 0 h 31"/>
                <a:gd name="T12" fmla="*/ 3 w 27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1">
                  <a:moveTo>
                    <a:pt x="3" y="0"/>
                  </a:moveTo>
                  <a:lnTo>
                    <a:pt x="0" y="31"/>
                  </a:lnTo>
                  <a:lnTo>
                    <a:pt x="27" y="3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07"/>
            <p:cNvSpPr/>
            <p:nvPr/>
          </p:nvSpPr>
          <p:spPr bwMode="auto">
            <a:xfrm>
              <a:off x="2844633" y="2072980"/>
              <a:ext cx="83210" cy="9246"/>
            </a:xfrm>
            <a:custGeom>
              <a:avLst/>
              <a:gdLst>
                <a:gd name="T0" fmla="*/ 2 w 24"/>
                <a:gd name="T1" fmla="*/ 3 h 3"/>
                <a:gd name="T2" fmla="*/ 22 w 24"/>
                <a:gd name="T3" fmla="*/ 3 h 3"/>
                <a:gd name="T4" fmla="*/ 24 w 24"/>
                <a:gd name="T5" fmla="*/ 1 h 3"/>
                <a:gd name="T6" fmla="*/ 22 w 24"/>
                <a:gd name="T7" fmla="*/ 0 h 3"/>
                <a:gd name="T8" fmla="*/ 2 w 24"/>
                <a:gd name="T9" fmla="*/ 0 h 3"/>
                <a:gd name="T10" fmla="*/ 1 w 24"/>
                <a:gd name="T11" fmla="*/ 0 h 3"/>
                <a:gd name="T12" fmla="*/ 0 w 24"/>
                <a:gd name="T13" fmla="*/ 1 h 3"/>
                <a:gd name="T14" fmla="*/ 2 w 24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">
                  <a:moveTo>
                    <a:pt x="2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4" y="2"/>
                    <a:pt x="24" y="1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08"/>
            <p:cNvSpPr/>
            <p:nvPr/>
          </p:nvSpPr>
          <p:spPr bwMode="auto">
            <a:xfrm>
              <a:off x="2853878" y="2091471"/>
              <a:ext cx="64719" cy="33901"/>
            </a:xfrm>
            <a:custGeom>
              <a:avLst/>
              <a:gdLst>
                <a:gd name="T0" fmla="*/ 20 w 21"/>
                <a:gd name="T1" fmla="*/ 0 h 11"/>
                <a:gd name="T2" fmla="*/ 1 w 21"/>
                <a:gd name="T3" fmla="*/ 0 h 11"/>
                <a:gd name="T4" fmla="*/ 0 w 21"/>
                <a:gd name="T5" fmla="*/ 11 h 11"/>
                <a:gd name="T6" fmla="*/ 21 w 21"/>
                <a:gd name="T7" fmla="*/ 11 h 11"/>
                <a:gd name="T8" fmla="*/ 20 w 2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20" y="0"/>
                  </a:moveTo>
                  <a:lnTo>
                    <a:pt x="1" y="0"/>
                  </a:lnTo>
                  <a:lnTo>
                    <a:pt x="0" y="11"/>
                  </a:lnTo>
                  <a:lnTo>
                    <a:pt x="21" y="1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Freeform 38"/>
          <p:cNvSpPr>
            <a:spLocks noEditPoints="1"/>
          </p:cNvSpPr>
          <p:nvPr/>
        </p:nvSpPr>
        <p:spPr bwMode="auto">
          <a:xfrm>
            <a:off x="5033855" y="5343525"/>
            <a:ext cx="420688" cy="546100"/>
          </a:xfrm>
          <a:custGeom>
            <a:avLst/>
            <a:gdLst>
              <a:gd name="T0" fmla="*/ 74 w 148"/>
              <a:gd name="T1" fmla="*/ 0 h 192"/>
              <a:gd name="T2" fmla="*/ 0 w 148"/>
              <a:gd name="T3" fmla="*/ 74 h 192"/>
              <a:gd name="T4" fmla="*/ 73 w 148"/>
              <a:gd name="T5" fmla="*/ 192 h 192"/>
              <a:gd name="T6" fmla="*/ 74 w 148"/>
              <a:gd name="T7" fmla="*/ 192 h 192"/>
              <a:gd name="T8" fmla="*/ 74 w 148"/>
              <a:gd name="T9" fmla="*/ 192 h 192"/>
              <a:gd name="T10" fmla="*/ 148 w 148"/>
              <a:gd name="T11" fmla="*/ 74 h 192"/>
              <a:gd name="T12" fmla="*/ 74 w 148"/>
              <a:gd name="T13" fmla="*/ 0 h 192"/>
              <a:gd name="T14" fmla="*/ 74 w 148"/>
              <a:gd name="T15" fmla="*/ 29 h 192"/>
              <a:gd name="T16" fmla="*/ 115 w 148"/>
              <a:gd name="T17" fmla="*/ 70 h 192"/>
              <a:gd name="T18" fmla="*/ 74 w 148"/>
              <a:gd name="T19" fmla="*/ 112 h 192"/>
              <a:gd name="T20" fmla="*/ 32 w 148"/>
              <a:gd name="T21" fmla="*/ 70 h 192"/>
              <a:gd name="T22" fmla="*/ 74 w 148"/>
              <a:gd name="T23" fmla="*/ 29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8" h="192">
                <a:moveTo>
                  <a:pt x="74" y="0"/>
                </a:moveTo>
                <a:cubicBezTo>
                  <a:pt x="33" y="0"/>
                  <a:pt x="0" y="34"/>
                  <a:pt x="0" y="74"/>
                </a:cubicBezTo>
                <a:cubicBezTo>
                  <a:pt x="0" y="115"/>
                  <a:pt x="70" y="189"/>
                  <a:pt x="73" y="192"/>
                </a:cubicBezTo>
                <a:cubicBezTo>
                  <a:pt x="73" y="192"/>
                  <a:pt x="73" y="192"/>
                  <a:pt x="74" y="192"/>
                </a:cubicBezTo>
                <a:cubicBezTo>
                  <a:pt x="74" y="192"/>
                  <a:pt x="74" y="192"/>
                  <a:pt x="74" y="192"/>
                </a:cubicBezTo>
                <a:cubicBezTo>
                  <a:pt x="77" y="189"/>
                  <a:pt x="148" y="115"/>
                  <a:pt x="148" y="74"/>
                </a:cubicBezTo>
                <a:cubicBezTo>
                  <a:pt x="148" y="34"/>
                  <a:pt x="114" y="0"/>
                  <a:pt x="74" y="0"/>
                </a:cubicBezTo>
                <a:close/>
                <a:moveTo>
                  <a:pt x="74" y="29"/>
                </a:moveTo>
                <a:cubicBezTo>
                  <a:pt x="96" y="29"/>
                  <a:pt x="115" y="48"/>
                  <a:pt x="115" y="70"/>
                </a:cubicBezTo>
                <a:cubicBezTo>
                  <a:pt x="115" y="93"/>
                  <a:pt x="96" y="112"/>
                  <a:pt x="74" y="112"/>
                </a:cubicBezTo>
                <a:cubicBezTo>
                  <a:pt x="51" y="112"/>
                  <a:pt x="32" y="93"/>
                  <a:pt x="32" y="70"/>
                </a:cubicBezTo>
                <a:cubicBezTo>
                  <a:pt x="32" y="48"/>
                  <a:pt x="51" y="29"/>
                  <a:pt x="74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1308148" y="5353539"/>
            <a:ext cx="547688" cy="546100"/>
            <a:chOff x="8780463" y="3155951"/>
            <a:chExt cx="547688" cy="546100"/>
          </a:xfrm>
          <a:solidFill>
            <a:schemeClr val="bg1"/>
          </a:solidFill>
        </p:grpSpPr>
        <p:sp>
          <p:nvSpPr>
            <p:cNvPr id="54" name="Freeform 80"/>
            <p:cNvSpPr>
              <a:spLocks noEditPoints="1"/>
            </p:cNvSpPr>
            <p:nvPr/>
          </p:nvSpPr>
          <p:spPr bwMode="auto">
            <a:xfrm>
              <a:off x="8858250" y="3235326"/>
              <a:ext cx="390525" cy="390525"/>
            </a:xfrm>
            <a:custGeom>
              <a:avLst/>
              <a:gdLst>
                <a:gd name="T0" fmla="*/ 116 w 137"/>
                <a:gd name="T1" fmla="*/ 68 h 137"/>
                <a:gd name="T2" fmla="*/ 120 w 137"/>
                <a:gd name="T3" fmla="*/ 64 h 137"/>
                <a:gd name="T4" fmla="*/ 137 w 137"/>
                <a:gd name="T5" fmla="*/ 64 h 137"/>
                <a:gd name="T6" fmla="*/ 73 w 137"/>
                <a:gd name="T7" fmla="*/ 0 h 137"/>
                <a:gd name="T8" fmla="*/ 73 w 137"/>
                <a:gd name="T9" fmla="*/ 17 h 137"/>
                <a:gd name="T10" fmla="*/ 69 w 137"/>
                <a:gd name="T11" fmla="*/ 21 h 137"/>
                <a:gd name="T12" fmla="*/ 65 w 137"/>
                <a:gd name="T13" fmla="*/ 17 h 137"/>
                <a:gd name="T14" fmla="*/ 65 w 137"/>
                <a:gd name="T15" fmla="*/ 0 h 137"/>
                <a:gd name="T16" fmla="*/ 0 w 137"/>
                <a:gd name="T17" fmla="*/ 64 h 137"/>
                <a:gd name="T18" fmla="*/ 17 w 137"/>
                <a:gd name="T19" fmla="*/ 64 h 137"/>
                <a:gd name="T20" fmla="*/ 21 w 137"/>
                <a:gd name="T21" fmla="*/ 68 h 137"/>
                <a:gd name="T22" fmla="*/ 17 w 137"/>
                <a:gd name="T23" fmla="*/ 72 h 137"/>
                <a:gd name="T24" fmla="*/ 0 w 137"/>
                <a:gd name="T25" fmla="*/ 72 h 137"/>
                <a:gd name="T26" fmla="*/ 65 w 137"/>
                <a:gd name="T27" fmla="*/ 137 h 137"/>
                <a:gd name="T28" fmla="*/ 65 w 137"/>
                <a:gd name="T29" fmla="*/ 120 h 137"/>
                <a:gd name="T30" fmla="*/ 69 w 137"/>
                <a:gd name="T31" fmla="*/ 116 h 137"/>
                <a:gd name="T32" fmla="*/ 73 w 137"/>
                <a:gd name="T33" fmla="*/ 120 h 137"/>
                <a:gd name="T34" fmla="*/ 73 w 137"/>
                <a:gd name="T35" fmla="*/ 137 h 137"/>
                <a:gd name="T36" fmla="*/ 137 w 137"/>
                <a:gd name="T37" fmla="*/ 72 h 137"/>
                <a:gd name="T38" fmla="*/ 120 w 137"/>
                <a:gd name="T39" fmla="*/ 72 h 137"/>
                <a:gd name="T40" fmla="*/ 116 w 137"/>
                <a:gd name="T41" fmla="*/ 68 h 137"/>
                <a:gd name="T42" fmla="*/ 105 w 137"/>
                <a:gd name="T43" fmla="*/ 72 h 137"/>
                <a:gd name="T44" fmla="*/ 81 w 137"/>
                <a:gd name="T45" fmla="*/ 72 h 137"/>
                <a:gd name="T46" fmla="*/ 69 w 137"/>
                <a:gd name="T47" fmla="*/ 82 h 137"/>
                <a:gd name="T48" fmla="*/ 55 w 137"/>
                <a:gd name="T49" fmla="*/ 68 h 137"/>
                <a:gd name="T50" fmla="*/ 69 w 137"/>
                <a:gd name="T51" fmla="*/ 55 h 137"/>
                <a:gd name="T52" fmla="*/ 69 w 137"/>
                <a:gd name="T53" fmla="*/ 55 h 137"/>
                <a:gd name="T54" fmla="*/ 84 w 137"/>
                <a:gd name="T55" fmla="*/ 9 h 137"/>
                <a:gd name="T56" fmla="*/ 89 w 137"/>
                <a:gd name="T57" fmla="*/ 6 h 137"/>
                <a:gd name="T58" fmla="*/ 91 w 137"/>
                <a:gd name="T59" fmla="*/ 11 h 137"/>
                <a:gd name="T60" fmla="*/ 76 w 137"/>
                <a:gd name="T61" fmla="*/ 57 h 137"/>
                <a:gd name="T62" fmla="*/ 81 w 137"/>
                <a:gd name="T63" fmla="*/ 64 h 137"/>
                <a:gd name="T64" fmla="*/ 105 w 137"/>
                <a:gd name="T65" fmla="*/ 64 h 137"/>
                <a:gd name="T66" fmla="*/ 109 w 137"/>
                <a:gd name="T67" fmla="*/ 68 h 137"/>
                <a:gd name="T68" fmla="*/ 105 w 137"/>
                <a:gd name="T69" fmla="*/ 7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" h="137">
                  <a:moveTo>
                    <a:pt x="116" y="68"/>
                  </a:moveTo>
                  <a:cubicBezTo>
                    <a:pt x="116" y="66"/>
                    <a:pt x="118" y="64"/>
                    <a:pt x="120" y="64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35" y="30"/>
                    <a:pt x="107" y="2"/>
                    <a:pt x="73" y="0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9"/>
                    <a:pt x="71" y="21"/>
                    <a:pt x="69" y="21"/>
                  </a:cubicBezTo>
                  <a:cubicBezTo>
                    <a:pt x="66" y="21"/>
                    <a:pt x="65" y="19"/>
                    <a:pt x="65" y="1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30" y="2"/>
                    <a:pt x="2" y="30"/>
                    <a:pt x="0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9" y="64"/>
                    <a:pt x="21" y="66"/>
                    <a:pt x="21" y="68"/>
                  </a:cubicBezTo>
                  <a:cubicBezTo>
                    <a:pt x="21" y="71"/>
                    <a:pt x="19" y="72"/>
                    <a:pt x="17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" y="107"/>
                    <a:pt x="30" y="135"/>
                    <a:pt x="65" y="137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8"/>
                    <a:pt x="66" y="116"/>
                    <a:pt x="69" y="116"/>
                  </a:cubicBezTo>
                  <a:cubicBezTo>
                    <a:pt x="71" y="116"/>
                    <a:pt x="73" y="118"/>
                    <a:pt x="73" y="120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107" y="135"/>
                    <a:pt x="135" y="107"/>
                    <a:pt x="137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8" y="72"/>
                    <a:pt x="116" y="71"/>
                    <a:pt x="116" y="68"/>
                  </a:cubicBezTo>
                  <a:close/>
                  <a:moveTo>
                    <a:pt x="105" y="72"/>
                  </a:moveTo>
                  <a:cubicBezTo>
                    <a:pt x="81" y="72"/>
                    <a:pt x="81" y="72"/>
                    <a:pt x="81" y="72"/>
                  </a:cubicBezTo>
                  <a:cubicBezTo>
                    <a:pt x="80" y="78"/>
                    <a:pt x="75" y="82"/>
                    <a:pt x="69" y="82"/>
                  </a:cubicBezTo>
                  <a:cubicBezTo>
                    <a:pt x="61" y="82"/>
                    <a:pt x="55" y="76"/>
                    <a:pt x="55" y="68"/>
                  </a:cubicBezTo>
                  <a:cubicBezTo>
                    <a:pt x="55" y="61"/>
                    <a:pt x="61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6"/>
                    <a:pt x="87" y="5"/>
                    <a:pt x="89" y="6"/>
                  </a:cubicBezTo>
                  <a:cubicBezTo>
                    <a:pt x="91" y="7"/>
                    <a:pt x="92" y="9"/>
                    <a:pt x="91" y="1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9" y="59"/>
                    <a:pt x="81" y="62"/>
                    <a:pt x="81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7" y="64"/>
                    <a:pt x="109" y="66"/>
                    <a:pt x="109" y="68"/>
                  </a:cubicBezTo>
                  <a:cubicBezTo>
                    <a:pt x="109" y="71"/>
                    <a:pt x="107" y="72"/>
                    <a:pt x="105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81"/>
            <p:cNvSpPr>
              <a:spLocks noChangeArrowheads="1"/>
            </p:cNvSpPr>
            <p:nvPr/>
          </p:nvSpPr>
          <p:spPr bwMode="auto">
            <a:xfrm>
              <a:off x="9037638" y="3414713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2"/>
            <p:cNvSpPr>
              <a:spLocks noEditPoints="1"/>
            </p:cNvSpPr>
            <p:nvPr/>
          </p:nvSpPr>
          <p:spPr bwMode="auto">
            <a:xfrm>
              <a:off x="8780463" y="3155951"/>
              <a:ext cx="547688" cy="546100"/>
            </a:xfrm>
            <a:custGeom>
              <a:avLst/>
              <a:gdLst>
                <a:gd name="T0" fmla="*/ 96 w 192"/>
                <a:gd name="T1" fmla="*/ 0 h 192"/>
                <a:gd name="T2" fmla="*/ 0 w 192"/>
                <a:gd name="T3" fmla="*/ 96 h 192"/>
                <a:gd name="T4" fmla="*/ 96 w 192"/>
                <a:gd name="T5" fmla="*/ 192 h 192"/>
                <a:gd name="T6" fmla="*/ 192 w 192"/>
                <a:gd name="T7" fmla="*/ 96 h 192"/>
                <a:gd name="T8" fmla="*/ 96 w 192"/>
                <a:gd name="T9" fmla="*/ 0 h 192"/>
                <a:gd name="T10" fmla="*/ 96 w 192"/>
                <a:gd name="T11" fmla="*/ 173 h 192"/>
                <a:gd name="T12" fmla="*/ 19 w 192"/>
                <a:gd name="T13" fmla="*/ 96 h 192"/>
                <a:gd name="T14" fmla="*/ 96 w 192"/>
                <a:gd name="T15" fmla="*/ 20 h 192"/>
                <a:gd name="T16" fmla="*/ 172 w 192"/>
                <a:gd name="T17" fmla="*/ 96 h 192"/>
                <a:gd name="T18" fmla="*/ 96 w 192"/>
                <a:gd name="T19" fmla="*/ 17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0"/>
                  </a:moveTo>
                  <a:cubicBezTo>
                    <a:pt x="43" y="0"/>
                    <a:pt x="0" y="44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cubicBezTo>
                    <a:pt x="148" y="192"/>
                    <a:pt x="192" y="149"/>
                    <a:pt x="192" y="96"/>
                  </a:cubicBezTo>
                  <a:cubicBezTo>
                    <a:pt x="192" y="44"/>
                    <a:pt x="148" y="0"/>
                    <a:pt x="96" y="0"/>
                  </a:cubicBezTo>
                  <a:close/>
                  <a:moveTo>
                    <a:pt x="96" y="173"/>
                  </a:moveTo>
                  <a:cubicBezTo>
                    <a:pt x="53" y="173"/>
                    <a:pt x="19" y="139"/>
                    <a:pt x="19" y="96"/>
                  </a:cubicBezTo>
                  <a:cubicBezTo>
                    <a:pt x="19" y="54"/>
                    <a:pt x="53" y="20"/>
                    <a:pt x="96" y="20"/>
                  </a:cubicBezTo>
                  <a:cubicBezTo>
                    <a:pt x="138" y="20"/>
                    <a:pt x="172" y="54"/>
                    <a:pt x="172" y="96"/>
                  </a:cubicBezTo>
                  <a:cubicBezTo>
                    <a:pt x="172" y="139"/>
                    <a:pt x="138" y="173"/>
                    <a:pt x="96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8126" y="6825343"/>
            <a:ext cx="12240126" cy="70870"/>
          </a:xfrm>
          <a:prstGeom prst="rect">
            <a:avLst/>
          </a:prstGeom>
          <a:solidFill>
            <a:srgbClr val="22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8775" y="52108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公司发展历程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Lantinghei SC Demibold" charset="-122"/>
            </a:endParaRPr>
          </a:p>
        </p:txBody>
      </p:sp>
      <p:cxnSp>
        <p:nvCxnSpPr>
          <p:cNvPr id="12" name="直线连接符 11"/>
          <p:cNvCxnSpPr/>
          <p:nvPr/>
        </p:nvCxnSpPr>
        <p:spPr>
          <a:xfrm>
            <a:off x="328295" y="1190625"/>
            <a:ext cx="2620010" cy="0"/>
          </a:xfrm>
          <a:prstGeom prst="line">
            <a:avLst/>
          </a:prstGeom>
          <a:ln w="57150" cap="rnd">
            <a:solidFill>
              <a:srgbClr val="0E0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0169" y="6055214"/>
            <a:ext cx="567204" cy="597863"/>
          </a:xfrm>
          <a:prstGeom prst="rect">
            <a:avLst/>
          </a:prstGeom>
        </p:spPr>
      </p:pic>
      <p:cxnSp>
        <p:nvCxnSpPr>
          <p:cNvPr id="17" name="直线连接符 16"/>
          <p:cNvCxnSpPr/>
          <p:nvPr/>
        </p:nvCxnSpPr>
        <p:spPr>
          <a:xfrm>
            <a:off x="3081106" y="1190545"/>
            <a:ext cx="136826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/>
          <p:nvPr/>
        </p:nvSpPr>
        <p:spPr bwMode="auto">
          <a:xfrm>
            <a:off x="3487013" y="2877297"/>
            <a:ext cx="1861923" cy="1346651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bg1"/>
            </a:solidFill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4900879" y="2877297"/>
            <a:ext cx="1867897" cy="1346651"/>
          </a:xfrm>
          <a:custGeom>
            <a:avLst/>
            <a:gdLst>
              <a:gd name="T0" fmla="*/ 304 w 396"/>
              <a:gd name="T1" fmla="*/ 283 h 298"/>
              <a:gd name="T2" fmla="*/ 275 w 396"/>
              <a:gd name="T3" fmla="*/ 298 h 298"/>
              <a:gd name="T4" fmla="*/ 14 w 396"/>
              <a:gd name="T5" fmla="*/ 298 h 298"/>
              <a:gd name="T6" fmla="*/ 6 w 396"/>
              <a:gd name="T7" fmla="*/ 283 h 298"/>
              <a:gd name="T8" fmla="*/ 92 w 396"/>
              <a:gd name="T9" fmla="*/ 164 h 298"/>
              <a:gd name="T10" fmla="*/ 92 w 396"/>
              <a:gd name="T11" fmla="*/ 134 h 298"/>
              <a:gd name="T12" fmla="*/ 6 w 396"/>
              <a:gd name="T13" fmla="*/ 15 h 298"/>
              <a:gd name="T14" fmla="*/ 14 w 396"/>
              <a:gd name="T15" fmla="*/ 0 h 298"/>
              <a:gd name="T16" fmla="*/ 275 w 396"/>
              <a:gd name="T17" fmla="*/ 0 h 298"/>
              <a:gd name="T18" fmla="*/ 304 w 396"/>
              <a:gd name="T19" fmla="*/ 15 h 298"/>
              <a:gd name="T20" fmla="*/ 390 w 396"/>
              <a:gd name="T21" fmla="*/ 134 h 298"/>
              <a:gd name="T22" fmla="*/ 390 w 396"/>
              <a:gd name="T23" fmla="*/ 164 h 298"/>
              <a:gd name="T24" fmla="*/ 304 w 396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6" h="298">
                <a:moveTo>
                  <a:pt x="304" y="283"/>
                </a:moveTo>
                <a:cubicBezTo>
                  <a:pt x="298" y="291"/>
                  <a:pt x="285" y="298"/>
                  <a:pt x="275" y="298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4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8" y="156"/>
                  <a:pt x="98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4" y="0"/>
                  <a:pt x="14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6" y="142"/>
                  <a:pt x="396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6320720" y="2877297"/>
            <a:ext cx="1865905" cy="1346651"/>
          </a:xfrm>
          <a:custGeom>
            <a:avLst/>
            <a:gdLst>
              <a:gd name="T0" fmla="*/ 304 w 396"/>
              <a:gd name="T1" fmla="*/ 283 h 298"/>
              <a:gd name="T2" fmla="*/ 275 w 396"/>
              <a:gd name="T3" fmla="*/ 298 h 298"/>
              <a:gd name="T4" fmla="*/ 14 w 396"/>
              <a:gd name="T5" fmla="*/ 298 h 298"/>
              <a:gd name="T6" fmla="*/ 6 w 396"/>
              <a:gd name="T7" fmla="*/ 283 h 298"/>
              <a:gd name="T8" fmla="*/ 92 w 396"/>
              <a:gd name="T9" fmla="*/ 164 h 298"/>
              <a:gd name="T10" fmla="*/ 92 w 396"/>
              <a:gd name="T11" fmla="*/ 134 h 298"/>
              <a:gd name="T12" fmla="*/ 6 w 396"/>
              <a:gd name="T13" fmla="*/ 15 h 298"/>
              <a:gd name="T14" fmla="*/ 14 w 396"/>
              <a:gd name="T15" fmla="*/ 0 h 298"/>
              <a:gd name="T16" fmla="*/ 275 w 396"/>
              <a:gd name="T17" fmla="*/ 0 h 298"/>
              <a:gd name="T18" fmla="*/ 304 w 396"/>
              <a:gd name="T19" fmla="*/ 15 h 298"/>
              <a:gd name="T20" fmla="*/ 390 w 396"/>
              <a:gd name="T21" fmla="*/ 134 h 298"/>
              <a:gd name="T22" fmla="*/ 390 w 396"/>
              <a:gd name="T23" fmla="*/ 164 h 298"/>
              <a:gd name="T24" fmla="*/ 304 w 396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6" h="298">
                <a:moveTo>
                  <a:pt x="304" y="283"/>
                </a:moveTo>
                <a:cubicBezTo>
                  <a:pt x="298" y="291"/>
                  <a:pt x="285" y="298"/>
                  <a:pt x="275" y="298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4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8" y="156"/>
                  <a:pt x="98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4" y="0"/>
                  <a:pt x="14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6" y="142"/>
                  <a:pt x="396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8"/>
          <p:cNvSpPr/>
          <p:nvPr/>
        </p:nvSpPr>
        <p:spPr bwMode="auto">
          <a:xfrm>
            <a:off x="7740560" y="2877297"/>
            <a:ext cx="1861923" cy="1346651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1 w 395"/>
              <a:gd name="T9" fmla="*/ 164 h 298"/>
              <a:gd name="T10" fmla="*/ 91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89 w 395"/>
              <a:gd name="T21" fmla="*/ 134 h 298"/>
              <a:gd name="T22" fmla="*/ 389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4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1" y="164"/>
                  <a:pt x="91" y="164"/>
                  <a:pt x="91" y="164"/>
                </a:cubicBezTo>
                <a:cubicBezTo>
                  <a:pt x="97" y="156"/>
                  <a:pt x="97" y="142"/>
                  <a:pt x="91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8" y="7"/>
                  <a:pt x="304" y="15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95" y="142"/>
                  <a:pt x="395" y="156"/>
                  <a:pt x="389" y="164"/>
                </a:cubicBezTo>
                <a:lnTo>
                  <a:pt x="304" y="28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9"/>
          <p:cNvSpPr/>
          <p:nvPr/>
        </p:nvSpPr>
        <p:spPr bwMode="auto">
          <a:xfrm>
            <a:off x="9154427" y="2877297"/>
            <a:ext cx="1865905" cy="1346651"/>
          </a:xfrm>
          <a:custGeom>
            <a:avLst/>
            <a:gdLst>
              <a:gd name="T0" fmla="*/ 304 w 396"/>
              <a:gd name="T1" fmla="*/ 283 h 298"/>
              <a:gd name="T2" fmla="*/ 275 w 396"/>
              <a:gd name="T3" fmla="*/ 298 h 298"/>
              <a:gd name="T4" fmla="*/ 14 w 396"/>
              <a:gd name="T5" fmla="*/ 298 h 298"/>
              <a:gd name="T6" fmla="*/ 6 w 396"/>
              <a:gd name="T7" fmla="*/ 283 h 298"/>
              <a:gd name="T8" fmla="*/ 92 w 396"/>
              <a:gd name="T9" fmla="*/ 164 h 298"/>
              <a:gd name="T10" fmla="*/ 92 w 396"/>
              <a:gd name="T11" fmla="*/ 134 h 298"/>
              <a:gd name="T12" fmla="*/ 6 w 396"/>
              <a:gd name="T13" fmla="*/ 15 h 298"/>
              <a:gd name="T14" fmla="*/ 14 w 396"/>
              <a:gd name="T15" fmla="*/ 0 h 298"/>
              <a:gd name="T16" fmla="*/ 275 w 396"/>
              <a:gd name="T17" fmla="*/ 0 h 298"/>
              <a:gd name="T18" fmla="*/ 304 w 396"/>
              <a:gd name="T19" fmla="*/ 15 h 298"/>
              <a:gd name="T20" fmla="*/ 390 w 396"/>
              <a:gd name="T21" fmla="*/ 134 h 298"/>
              <a:gd name="T22" fmla="*/ 390 w 396"/>
              <a:gd name="T23" fmla="*/ 164 h 298"/>
              <a:gd name="T24" fmla="*/ 304 w 396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6" h="298">
                <a:moveTo>
                  <a:pt x="304" y="283"/>
                </a:moveTo>
                <a:cubicBezTo>
                  <a:pt x="298" y="291"/>
                  <a:pt x="285" y="298"/>
                  <a:pt x="275" y="298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4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8" y="156"/>
                  <a:pt x="98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4" y="0"/>
                  <a:pt x="14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6" y="142"/>
                  <a:pt x="396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8" name="Straight Connector 46"/>
          <p:cNvCxnSpPr/>
          <p:nvPr/>
        </p:nvCxnSpPr>
        <p:spPr>
          <a:xfrm>
            <a:off x="4208804" y="2469486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7"/>
          <p:cNvCxnSpPr/>
          <p:nvPr/>
        </p:nvCxnSpPr>
        <p:spPr>
          <a:xfrm flipH="1">
            <a:off x="3217932" y="2469486"/>
            <a:ext cx="990874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8"/>
          <p:cNvCxnSpPr/>
          <p:nvPr/>
        </p:nvCxnSpPr>
        <p:spPr>
          <a:xfrm>
            <a:off x="5183778" y="4278627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9"/>
          <p:cNvCxnSpPr/>
          <p:nvPr/>
        </p:nvCxnSpPr>
        <p:spPr>
          <a:xfrm flipH="1" flipV="1">
            <a:off x="3290883" y="4590889"/>
            <a:ext cx="1885847" cy="127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/>
          <p:nvPr/>
        </p:nvSpPr>
        <p:spPr>
          <a:xfrm>
            <a:off x="404721" y="1939842"/>
            <a:ext cx="3216687" cy="9314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盘锦佳合晟世医药科技</a:t>
            </a:r>
            <a:r>
              <a:rPr lang="zh-CN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有限公司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正式成立</a:t>
            </a:r>
            <a:endParaRPr lang="en-US" altLang="zh-CN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入驻省级化工园区，完成工厂建设</a:t>
            </a:r>
            <a:endParaRPr lang="en-US" altLang="zh-CN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环评验收完成，安全验收完成</a:t>
            </a:r>
            <a:endParaRPr lang="en-US" altLang="zh-CN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4" name="Straight Connector 52"/>
          <p:cNvCxnSpPr/>
          <p:nvPr/>
        </p:nvCxnSpPr>
        <p:spPr>
          <a:xfrm>
            <a:off x="7060658" y="1846703"/>
            <a:ext cx="0" cy="93914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3"/>
          <p:cNvCxnSpPr/>
          <p:nvPr/>
        </p:nvCxnSpPr>
        <p:spPr>
          <a:xfrm flipH="1">
            <a:off x="6457361" y="1863396"/>
            <a:ext cx="60329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4"/>
          <p:cNvCxnSpPr/>
          <p:nvPr/>
        </p:nvCxnSpPr>
        <p:spPr>
          <a:xfrm>
            <a:off x="8617690" y="4269838"/>
            <a:ext cx="512" cy="162723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55"/>
          <p:cNvCxnSpPr/>
          <p:nvPr/>
        </p:nvCxnSpPr>
        <p:spPr>
          <a:xfrm flipH="1">
            <a:off x="6639912" y="5881841"/>
            <a:ext cx="197829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/>
          <p:nvPr/>
        </p:nvSpPr>
        <p:spPr>
          <a:xfrm>
            <a:off x="537634" y="4137000"/>
            <a:ext cx="2753249" cy="6082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专注生产医药化工高端消杀类产品，初步实现试生产，月产能</a:t>
            </a: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吨</a:t>
            </a:r>
            <a:endParaRPr lang="en-US" altLang="zh-CN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183133" y="3230724"/>
            <a:ext cx="655320" cy="6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zh-CN" dirty="0">
                <a:solidFill>
                  <a:schemeClr val="bg1"/>
                </a:solidFill>
              </a:rPr>
              <a:t>2016-2017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499393" y="3366233"/>
            <a:ext cx="655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2020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082073" y="3366233"/>
            <a:ext cx="655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2019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65388" y="3366868"/>
            <a:ext cx="655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2018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860198" y="3366868"/>
            <a:ext cx="655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2021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46"/>
          <p:cNvCxnSpPr/>
          <p:nvPr/>
        </p:nvCxnSpPr>
        <p:spPr>
          <a:xfrm>
            <a:off x="10363175" y="1476670"/>
            <a:ext cx="0" cy="13547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47"/>
          <p:cNvCxnSpPr/>
          <p:nvPr/>
        </p:nvCxnSpPr>
        <p:spPr>
          <a:xfrm flipH="1" flipV="1">
            <a:off x="9127491" y="1488622"/>
            <a:ext cx="1234532" cy="12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/>
          <p:nvPr/>
        </p:nvSpPr>
        <p:spPr>
          <a:xfrm>
            <a:off x="7253672" y="457478"/>
            <a:ext cx="3909316" cy="9314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引入科研与专家力量</a:t>
            </a:r>
            <a:endParaRPr lang="en-US" altLang="zh-CN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对当前生产设备与工艺进行迭代升级</a:t>
            </a:r>
            <a:endParaRPr lang="en-US" altLang="zh-CN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优化现有产品质量的同时拓展新品种提升产值</a:t>
            </a:r>
            <a:endParaRPr lang="en-US" altLang="zh-CN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3950261" y="1125654"/>
            <a:ext cx="3058834" cy="9314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主要生产胍类消毒原料</a:t>
            </a:r>
            <a:endParaRPr lang="en-US" altLang="zh-CN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实现年产值</a:t>
            </a: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1000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万，净利润</a:t>
            </a: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300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万</a:t>
            </a:r>
            <a:endParaRPr lang="en-US" altLang="zh-CN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同时投入十万级净化车间建设</a:t>
            </a:r>
            <a:endParaRPr lang="zh-CN" altLang="en-US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0" name="Content Placeholder 2"/>
          <p:cNvSpPr txBox="1"/>
          <p:nvPr/>
        </p:nvSpPr>
        <p:spPr>
          <a:xfrm>
            <a:off x="3571026" y="5348928"/>
            <a:ext cx="3909316" cy="9314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迎战新冠疫情，成为省应急物资保障单位</a:t>
            </a:r>
            <a:endParaRPr lang="en-US" altLang="zh-CN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实现消杀原料、消毒剂灌装于一体的</a:t>
            </a:r>
            <a:endParaRPr lang="en-US" altLang="zh-CN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消杀原料与制剂生产企业</a:t>
            </a:r>
            <a:endParaRPr lang="en-US" altLang="zh-CN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0169" y="6055214"/>
            <a:ext cx="567204" cy="59786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48126" y="6825343"/>
            <a:ext cx="12240126" cy="70870"/>
          </a:xfrm>
          <a:prstGeom prst="rect">
            <a:avLst/>
          </a:prstGeom>
          <a:solidFill>
            <a:srgbClr val="22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8775" y="52108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公司团队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Lantinghei SC Demibold" charset="-122"/>
            </a:endParaRPr>
          </a:p>
        </p:txBody>
      </p:sp>
      <p:cxnSp>
        <p:nvCxnSpPr>
          <p:cNvPr id="12" name="直线连接符 11"/>
          <p:cNvCxnSpPr/>
          <p:nvPr/>
        </p:nvCxnSpPr>
        <p:spPr>
          <a:xfrm>
            <a:off x="328295" y="1190625"/>
            <a:ext cx="2620010" cy="0"/>
          </a:xfrm>
          <a:prstGeom prst="line">
            <a:avLst/>
          </a:prstGeom>
          <a:ln w="57150" cap="rnd">
            <a:solidFill>
              <a:srgbClr val="0E0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3081106" y="1190545"/>
            <a:ext cx="136826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41"/>
          <p:cNvSpPr/>
          <p:nvPr/>
        </p:nvSpPr>
        <p:spPr>
          <a:xfrm>
            <a:off x="6783486" y="4861822"/>
            <a:ext cx="1006521" cy="272078"/>
          </a:xfrm>
          <a:prstGeom prst="roundRect">
            <a:avLst>
              <a:gd name="adj" fmla="val 7843"/>
            </a:avLst>
          </a:prstGeom>
          <a:solidFill>
            <a:schemeClr val="accent1">
              <a:lumMod val="75000"/>
            </a:schemeClr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圆角矩形 40"/>
          <p:cNvSpPr/>
          <p:nvPr/>
        </p:nvSpPr>
        <p:spPr>
          <a:xfrm>
            <a:off x="4087169" y="4863647"/>
            <a:ext cx="1057678" cy="257612"/>
          </a:xfrm>
          <a:prstGeom prst="roundRect">
            <a:avLst>
              <a:gd name="adj" fmla="val 7843"/>
            </a:avLst>
          </a:prstGeom>
          <a:solidFill>
            <a:schemeClr val="accent1">
              <a:lumMod val="75000"/>
            </a:schemeClr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4" name="圆角矩形 38"/>
          <p:cNvSpPr/>
          <p:nvPr/>
        </p:nvSpPr>
        <p:spPr>
          <a:xfrm>
            <a:off x="1238255" y="4872010"/>
            <a:ext cx="1094348" cy="257612"/>
          </a:xfrm>
          <a:prstGeom prst="roundRect">
            <a:avLst>
              <a:gd name="adj" fmla="val 7843"/>
            </a:avLst>
          </a:prstGeom>
          <a:solidFill>
            <a:schemeClr val="accent1">
              <a:lumMod val="50000"/>
            </a:schemeClr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1243034" y="4913928"/>
            <a:ext cx="10943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法人、董事长</a:t>
            </a:r>
            <a:endParaRPr lang="zh-CN" altLang="en-US" sz="1200" dirty="0"/>
          </a:p>
        </p:txBody>
      </p:sp>
      <p:sp>
        <p:nvSpPr>
          <p:cNvPr id="47" name="TextBox 7"/>
          <p:cNvSpPr txBox="1"/>
          <p:nvPr/>
        </p:nvSpPr>
        <p:spPr>
          <a:xfrm>
            <a:off x="938556" y="5328656"/>
            <a:ext cx="243271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涉猎化工、机加工、企业贸易等多商业领域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20+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年企业管理经验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200"/>
              </a:lnSpc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9236114" y="5333378"/>
            <a:ext cx="2430773" cy="11269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副教授、工学博士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TRIZ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MATRIZ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三级认证专家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主要从事精细化工和绿色化学领域研究工作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获得国家发明专利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项，实用新型专利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主持企业横向课题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余项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16"/>
          <p:cNvSpPr txBox="1"/>
          <p:nvPr/>
        </p:nvSpPr>
        <p:spPr>
          <a:xfrm>
            <a:off x="4222089" y="4907348"/>
            <a:ext cx="7878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生产部总监</a:t>
            </a:r>
            <a:endParaRPr lang="zh-CN" altLang="en-US" sz="1200" dirty="0"/>
          </a:p>
        </p:txBody>
      </p:sp>
      <p:sp>
        <p:nvSpPr>
          <p:cNvPr id="55" name="TextBox 19"/>
          <p:cNvSpPr txBox="1"/>
          <p:nvPr/>
        </p:nvSpPr>
        <p:spPr>
          <a:xfrm>
            <a:off x="3756658" y="5333378"/>
            <a:ext cx="2430773" cy="896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中国药科大学 药物分析学士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沈阳药科大学 药物制剂硕士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原锦州九泰药业副总经理 高级工程师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26+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年药企生产与质量管理经验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22"/>
          <p:cNvSpPr txBox="1"/>
          <p:nvPr/>
        </p:nvSpPr>
        <p:spPr>
          <a:xfrm>
            <a:off x="6883127" y="4901173"/>
            <a:ext cx="7878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销售部总监</a:t>
            </a:r>
            <a:endParaRPr lang="zh-CN" altLang="en-US" sz="1200" dirty="0"/>
          </a:p>
        </p:txBody>
      </p:sp>
      <p:sp>
        <p:nvSpPr>
          <p:cNvPr id="58" name="TextBox 25"/>
          <p:cNvSpPr txBox="1"/>
          <p:nvPr/>
        </p:nvSpPr>
        <p:spPr>
          <a:xfrm>
            <a:off x="6496386" y="5351841"/>
            <a:ext cx="2552129" cy="896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原安徽永安制药 销售总监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20+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年化工医药销售经验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全国卫生产业企业管理协会消毒产业分会委员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中国食药促进会消毒专委会理事委员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1306681" y="4403271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李万军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9632927" y="4419244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杨连成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4118925" y="4407993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孔欣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6764085" y="4398548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李万忠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658" y="1642457"/>
            <a:ext cx="1718700" cy="25780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86" y="1642457"/>
            <a:ext cx="1718700" cy="25686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56" y="1642457"/>
            <a:ext cx="1731994" cy="25686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6114" y="1649423"/>
            <a:ext cx="1745537" cy="2582335"/>
          </a:xfrm>
          <a:prstGeom prst="rect">
            <a:avLst/>
          </a:prstGeom>
        </p:spPr>
      </p:pic>
      <p:sp>
        <p:nvSpPr>
          <p:cNvPr id="34" name="圆角矩形 41"/>
          <p:cNvSpPr/>
          <p:nvPr/>
        </p:nvSpPr>
        <p:spPr>
          <a:xfrm>
            <a:off x="9653530" y="4849181"/>
            <a:ext cx="1006521" cy="272078"/>
          </a:xfrm>
          <a:prstGeom prst="roundRect">
            <a:avLst>
              <a:gd name="adj" fmla="val 7843"/>
            </a:avLst>
          </a:prstGeom>
          <a:solidFill>
            <a:schemeClr val="accent1">
              <a:lumMod val="75000"/>
            </a:schemeClr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TextBox 22"/>
          <p:cNvSpPr txBox="1"/>
          <p:nvPr/>
        </p:nvSpPr>
        <p:spPr>
          <a:xfrm>
            <a:off x="9753171" y="4888532"/>
            <a:ext cx="7878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技术支持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单圆角 35"/>
          <p:cNvSpPr/>
          <p:nvPr/>
        </p:nvSpPr>
        <p:spPr>
          <a:xfrm>
            <a:off x="8283249" y="4679578"/>
            <a:ext cx="2080656" cy="1420456"/>
          </a:xfrm>
          <a:prstGeom prst="round1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消毒剂销售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销售渠道：代理商、批发商零售商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lang="en-US" altLang="zh-CN" sz="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购买渠道：电商、药店、医院、商超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: 单圆角 34"/>
          <p:cNvSpPr/>
          <p:nvPr/>
        </p:nvSpPr>
        <p:spPr>
          <a:xfrm>
            <a:off x="4922100" y="4679578"/>
            <a:ext cx="2080656" cy="1420456"/>
          </a:xfrm>
          <a:prstGeom prst="round1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消毒剂生产与复配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产品：医用外科消毒液、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消毒液、过氧乙酸消毒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lang="en-US" altLang="zh-CN" sz="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企业：滴露、威露士、立白等成品制剂生产企业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单圆角 4"/>
          <p:cNvSpPr/>
          <p:nvPr/>
        </p:nvSpPr>
        <p:spPr>
          <a:xfrm>
            <a:off x="1556527" y="4679578"/>
            <a:ext cx="2080656" cy="1420456"/>
          </a:xfrm>
          <a:prstGeom prst="round1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原材料生产与生产设备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原料：季铵盐类、双胍类、酚类、醇类、碘类、氯类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lang="en-US" altLang="zh-CN" sz="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设备：反应装置、灌装装置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48126" y="6825343"/>
            <a:ext cx="12240126" cy="70870"/>
          </a:xfrm>
          <a:prstGeom prst="rect">
            <a:avLst/>
          </a:prstGeom>
          <a:solidFill>
            <a:srgbClr val="22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8775" y="52108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行业分析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Lantinghei SC Demibold" charset="-122"/>
            </a:endParaRPr>
          </a:p>
        </p:txBody>
      </p:sp>
      <p:cxnSp>
        <p:nvCxnSpPr>
          <p:cNvPr id="12" name="直线连接符 11"/>
          <p:cNvCxnSpPr/>
          <p:nvPr/>
        </p:nvCxnSpPr>
        <p:spPr>
          <a:xfrm>
            <a:off x="328295" y="1190625"/>
            <a:ext cx="2620010" cy="0"/>
          </a:xfrm>
          <a:prstGeom prst="line">
            <a:avLst/>
          </a:prstGeom>
          <a:ln w="57150" cap="rnd">
            <a:solidFill>
              <a:srgbClr val="0E0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3081106" y="1190545"/>
            <a:ext cx="136826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169" y="6055214"/>
            <a:ext cx="567204" cy="59786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51375" y="6090491"/>
            <a:ext cx="2097344" cy="44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上游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原料生产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913140" y="6090491"/>
            <a:ext cx="2097344" cy="44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中游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制剂生产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274905" y="6090491"/>
            <a:ext cx="2097344" cy="44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下游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销售网络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箭头: 右 2"/>
          <p:cNvSpPr/>
          <p:nvPr/>
        </p:nvSpPr>
        <p:spPr>
          <a:xfrm>
            <a:off x="4159865" y="5414236"/>
            <a:ext cx="286870" cy="268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箭头: 右 32"/>
          <p:cNvSpPr/>
          <p:nvPr/>
        </p:nvSpPr>
        <p:spPr>
          <a:xfrm>
            <a:off x="7478121" y="5414236"/>
            <a:ext cx="286870" cy="268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28166" y="4356847"/>
            <a:ext cx="2752164" cy="238372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下 6"/>
          <p:cNvSpPr/>
          <p:nvPr/>
        </p:nvSpPr>
        <p:spPr>
          <a:xfrm rot="10800000">
            <a:off x="2398060" y="3972957"/>
            <a:ext cx="412376" cy="324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228166" y="1567391"/>
            <a:ext cx="6314711" cy="23836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342257" y="2169859"/>
            <a:ext cx="6200620" cy="6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915427" y="1647693"/>
            <a:ext cx="0" cy="2244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4434803" y="1647693"/>
            <a:ext cx="0" cy="2244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5968041" y="1647693"/>
            <a:ext cx="0" cy="2244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772431" y="1766298"/>
            <a:ext cx="766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灭菌剂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08305" y="2279132"/>
            <a:ext cx="15932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醛类：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甲醛、戊二醛、邻苯二甲醛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烷基化物类：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环氧乙烷、环氧丙烷、溴化甲烷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过氧化物类：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过氧乙酸与过氧化氢复方剂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163358" y="1760088"/>
            <a:ext cx="110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高效消毒剂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987228" y="2279567"/>
            <a:ext cx="148011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氯类：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次氯酸盐类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溴类：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二溴海因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过氧化物类：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过氧化氢、过氧乙酸、过硫酸氢钾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双长链季铵盐类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4526450" y="2284018"/>
            <a:ext cx="1480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碘类：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碘酊、碘伏、洗必泰碘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醇类：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乙醇、异丙醇、丙二醇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金属类：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高锰酸钾、红汞、银离子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649630" y="1755203"/>
            <a:ext cx="110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中效消毒剂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182868" y="1750235"/>
            <a:ext cx="110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低效消毒剂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062763" y="2285483"/>
            <a:ext cx="1480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季铵盐：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苯扎氯铵、卞索氯铵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双胍类：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氯己定、聚六亚甲基胍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酚类：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苯酚、甲酚、卤化酚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4" name="图表 33"/>
          <p:cNvGraphicFramePr/>
          <p:nvPr/>
        </p:nvGraphicFramePr>
        <p:xfrm>
          <a:off x="7666943" y="1401754"/>
          <a:ext cx="4042334" cy="286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7" name="矩形 36"/>
          <p:cNvSpPr/>
          <p:nvPr/>
        </p:nvSpPr>
        <p:spPr>
          <a:xfrm>
            <a:off x="560014" y="4679577"/>
            <a:ext cx="369192" cy="1857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产业链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60014" y="1921342"/>
            <a:ext cx="369192" cy="1857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消毒剂行业分类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909954" y="6579122"/>
            <a:ext cx="1757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数据来源：锐观咨询整理</a:t>
            </a:r>
            <a:endParaRPr lang="zh-CN" alt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965313" y="1299882"/>
            <a:ext cx="6827620" cy="12288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48126" y="6825343"/>
            <a:ext cx="12240126" cy="70870"/>
          </a:xfrm>
          <a:prstGeom prst="rect">
            <a:avLst/>
          </a:prstGeom>
          <a:solidFill>
            <a:srgbClr val="22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8775" y="52108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产品优势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Lantinghei SC Demibold" charset="-122"/>
            </a:endParaRPr>
          </a:p>
        </p:txBody>
      </p:sp>
      <p:cxnSp>
        <p:nvCxnSpPr>
          <p:cNvPr id="12" name="直线连接符 11"/>
          <p:cNvCxnSpPr/>
          <p:nvPr/>
        </p:nvCxnSpPr>
        <p:spPr>
          <a:xfrm>
            <a:off x="328295" y="1190625"/>
            <a:ext cx="2620010" cy="0"/>
          </a:xfrm>
          <a:prstGeom prst="line">
            <a:avLst/>
          </a:prstGeom>
          <a:ln w="57150" cap="rnd">
            <a:solidFill>
              <a:srgbClr val="0E0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3081106" y="1190545"/>
            <a:ext cx="136826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/>
          <p:cNvSpPr/>
          <p:nvPr/>
        </p:nvSpPr>
        <p:spPr>
          <a:xfrm>
            <a:off x="692365" y="2761909"/>
            <a:ext cx="526403" cy="25370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常用消毒剂存在的缺陷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: 单圆角 17"/>
          <p:cNvSpPr/>
          <p:nvPr/>
        </p:nvSpPr>
        <p:spPr>
          <a:xfrm>
            <a:off x="1788625" y="1517228"/>
            <a:ext cx="2080656" cy="1137677"/>
          </a:xfrm>
          <a:prstGeom prst="round1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抗菌谱窄，杀菌能力弱：正常浓度下（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200ppm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），不能杀灭多种顽固性病菌和病毒，如霍乱、芽胞病毒、乙肝病毒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不具有挥发性：对空气中飘散的病菌和病毒没有消杀作用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味道大，刺激性强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81364" y="2653313"/>
            <a:ext cx="2097344" cy="347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氯类（次氯酸钠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-84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: 单圆角 19"/>
          <p:cNvSpPr/>
          <p:nvPr/>
        </p:nvSpPr>
        <p:spPr>
          <a:xfrm>
            <a:off x="1788625" y="3283956"/>
            <a:ext cx="2080656" cy="1137677"/>
          </a:xfrm>
          <a:prstGeom prst="round1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易燃易爆，安全性差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强刺激性气味、腐蚀性强；对人体粘膜易引起不同炎症、瘙痒、溃烂；长期使用人体危害大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81364" y="4420041"/>
            <a:ext cx="2097344" cy="347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过氧化物类（过氧乙酸）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单圆角 21"/>
          <p:cNvSpPr/>
          <p:nvPr/>
        </p:nvSpPr>
        <p:spPr>
          <a:xfrm>
            <a:off x="1788625" y="5050684"/>
            <a:ext cx="2080656" cy="1137677"/>
          </a:xfrm>
          <a:prstGeom prst="round1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具有易燃性，安全性差，运输存储难度大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具有脂溶性，易造成皮肤粘膜粗糙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81364" y="6186769"/>
            <a:ext cx="2097344" cy="347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醇类（酒精消毒液）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1417134" y="2005612"/>
            <a:ext cx="260082" cy="40496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4419603" y="1299882"/>
            <a:ext cx="0" cy="535319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118894" y="1731212"/>
            <a:ext cx="1165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低效消毒剂</a:t>
            </a:r>
            <a:endParaRPr lang="zh-CN" altLang="en-US" sz="14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96069" y="1648594"/>
            <a:ext cx="161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季铵盐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苯扎氯铵、卞索氯铵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168254" y="1648593"/>
            <a:ext cx="172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双胍类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氯己定、聚六亚甲基胍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041116" y="1648594"/>
            <a:ext cx="161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酚类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苯酚、甲酚、卤化酚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965313" y="2893887"/>
            <a:ext cx="6827614" cy="1161311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下 33"/>
          <p:cNvSpPr/>
          <p:nvPr/>
        </p:nvSpPr>
        <p:spPr>
          <a:xfrm>
            <a:off x="8093923" y="2605299"/>
            <a:ext cx="570393" cy="19147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4969926" y="4183898"/>
            <a:ext cx="1318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双胍类</a:t>
            </a:r>
            <a:endParaRPr lang="zh-CN" altLang="en-US" sz="14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5210125" y="4634634"/>
            <a:ext cx="1423308" cy="6713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抗菌广谱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6836177" y="4630938"/>
            <a:ext cx="1423308" cy="6713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无刺激性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8470350" y="4634634"/>
            <a:ext cx="1423308" cy="6713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安全性高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10096402" y="4630938"/>
            <a:ext cx="1423308" cy="6713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969926" y="5355116"/>
            <a:ext cx="658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抗菌谱比较广，可以用于皮肤和粘膜的抗菌，尤其是对于 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G+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细菌有很好的抵抗作用，并且对疱疹病毒、流感病毒和 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HIV 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病毒都是有效的。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对细菌有明显的亲和力，具有较好的 灭菌效果，而且无刺激性、是理想的皮肤消毒剂。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往医护人员消毒处理，使皮肤长期处于碱性状态，阻碍皮肤油膜层的恢复，破坏角蛋白的结构，表现为皮肤粗糙皲裂，利用氯己定等性能乳剂预防皮肤干燥的作用，佐以甘油，使之既可预防皮肤皲裂，又可形成杀菌膜，延长药效，达到防止临床交叉感染的目的。 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流程图: 终止 41"/>
          <p:cNvSpPr/>
          <p:nvPr/>
        </p:nvSpPr>
        <p:spPr>
          <a:xfrm>
            <a:off x="5210125" y="3228780"/>
            <a:ext cx="1625038" cy="486766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抗菌谱广泛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流程图: 终止 42"/>
          <p:cNvSpPr/>
          <p:nvPr/>
        </p:nvSpPr>
        <p:spPr>
          <a:xfrm>
            <a:off x="6766711" y="3231623"/>
            <a:ext cx="1625038" cy="486766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环境无害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流程图: 终止 43"/>
          <p:cNvSpPr/>
          <p:nvPr/>
        </p:nvSpPr>
        <p:spPr>
          <a:xfrm>
            <a:off x="8320654" y="3232906"/>
            <a:ext cx="1625038" cy="486766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杀菌快速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流程图: 终止 44"/>
          <p:cNvSpPr/>
          <p:nvPr/>
        </p:nvSpPr>
        <p:spPr>
          <a:xfrm>
            <a:off x="9874597" y="3232906"/>
            <a:ext cx="1625038" cy="486766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存储运输限制小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8126" y="6825343"/>
            <a:ext cx="12240126" cy="70870"/>
          </a:xfrm>
          <a:prstGeom prst="rect">
            <a:avLst/>
          </a:prstGeom>
          <a:solidFill>
            <a:srgbClr val="223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8775" y="521084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行业规模与前景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Lantinghei SC Demibold" charset="-122"/>
            </a:endParaRPr>
          </a:p>
        </p:txBody>
      </p:sp>
      <p:cxnSp>
        <p:nvCxnSpPr>
          <p:cNvPr id="12" name="直线连接符 11"/>
          <p:cNvCxnSpPr/>
          <p:nvPr/>
        </p:nvCxnSpPr>
        <p:spPr>
          <a:xfrm>
            <a:off x="328295" y="1190625"/>
            <a:ext cx="2620010" cy="0"/>
          </a:xfrm>
          <a:prstGeom prst="line">
            <a:avLst/>
          </a:prstGeom>
          <a:ln w="57150" cap="rnd">
            <a:solidFill>
              <a:srgbClr val="0E0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3081106" y="1190545"/>
            <a:ext cx="136826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9764882" y="5473630"/>
            <a:ext cx="24752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数据来源：锐观咨询与中国产业信息网</a:t>
            </a:r>
            <a:endParaRPr lang="zh-CN" altLang="en-US" sz="1000" dirty="0"/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659" y="2814995"/>
            <a:ext cx="3836952" cy="242333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566" y="2814995"/>
            <a:ext cx="3748296" cy="230558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479" y="2811158"/>
            <a:ext cx="3748297" cy="2697638"/>
          </a:xfrm>
          <a:prstGeom prst="rect">
            <a:avLst/>
          </a:prstGeom>
        </p:spPr>
      </p:pic>
      <p:sp>
        <p:nvSpPr>
          <p:cNvPr id="79" name="文本框 78"/>
          <p:cNvSpPr txBox="1"/>
          <p:nvPr/>
        </p:nvSpPr>
        <p:spPr>
          <a:xfrm>
            <a:off x="552660" y="1436231"/>
            <a:ext cx="11183815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2015-2018</a:t>
            </a:r>
            <a:r>
              <a:rPr lang="zh-CN" altLang="en-US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年，我国消毒剂产值稳步增长，年增速达到</a:t>
            </a:r>
            <a:r>
              <a:rPr lang="en-US" altLang="zh-CN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5.5%</a:t>
            </a:r>
            <a:r>
              <a:rPr lang="zh-CN" altLang="en-US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左右。但受化工行业影响，</a:t>
            </a:r>
            <a:r>
              <a:rPr lang="en-US" altLang="zh-CN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年消毒剂产值增速减慢，达到</a:t>
            </a:r>
            <a:r>
              <a:rPr lang="en-US" altLang="zh-CN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103.4</a:t>
            </a:r>
            <a:r>
              <a:rPr lang="zh-CN" altLang="en-US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endParaRPr lang="en-US" altLang="zh-CN" sz="1200" b="0" i="0" dirty="0">
              <a:solidFill>
                <a:srgbClr val="252525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年受新型冠状病毒疫情影响，消毒剂产值增长率将显著提升，初步估测增长率可达</a:t>
            </a:r>
            <a:r>
              <a:rPr lang="en-US" altLang="zh-CN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13.70%</a:t>
            </a:r>
            <a:r>
              <a:rPr lang="zh-CN" altLang="en-US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，将拉动整个产业产值增长，全年消毒剂产值预计突破</a:t>
            </a:r>
            <a:r>
              <a:rPr lang="en-US" altLang="zh-CN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115</a:t>
            </a:r>
            <a:r>
              <a:rPr lang="zh-CN" altLang="en-US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endParaRPr lang="en-US" altLang="zh-CN" sz="1200" b="0" i="0" dirty="0">
              <a:solidFill>
                <a:srgbClr val="252525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疫情结束后消毒剂产业增速出现回落，但由于人们日常消毒意识与习惯增强，仍有较强的增长空间。</a:t>
            </a:r>
            <a:r>
              <a:rPr lang="en-US" altLang="zh-CN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2015-2019</a:t>
            </a:r>
            <a:r>
              <a:rPr lang="zh-CN" altLang="en-US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年间，我国消毒剂产值年均复合增长为</a:t>
            </a:r>
            <a:r>
              <a:rPr lang="en-US" altLang="zh-CN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4.74%</a:t>
            </a:r>
            <a:r>
              <a:rPr lang="zh-CN" altLang="en-US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。预测</a:t>
            </a:r>
            <a:r>
              <a:rPr lang="en-US" altLang="zh-CN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年消毒剂总产值将近</a:t>
            </a:r>
            <a:r>
              <a:rPr lang="en-US" altLang="zh-CN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1200" b="0" i="0" dirty="0">
                <a:solidFill>
                  <a:srgbClr val="25252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Rectangle 6"/>
          <p:cNvSpPr>
            <a:spLocks noChangeArrowheads="1"/>
          </p:cNvSpPr>
          <p:nvPr/>
        </p:nvSpPr>
        <p:spPr bwMode="auto">
          <a:xfrm>
            <a:off x="0" y="5716030"/>
            <a:ext cx="12192000" cy="1167691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结合图三，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年低效消毒剂行业占比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，行业规模达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36.8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亿元，预计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年行业规模达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endParaRPr lang="id-ID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46"/>
          <p:cNvSpPr txBox="1"/>
          <p:nvPr/>
        </p:nvSpPr>
        <p:spPr>
          <a:xfrm>
            <a:off x="8797689" y="857866"/>
            <a:ext cx="1152028" cy="565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市场</a:t>
            </a:r>
            <a:endParaRPr lang="en-US" altLang="zh-CN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竞争小</a:t>
            </a:r>
            <a:endParaRPr lang="zh-CN" altLang="en-US" sz="1600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123@|5FFC:0|FBC:0|LFC:16777215|LBC:16777215"/>
          <p:cNvSpPr/>
          <p:nvPr/>
        </p:nvSpPr>
        <p:spPr bwMode="auto">
          <a:xfrm>
            <a:off x="5549900" y="5410200"/>
            <a:ext cx="1014413" cy="130175"/>
          </a:xfrm>
          <a:custGeom>
            <a:avLst/>
            <a:gdLst>
              <a:gd name="T0" fmla="*/ 2147483647 w 163"/>
              <a:gd name="T1" fmla="*/ 2147483647 h 21"/>
              <a:gd name="T2" fmla="*/ 2147483647 w 163"/>
              <a:gd name="T3" fmla="*/ 2147483647 h 21"/>
              <a:gd name="T4" fmla="*/ 2147483647 w 163"/>
              <a:gd name="T5" fmla="*/ 2147483647 h 21"/>
              <a:gd name="T6" fmla="*/ 0 w 163"/>
              <a:gd name="T7" fmla="*/ 2147483647 h 21"/>
              <a:gd name="T8" fmla="*/ 2147483647 w 163"/>
              <a:gd name="T9" fmla="*/ 0 h 21"/>
              <a:gd name="T10" fmla="*/ 2147483647 w 163"/>
              <a:gd name="T11" fmla="*/ 0 h 21"/>
              <a:gd name="T12" fmla="*/ 2147483647 w 163"/>
              <a:gd name="T13" fmla="*/ 2147483647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81" name="Freeform 124@|5FFC:0|FBC:0|LFC:16777215|LBC:16777215"/>
          <p:cNvSpPr/>
          <p:nvPr/>
        </p:nvSpPr>
        <p:spPr bwMode="auto">
          <a:xfrm>
            <a:off x="5549900" y="5227638"/>
            <a:ext cx="1014413" cy="131762"/>
          </a:xfrm>
          <a:custGeom>
            <a:avLst/>
            <a:gdLst>
              <a:gd name="T0" fmla="*/ 2147483647 w 163"/>
              <a:gd name="T1" fmla="*/ 2147483647 h 21"/>
              <a:gd name="T2" fmla="*/ 2147483647 w 163"/>
              <a:gd name="T3" fmla="*/ 2147483647 h 21"/>
              <a:gd name="T4" fmla="*/ 2147483647 w 163"/>
              <a:gd name="T5" fmla="*/ 2147483647 h 21"/>
              <a:gd name="T6" fmla="*/ 0 w 163"/>
              <a:gd name="T7" fmla="*/ 2147483647 h 21"/>
              <a:gd name="T8" fmla="*/ 2147483647 w 163"/>
              <a:gd name="T9" fmla="*/ 0 h 21"/>
              <a:gd name="T10" fmla="*/ 2147483647 w 163"/>
              <a:gd name="T11" fmla="*/ 0 h 21"/>
              <a:gd name="T12" fmla="*/ 2147483647 w 163"/>
              <a:gd name="T13" fmla="*/ 2147483647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83" name="Freeform 125@|5FFC:0|FBC:0|LFC:16777215|LBC:16777215"/>
          <p:cNvSpPr/>
          <p:nvPr/>
        </p:nvSpPr>
        <p:spPr bwMode="auto">
          <a:xfrm>
            <a:off x="5637213" y="5594350"/>
            <a:ext cx="803275" cy="201613"/>
          </a:xfrm>
          <a:custGeom>
            <a:avLst/>
            <a:gdLst>
              <a:gd name="T0" fmla="*/ 0 w 129"/>
              <a:gd name="T1" fmla="*/ 0 h 32"/>
              <a:gd name="T2" fmla="*/ 2147483647 w 129"/>
              <a:gd name="T3" fmla="*/ 0 h 32"/>
              <a:gd name="T4" fmla="*/ 2147483647 w 129"/>
              <a:gd name="T5" fmla="*/ 2147483647 h 32"/>
              <a:gd name="T6" fmla="*/ 0 w 129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32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0" y="32"/>
                  <a:pt x="63" y="30"/>
                </a:cubicBezTo>
                <a:cubicBezTo>
                  <a:pt x="17" y="29"/>
                  <a:pt x="0" y="0"/>
                  <a:pt x="0" y="0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85" name="Freeform 237@|5FFC:0|FBC:0|LFC:16777215|LBC:16777215"/>
          <p:cNvSpPr>
            <a:spLocks noEditPoints="1"/>
          </p:cNvSpPr>
          <p:nvPr/>
        </p:nvSpPr>
        <p:spPr bwMode="auto">
          <a:xfrm>
            <a:off x="4999038" y="2651125"/>
            <a:ext cx="2116137" cy="2497138"/>
          </a:xfrm>
          <a:custGeom>
            <a:avLst/>
            <a:gdLst>
              <a:gd name="T0" fmla="*/ 2147483647 w 341"/>
              <a:gd name="T1" fmla="*/ 0 h 401"/>
              <a:gd name="T2" fmla="*/ 2147483647 w 341"/>
              <a:gd name="T3" fmla="*/ 0 h 401"/>
              <a:gd name="T4" fmla="*/ 2147483647 w 341"/>
              <a:gd name="T5" fmla="*/ 2147483647 h 401"/>
              <a:gd name="T6" fmla="*/ 2147483647 w 341"/>
              <a:gd name="T7" fmla="*/ 2147483647 h 401"/>
              <a:gd name="T8" fmla="*/ 2147483647 w 341"/>
              <a:gd name="T9" fmla="*/ 2147483647 h 401"/>
              <a:gd name="T10" fmla="*/ 2147483647 w 341"/>
              <a:gd name="T11" fmla="*/ 2147483647 h 401"/>
              <a:gd name="T12" fmla="*/ 2147483647 w 341"/>
              <a:gd name="T13" fmla="*/ 2147483647 h 401"/>
              <a:gd name="T14" fmla="*/ 2147483647 w 341"/>
              <a:gd name="T15" fmla="*/ 2147483647 h 401"/>
              <a:gd name="T16" fmla="*/ 2147483647 w 341"/>
              <a:gd name="T17" fmla="*/ 2147483647 h 401"/>
              <a:gd name="T18" fmla="*/ 2147483647 w 341"/>
              <a:gd name="T19" fmla="*/ 2147483647 h 401"/>
              <a:gd name="T20" fmla="*/ 2147483647 w 341"/>
              <a:gd name="T21" fmla="*/ 2147483647 h 401"/>
              <a:gd name="T22" fmla="*/ 2147483647 w 341"/>
              <a:gd name="T23" fmla="*/ 2147483647 h 401"/>
              <a:gd name="T24" fmla="*/ 2147483647 w 341"/>
              <a:gd name="T25" fmla="*/ 0 h 401"/>
              <a:gd name="T26" fmla="*/ 2147483647 w 341"/>
              <a:gd name="T27" fmla="*/ 2147483647 h 401"/>
              <a:gd name="T28" fmla="*/ 2147483647 w 341"/>
              <a:gd name="T29" fmla="*/ 2147483647 h 401"/>
              <a:gd name="T30" fmla="*/ 2147483647 w 341"/>
              <a:gd name="T31" fmla="*/ 2147483647 h 401"/>
              <a:gd name="T32" fmla="*/ 2147483647 w 341"/>
              <a:gd name="T33" fmla="*/ 2147483647 h 401"/>
              <a:gd name="T34" fmla="*/ 2147483647 w 341"/>
              <a:gd name="T35" fmla="*/ 2147483647 h 401"/>
              <a:gd name="T36" fmla="*/ 2147483647 w 341"/>
              <a:gd name="T37" fmla="*/ 2147483647 h 401"/>
              <a:gd name="T38" fmla="*/ 2147483647 w 341"/>
              <a:gd name="T39" fmla="*/ 2147483647 h 401"/>
              <a:gd name="T40" fmla="*/ 2147483647 w 341"/>
              <a:gd name="T41" fmla="*/ 2147483647 h 401"/>
              <a:gd name="T42" fmla="*/ 2147483647 w 341"/>
              <a:gd name="T43" fmla="*/ 2147483647 h 401"/>
              <a:gd name="T44" fmla="*/ 2147483647 w 341"/>
              <a:gd name="T45" fmla="*/ 2147483647 h 401"/>
              <a:gd name="T46" fmla="*/ 2147483647 w 341"/>
              <a:gd name="T47" fmla="*/ 2147483647 h 401"/>
              <a:gd name="T48" fmla="*/ 2147483647 w 341"/>
              <a:gd name="T49" fmla="*/ 2147483647 h 401"/>
              <a:gd name="T50" fmla="*/ 2147483647 w 341"/>
              <a:gd name="T51" fmla="*/ 2147483647 h 40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41" h="401">
                <a:moveTo>
                  <a:pt x="175" y="0"/>
                </a:moveTo>
                <a:cubicBezTo>
                  <a:pt x="167" y="0"/>
                  <a:pt x="167" y="0"/>
                  <a:pt x="167" y="0"/>
                </a:cubicBezTo>
                <a:cubicBezTo>
                  <a:pt x="61" y="7"/>
                  <a:pt x="0" y="83"/>
                  <a:pt x="6" y="165"/>
                </a:cubicBezTo>
                <a:cubicBezTo>
                  <a:pt x="12" y="254"/>
                  <a:pt x="61" y="264"/>
                  <a:pt x="67" y="318"/>
                </a:cubicBezTo>
                <a:cubicBezTo>
                  <a:pt x="73" y="372"/>
                  <a:pt x="90" y="396"/>
                  <a:pt x="90" y="396"/>
                </a:cubicBezTo>
                <a:cubicBezTo>
                  <a:pt x="90" y="396"/>
                  <a:pt x="90" y="396"/>
                  <a:pt x="90" y="396"/>
                </a:cubicBezTo>
                <a:cubicBezTo>
                  <a:pt x="92" y="399"/>
                  <a:pt x="96" y="401"/>
                  <a:pt x="99" y="401"/>
                </a:cubicBezTo>
                <a:cubicBezTo>
                  <a:pt x="242" y="401"/>
                  <a:pt x="242" y="401"/>
                  <a:pt x="242" y="401"/>
                </a:cubicBezTo>
                <a:cubicBezTo>
                  <a:pt x="245" y="401"/>
                  <a:pt x="249" y="399"/>
                  <a:pt x="251" y="396"/>
                </a:cubicBezTo>
                <a:cubicBezTo>
                  <a:pt x="251" y="396"/>
                  <a:pt x="251" y="396"/>
                  <a:pt x="251" y="396"/>
                </a:cubicBezTo>
                <a:cubicBezTo>
                  <a:pt x="251" y="396"/>
                  <a:pt x="268" y="372"/>
                  <a:pt x="274" y="318"/>
                </a:cubicBezTo>
                <a:cubicBezTo>
                  <a:pt x="280" y="264"/>
                  <a:pt x="330" y="254"/>
                  <a:pt x="336" y="165"/>
                </a:cubicBezTo>
                <a:cubicBezTo>
                  <a:pt x="341" y="83"/>
                  <a:pt x="280" y="7"/>
                  <a:pt x="175" y="0"/>
                </a:cubicBezTo>
                <a:close/>
                <a:moveTo>
                  <a:pt x="295" y="166"/>
                </a:moveTo>
                <a:cubicBezTo>
                  <a:pt x="290" y="234"/>
                  <a:pt x="253" y="241"/>
                  <a:pt x="249" y="282"/>
                </a:cubicBezTo>
                <a:cubicBezTo>
                  <a:pt x="244" y="322"/>
                  <a:pt x="231" y="352"/>
                  <a:pt x="231" y="352"/>
                </a:cubicBezTo>
                <a:cubicBezTo>
                  <a:pt x="231" y="352"/>
                  <a:pt x="231" y="352"/>
                  <a:pt x="231" y="352"/>
                </a:cubicBezTo>
                <a:cubicBezTo>
                  <a:pt x="229" y="354"/>
                  <a:pt x="227" y="356"/>
                  <a:pt x="224" y="356"/>
                </a:cubicBezTo>
                <a:cubicBezTo>
                  <a:pt x="117" y="356"/>
                  <a:pt x="117" y="356"/>
                  <a:pt x="117" y="356"/>
                </a:cubicBezTo>
                <a:cubicBezTo>
                  <a:pt x="114" y="356"/>
                  <a:pt x="112" y="354"/>
                  <a:pt x="110" y="352"/>
                </a:cubicBezTo>
                <a:cubicBezTo>
                  <a:pt x="110" y="352"/>
                  <a:pt x="110" y="352"/>
                  <a:pt x="110" y="352"/>
                </a:cubicBezTo>
                <a:cubicBezTo>
                  <a:pt x="110" y="352"/>
                  <a:pt x="98" y="322"/>
                  <a:pt x="93" y="282"/>
                </a:cubicBezTo>
                <a:cubicBezTo>
                  <a:pt x="89" y="241"/>
                  <a:pt x="51" y="234"/>
                  <a:pt x="47" y="166"/>
                </a:cubicBezTo>
                <a:cubicBezTo>
                  <a:pt x="43" y="105"/>
                  <a:pt x="89" y="48"/>
                  <a:pt x="168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253" y="48"/>
                  <a:pt x="299" y="105"/>
                  <a:pt x="295" y="166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87" name="Oval 287"/>
          <p:cNvSpPr>
            <a:spLocks noChangeArrowheads="1"/>
          </p:cNvSpPr>
          <p:nvPr/>
        </p:nvSpPr>
        <p:spPr bwMode="auto">
          <a:xfrm>
            <a:off x="4508737" y="2239360"/>
            <a:ext cx="658812" cy="639762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Oval 291"/>
          <p:cNvSpPr>
            <a:spLocks noChangeArrowheads="1"/>
          </p:cNvSpPr>
          <p:nvPr/>
        </p:nvSpPr>
        <p:spPr bwMode="auto">
          <a:xfrm>
            <a:off x="4065311" y="3368407"/>
            <a:ext cx="657225" cy="638175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Oval 295"/>
          <p:cNvSpPr>
            <a:spLocks noChangeArrowheads="1"/>
          </p:cNvSpPr>
          <p:nvPr/>
        </p:nvSpPr>
        <p:spPr bwMode="auto">
          <a:xfrm>
            <a:off x="4478338" y="4648200"/>
            <a:ext cx="657225" cy="639763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Oval 299"/>
          <p:cNvSpPr>
            <a:spLocks noChangeArrowheads="1"/>
          </p:cNvSpPr>
          <p:nvPr/>
        </p:nvSpPr>
        <p:spPr bwMode="auto">
          <a:xfrm>
            <a:off x="7335096" y="3421827"/>
            <a:ext cx="658812" cy="638175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5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 altLang="zh-CN" sz="35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Oval 303"/>
          <p:cNvSpPr>
            <a:spLocks noChangeArrowheads="1"/>
          </p:cNvSpPr>
          <p:nvPr/>
        </p:nvSpPr>
        <p:spPr bwMode="auto">
          <a:xfrm>
            <a:off x="6978650" y="4652964"/>
            <a:ext cx="657225" cy="639762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5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  <a:endParaRPr lang="en-US" altLang="zh-CN" sz="35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Oval 308"/>
          <p:cNvSpPr>
            <a:spLocks noChangeArrowheads="1"/>
          </p:cNvSpPr>
          <p:nvPr/>
        </p:nvSpPr>
        <p:spPr bwMode="auto">
          <a:xfrm>
            <a:off x="5722565" y="1856204"/>
            <a:ext cx="657225" cy="639763"/>
          </a:xfrm>
          <a:prstGeom prst="ellipse">
            <a:avLst/>
          </a:prstGeom>
          <a:solidFill>
            <a:srgbClr val="488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121920" anchor="ctr"/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5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35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TextBox 13"/>
          <p:cNvSpPr txBox="1">
            <a:spLocks noChangeArrowheads="1"/>
          </p:cNvSpPr>
          <p:nvPr/>
        </p:nvSpPr>
        <p:spPr bwMode="auto">
          <a:xfrm>
            <a:off x="8171161" y="3248753"/>
            <a:ext cx="2116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消字号凝胶剂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TextBox 13"/>
          <p:cNvSpPr txBox="1">
            <a:spLocks noChangeArrowheads="1"/>
          </p:cNvSpPr>
          <p:nvPr/>
        </p:nvSpPr>
        <p:spPr bwMode="auto">
          <a:xfrm>
            <a:off x="8174336" y="3536090"/>
            <a:ext cx="23352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手消毒凝胶等产品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TextBox 13"/>
          <p:cNvSpPr txBox="1">
            <a:spLocks noChangeArrowheads="1"/>
          </p:cNvSpPr>
          <p:nvPr/>
        </p:nvSpPr>
        <p:spPr bwMode="auto">
          <a:xfrm>
            <a:off x="7872137" y="4632326"/>
            <a:ext cx="19526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消字号膏剂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TextBox 13"/>
          <p:cNvSpPr txBox="1">
            <a:spLocks noChangeArrowheads="1"/>
          </p:cNvSpPr>
          <p:nvPr/>
        </p:nvSpPr>
        <p:spPr bwMode="auto">
          <a:xfrm>
            <a:off x="7876899" y="4918076"/>
            <a:ext cx="2333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消毒止痒膏、本草抑菌膏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Box 13"/>
          <p:cNvSpPr txBox="1">
            <a:spLocks noChangeArrowheads="1"/>
          </p:cNvSpPr>
          <p:nvPr/>
        </p:nvSpPr>
        <p:spPr bwMode="auto">
          <a:xfrm>
            <a:off x="4627563" y="1048926"/>
            <a:ext cx="2108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双氰基胍基己烷</a:t>
            </a:r>
            <a:endParaRPr lang="zh-CN" alt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" name="TextBox 13"/>
          <p:cNvSpPr txBox="1">
            <a:spLocks noChangeArrowheads="1"/>
          </p:cNvSpPr>
          <p:nvPr/>
        </p:nvSpPr>
        <p:spPr bwMode="auto">
          <a:xfrm>
            <a:off x="4630738" y="1336263"/>
            <a:ext cx="193357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杀菌剂原料氯己定和聚六亚甲基双胍盐酸盐中间体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5" name="TextBox 13"/>
          <p:cNvSpPr txBox="1">
            <a:spLocks noChangeArrowheads="1"/>
          </p:cNvSpPr>
          <p:nvPr/>
        </p:nvSpPr>
        <p:spPr bwMode="auto">
          <a:xfrm>
            <a:off x="2652949" y="221872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聚六亚甲基胍类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7" name="TextBox 13"/>
          <p:cNvSpPr txBox="1">
            <a:spLocks noChangeArrowheads="1"/>
          </p:cNvSpPr>
          <p:nvPr/>
        </p:nvSpPr>
        <p:spPr bwMode="auto">
          <a:xfrm>
            <a:off x="2263498" y="3417620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季铵盐类杀菌剂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9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935288" y="47482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氯己定系列产品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938463" y="5033963"/>
            <a:ext cx="1539875" cy="86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用于制造高端医用消毒剂，对多种病菌有良好的杀菌效果，对新冠病毒也有很好的杀灭效果。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3" name="TextBox 13"/>
          <p:cNvSpPr txBox="1">
            <a:spLocks noChangeArrowheads="1"/>
          </p:cNvSpPr>
          <p:nvPr/>
        </p:nvSpPr>
        <p:spPr bwMode="auto">
          <a:xfrm>
            <a:off x="2662474" y="2493360"/>
            <a:ext cx="23336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主要用于日化消杀行业</a:t>
            </a:r>
            <a:endParaRPr lang="zh-CN" altLang="en-US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" name="TextBox 13"/>
          <p:cNvSpPr txBox="1">
            <a:spLocks noChangeArrowheads="1"/>
          </p:cNvSpPr>
          <p:nvPr/>
        </p:nvSpPr>
        <p:spPr bwMode="auto">
          <a:xfrm>
            <a:off x="2273024" y="3690670"/>
            <a:ext cx="1751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主要用于医用消毒剂，日化防腐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7" name="TextBox 13"/>
          <p:cNvSpPr txBox="1">
            <a:spLocks noChangeArrowheads="1"/>
          </p:cNvSpPr>
          <p:nvPr/>
        </p:nvSpPr>
        <p:spPr bwMode="auto">
          <a:xfrm>
            <a:off x="5359603" y="3592513"/>
            <a:ext cx="1373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产品介绍</a:t>
            </a:r>
            <a:endParaRPr lang="en-US" altLang="zh-CN" sz="20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TextBox 13"/>
          <p:cNvSpPr txBox="1">
            <a:spLocks noChangeArrowheads="1"/>
          </p:cNvSpPr>
          <p:nvPr/>
        </p:nvSpPr>
        <p:spPr bwMode="auto">
          <a:xfrm>
            <a:off x="7655982" y="1771750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消字号喷剂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1" name="TextBox 13"/>
          <p:cNvSpPr txBox="1">
            <a:spLocks noChangeArrowheads="1"/>
          </p:cNvSpPr>
          <p:nvPr/>
        </p:nvSpPr>
        <p:spPr bwMode="auto">
          <a:xfrm>
            <a:off x="7659158" y="2057500"/>
            <a:ext cx="2116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医用外科消毒液、</a:t>
            </a:r>
            <a:r>
              <a: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84</a:t>
            </a: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消毒液、酒精消毒液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202423"/>
            <a:ext cx="12192000" cy="682626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吨反应釜，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实现年产能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3200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吨；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10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万级净化车间、自动化灌装线，具备终端制剂生产能力</a:t>
            </a:r>
            <a:endParaRPr lang="id-ID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08775" y="521084"/>
            <a:ext cx="3868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  <a:sym typeface="+mn-ea"/>
              </a:rPr>
              <a:t>消毒原料与制剂产品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Lantinghei SC Demibold" charset="-122"/>
            </a:endParaRPr>
          </a:p>
        </p:txBody>
      </p:sp>
      <p:cxnSp>
        <p:nvCxnSpPr>
          <p:cNvPr id="40" name="直线连接符 11"/>
          <p:cNvCxnSpPr/>
          <p:nvPr/>
        </p:nvCxnSpPr>
        <p:spPr>
          <a:xfrm>
            <a:off x="328295" y="1190625"/>
            <a:ext cx="2620010" cy="0"/>
          </a:xfrm>
          <a:prstGeom prst="line">
            <a:avLst/>
          </a:prstGeom>
          <a:ln w="57150" cap="rnd">
            <a:solidFill>
              <a:srgbClr val="0E0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16"/>
          <p:cNvCxnSpPr/>
          <p:nvPr/>
        </p:nvCxnSpPr>
        <p:spPr>
          <a:xfrm>
            <a:off x="3081106" y="1190545"/>
            <a:ext cx="136826" cy="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303"/>
          <p:cNvSpPr>
            <a:spLocks noChangeArrowheads="1"/>
          </p:cNvSpPr>
          <p:nvPr/>
        </p:nvSpPr>
        <p:spPr bwMode="auto">
          <a:xfrm>
            <a:off x="6998757" y="2265812"/>
            <a:ext cx="657225" cy="639762"/>
          </a:xfrm>
          <a:prstGeom prst="ellipse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5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altLang="zh-CN" sz="35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1030087476"/>
</p:tagLst>
</file>

<file path=ppt/tags/tag2.xml><?xml version="1.0" encoding="utf-8"?>
<p:tagLst xmlns:p="http://schemas.openxmlformats.org/presentationml/2006/main">
  <p:tag name="KSO_WM_UNIT_TABLE_BEAUTIFY" val="smartTable{faa1d837-eeeb-4226-a57c-351c8d4fde3c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3540</Words>
  <Application>WPS 演示</Application>
  <PresentationFormat>宽屏</PresentationFormat>
  <Paragraphs>554</Paragraphs>
  <Slides>19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宋体</vt:lpstr>
      <vt:lpstr>Wingdings</vt:lpstr>
      <vt:lpstr>Arial</vt:lpstr>
      <vt:lpstr>微软雅黑</vt:lpstr>
      <vt:lpstr>微软雅黑 Light</vt:lpstr>
      <vt:lpstr>Lantinghei SC Demibold</vt:lpstr>
      <vt:lpstr>Calibri</vt:lpstr>
      <vt:lpstr>方正兰亭粗黑简体</vt:lpstr>
      <vt:lpstr>Impact MT Std</vt:lpstr>
      <vt:lpstr>Gill Sans</vt:lpstr>
      <vt:lpstr>Heiti SC Light</vt:lpstr>
      <vt:lpstr>Arial Unicode MS</vt:lpstr>
      <vt:lpstr>Calibri Light</vt:lpstr>
      <vt:lpstr>等线</vt:lpstr>
      <vt:lpstr>黑体</vt:lpstr>
      <vt:lpstr>Gill Sans MT</vt:lpstr>
      <vt:lpstr>Office 主题</vt:lpstr>
      <vt:lpstr>盘锦佳合晟世医药科技有限公司 商业计划书 Panjin Jiahe Shengshi Pharmaceutical Technology Co., Ltd Business Plan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微软雅黑标题标题</dc:title>
  <dc:creator>Microsoft Office 用户</dc:creator>
  <cp:lastModifiedBy>DELL</cp:lastModifiedBy>
  <cp:revision>187</cp:revision>
  <dcterms:created xsi:type="dcterms:W3CDTF">2017-02-13T13:24:00Z</dcterms:created>
  <dcterms:modified xsi:type="dcterms:W3CDTF">2021-06-08T01:50:35Z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