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3" r:id="rId2"/>
    <p:sldId id="302" r:id="rId3"/>
    <p:sldId id="284" r:id="rId4"/>
    <p:sldId id="305" r:id="rId5"/>
    <p:sldId id="503" r:id="rId6"/>
    <p:sldId id="259" r:id="rId7"/>
    <p:sldId id="507" r:id="rId8"/>
    <p:sldId id="264" r:id="rId9"/>
    <p:sldId id="291" r:id="rId10"/>
    <p:sldId id="505" r:id="rId11"/>
    <p:sldId id="327" r:id="rId12"/>
    <p:sldId id="267" r:id="rId13"/>
    <p:sldId id="500" r:id="rId14"/>
    <p:sldId id="306" r:id="rId15"/>
    <p:sldId id="268" r:id="rId16"/>
    <p:sldId id="261" r:id="rId17"/>
    <p:sldId id="311" r:id="rId18"/>
    <p:sldId id="506" r:id="rId19"/>
    <p:sldId id="300" r:id="rId20"/>
    <p:sldId id="269" r:id="rId21"/>
    <p:sldId id="281" r:id="rId22"/>
  </p:sldIdLst>
  <p:sldSz cx="9144000" cy="5143500" type="screen16x9"/>
  <p:notesSz cx="6858000" cy="9144000"/>
  <p:custShowLst>
    <p:custShow name="自定义放映 1" id="0">
      <p:sldLst>
        <p:sld r:id="rId2"/>
        <p:sld r:id="rId3"/>
        <p:sld r:id="rId4"/>
        <p:sld r:id="rId5"/>
        <p:sld r:id="rId6"/>
        <p:sld r:id="rId7"/>
        <p:sld r:id="rId14"/>
        <p:sld r:id="rId15"/>
        <p:sld r:id="rId13"/>
        <p:sld r:id="rId9"/>
        <p:sld r:id="rId10"/>
        <p:sld r:id="rId11"/>
        <p:sld r:id="rId12"/>
        <p:sld r:id="rId16"/>
        <p:sld r:id="rId17"/>
        <p:sld r:id="rId18"/>
        <p:sld r:id="rId19"/>
        <p:sld r:id="rId20"/>
        <p:sld r:id="rId21"/>
        <p:sld r:id="rId22"/>
      </p:sldLst>
    </p:custShow>
  </p:custShowLst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A0B"/>
    <a:srgbClr val="1F4E78"/>
    <a:srgbClr val="6386A6"/>
    <a:srgbClr val="E8EAE9"/>
    <a:srgbClr val="FCFCFC"/>
    <a:srgbClr val="CCD0D1"/>
    <a:srgbClr val="D7D9E1"/>
    <a:srgbClr val="D5D8E3"/>
    <a:srgbClr val="DADBDE"/>
    <a:srgbClr val="D9D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2" autoAdjust="0"/>
    <p:restoredTop sz="94660"/>
  </p:normalViewPr>
  <p:slideViewPr>
    <p:cSldViewPr>
      <p:cViewPr varScale="1">
        <p:scale>
          <a:sx n="140" d="100"/>
          <a:sy n="140" d="100"/>
        </p:scale>
        <p:origin x="102" y="120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'Sheet1 (2)'!$C$5:$L$6</c:f>
              <c:multiLvlStrCache>
                <c:ptCount val="10"/>
                <c:lvl>
                  <c:pt idx="0">
                    <c:v>产量</c:v>
                  </c:pt>
                  <c:pt idx="1">
                    <c:v>产值</c:v>
                  </c:pt>
                  <c:pt idx="2">
                    <c:v>产量</c:v>
                  </c:pt>
                  <c:pt idx="3">
                    <c:v>产值</c:v>
                  </c:pt>
                  <c:pt idx="4">
                    <c:v>产量</c:v>
                  </c:pt>
                  <c:pt idx="5">
                    <c:v>产值</c:v>
                  </c:pt>
                  <c:pt idx="6">
                    <c:v>产量</c:v>
                  </c:pt>
                  <c:pt idx="7">
                    <c:v>产值</c:v>
                  </c:pt>
                  <c:pt idx="8">
                    <c:v>产量</c:v>
                  </c:pt>
                  <c:pt idx="9">
                    <c:v>产值</c:v>
                  </c:pt>
                </c:lvl>
                <c:lvl>
                  <c:pt idx="0">
                    <c:v>2021年</c:v>
                  </c:pt>
                  <c:pt idx="2">
                    <c:v>2022年</c:v>
                  </c:pt>
                  <c:pt idx="4">
                    <c:v>2023年</c:v>
                  </c:pt>
                  <c:pt idx="6">
                    <c:v>2024年</c:v>
                  </c:pt>
                  <c:pt idx="8">
                    <c:v>2025年</c:v>
                  </c:pt>
                </c:lvl>
              </c:multiLvlStrCache>
            </c:multiLvlStrRef>
          </c:cat>
          <c:val>
            <c:numRef>
              <c:f>'Sheet1 (2)'!$C$7:$L$7</c:f>
              <c:numCache>
                <c:formatCode>General</c:formatCode>
                <c:ptCount val="10"/>
                <c:pt idx="0">
                  <c:v>4.45</c:v>
                </c:pt>
                <c:pt idx="1">
                  <c:v>4.5</c:v>
                </c:pt>
                <c:pt idx="2">
                  <c:v>9.2899999999999991</c:v>
                </c:pt>
                <c:pt idx="3">
                  <c:v>11.6</c:v>
                </c:pt>
                <c:pt idx="4">
                  <c:v>13.3</c:v>
                </c:pt>
                <c:pt idx="5">
                  <c:v>15.4</c:v>
                </c:pt>
                <c:pt idx="6">
                  <c:v>15.6</c:v>
                </c:pt>
                <c:pt idx="7">
                  <c:v>18.600000000000001</c:v>
                </c:pt>
                <c:pt idx="8">
                  <c:v>17.600000000000001</c:v>
                </c:pt>
                <c:pt idx="9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D0-4B47-9AAA-C976DB1462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1662174128"/>
        <c:axId val="-1662176304"/>
      </c:barChart>
      <c:catAx>
        <c:axId val="-166217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pPr>
            <a:endParaRPr lang="zh-CN"/>
          </a:p>
        </c:txPr>
        <c:crossAx val="-1662176304"/>
        <c:crosses val="autoZero"/>
        <c:auto val="1"/>
        <c:lblAlgn val="ctr"/>
        <c:lblOffset val="100"/>
        <c:noMultiLvlLbl val="0"/>
      </c:catAx>
      <c:valAx>
        <c:axId val="-1662176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+mn-cs"/>
              </a:defRPr>
            </a:pPr>
            <a:endParaRPr lang="zh-CN"/>
          </a:p>
        </c:txPr>
        <c:crossAx val="-166217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4274D9-A70F-45AC-907B-1ECC572D47A0}" type="doc">
      <dgm:prSet loTypeId="urn:microsoft.com/office/officeart/2005/8/layout/hierarchy6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05906B9-A310-4395-89E6-B722AFD55698}">
      <dgm:prSet phldrT="[文本]" custT="1"/>
      <dgm:spPr>
        <a:solidFill>
          <a:srgbClr val="92D050"/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>
              <a:solidFill>
                <a:schemeClr val="tx1"/>
              </a:solidFill>
            </a:rPr>
            <a:t>总经理</a:t>
          </a:r>
        </a:p>
      </dgm:t>
    </dgm:pt>
    <dgm:pt modelId="{8E6BDE56-9A84-412B-8D5F-16CE9D56C40C}" type="parTrans" cxnId="{C2BA5631-98E3-4D71-B7B5-C2E28397F6AC}">
      <dgm:prSet/>
      <dgm:spPr/>
      <dgm:t>
        <a:bodyPr/>
        <a:lstStyle/>
        <a:p>
          <a:endParaRPr lang="zh-CN" altLang="en-US" sz="1100"/>
        </a:p>
      </dgm:t>
    </dgm:pt>
    <dgm:pt modelId="{3E46E510-5E72-427A-ADE5-51DB7A8D47A1}" type="sibTrans" cxnId="{C2BA5631-98E3-4D71-B7B5-C2E28397F6AC}">
      <dgm:prSet/>
      <dgm:spPr/>
      <dgm:t>
        <a:bodyPr/>
        <a:lstStyle/>
        <a:p>
          <a:endParaRPr lang="zh-CN" altLang="en-US" sz="1100"/>
        </a:p>
      </dgm:t>
    </dgm:pt>
    <dgm:pt modelId="{6BAD4DD3-6510-43E6-AAB9-CD4C54C5C6C2}">
      <dgm:prSet phldrT="[文本]" custT="1"/>
      <dgm:spPr>
        <a:solidFill>
          <a:srgbClr val="92D050"/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</a:rPr>
            <a:t>四川基地</a:t>
          </a:r>
          <a:endParaRPr lang="zh-CN" altLang="en-US" sz="1600" b="1" dirty="0">
            <a:solidFill>
              <a:schemeClr val="tx1"/>
            </a:solidFill>
          </a:endParaRPr>
        </a:p>
      </dgm:t>
    </dgm:pt>
    <dgm:pt modelId="{769440FD-3934-48DE-808A-2C2D3B5C31D4}" type="parTrans" cxnId="{333DAE15-453F-4A93-8BDE-C0CB85155D9F}">
      <dgm:prSet/>
      <dgm:spPr/>
      <dgm:t>
        <a:bodyPr/>
        <a:lstStyle/>
        <a:p>
          <a:endParaRPr lang="zh-CN" altLang="en-US"/>
        </a:p>
      </dgm:t>
    </dgm:pt>
    <dgm:pt modelId="{97DBE7EC-3F24-4BF4-BD83-4150B644B85E}" type="sibTrans" cxnId="{333DAE15-453F-4A93-8BDE-C0CB85155D9F}">
      <dgm:prSet/>
      <dgm:spPr/>
      <dgm:t>
        <a:bodyPr/>
        <a:lstStyle/>
        <a:p>
          <a:endParaRPr lang="zh-CN" altLang="en-US"/>
        </a:p>
      </dgm:t>
    </dgm:pt>
    <dgm:pt modelId="{1CF3C162-2918-4217-98D8-A63A393731F0}">
      <dgm:prSet phldrT="[文本]" custT="1"/>
      <dgm:spPr>
        <a:solidFill>
          <a:srgbClr val="92D050"/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</a:rPr>
            <a:t>辽宁基地</a:t>
          </a:r>
          <a:endParaRPr lang="zh-CN" altLang="en-US" sz="1600" b="1" dirty="0">
            <a:solidFill>
              <a:schemeClr val="tx1"/>
            </a:solidFill>
          </a:endParaRPr>
        </a:p>
      </dgm:t>
    </dgm:pt>
    <dgm:pt modelId="{7143237E-648E-4C7B-A1D0-8A1FB7E8E50B}" type="parTrans" cxnId="{1AF9AD92-E03A-44B4-83D8-44F6C8435223}">
      <dgm:prSet/>
      <dgm:spPr/>
      <dgm:t>
        <a:bodyPr/>
        <a:lstStyle/>
        <a:p>
          <a:endParaRPr lang="zh-CN" altLang="en-US"/>
        </a:p>
      </dgm:t>
    </dgm:pt>
    <dgm:pt modelId="{72C2ADB2-3A66-4629-9C62-963EDA11EF26}" type="sibTrans" cxnId="{1AF9AD92-E03A-44B4-83D8-44F6C8435223}">
      <dgm:prSet/>
      <dgm:spPr/>
      <dgm:t>
        <a:bodyPr/>
        <a:lstStyle/>
        <a:p>
          <a:endParaRPr lang="zh-CN" altLang="en-US"/>
        </a:p>
      </dgm:t>
    </dgm:pt>
    <dgm:pt modelId="{F41F8175-29D3-48BE-BE64-633C2AFD6C19}">
      <dgm:prSet phldrT="[文本]" custT="1"/>
      <dgm:spPr>
        <a:solidFill>
          <a:srgbClr val="92D050"/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</a:rPr>
            <a:t>国际贸易</a:t>
          </a:r>
          <a:endParaRPr lang="zh-CN" altLang="en-US" sz="1600" b="1" dirty="0">
            <a:solidFill>
              <a:schemeClr val="tx1"/>
            </a:solidFill>
          </a:endParaRPr>
        </a:p>
      </dgm:t>
    </dgm:pt>
    <dgm:pt modelId="{1BCD5A2F-68BC-4871-878F-DF28D73132BE}" type="parTrans" cxnId="{DF4856A2-41C4-4916-B10B-534E70434CFB}">
      <dgm:prSet/>
      <dgm:spPr/>
      <dgm:t>
        <a:bodyPr/>
        <a:lstStyle/>
        <a:p>
          <a:endParaRPr lang="zh-CN" altLang="en-US"/>
        </a:p>
      </dgm:t>
    </dgm:pt>
    <dgm:pt modelId="{E7CFAD8C-80AB-4CE1-96D5-53FF5B424FDE}" type="sibTrans" cxnId="{DF4856A2-41C4-4916-B10B-534E70434CFB}">
      <dgm:prSet/>
      <dgm:spPr/>
      <dgm:t>
        <a:bodyPr/>
        <a:lstStyle/>
        <a:p>
          <a:endParaRPr lang="zh-CN" altLang="en-US"/>
        </a:p>
      </dgm:t>
    </dgm:pt>
    <dgm:pt modelId="{79BA9644-937C-42E5-A544-1490385A816D}">
      <dgm:prSet phldrT="[文本]" custT="1"/>
      <dgm:spPr>
        <a:solidFill>
          <a:srgbClr val="92D050"/>
        </a:solidFill>
        <a:ln w="19050">
          <a:solidFill>
            <a:srgbClr val="00B050"/>
          </a:solidFill>
        </a:ln>
      </dgm:spPr>
      <dgm:t>
        <a:bodyPr/>
        <a:lstStyle/>
        <a:p>
          <a:r>
            <a:rPr lang="zh-CN" altLang="en-US" sz="1600" b="1" dirty="0" smtClean="0">
              <a:solidFill>
                <a:schemeClr val="tx1"/>
              </a:solidFill>
            </a:rPr>
            <a:t>研发中心</a:t>
          </a:r>
          <a:endParaRPr lang="zh-CN" altLang="en-US" sz="1600" b="1" dirty="0">
            <a:solidFill>
              <a:schemeClr val="tx1"/>
            </a:solidFill>
          </a:endParaRPr>
        </a:p>
      </dgm:t>
    </dgm:pt>
    <dgm:pt modelId="{2221348C-2CBC-4829-924B-2626F87E74BC}" type="parTrans" cxnId="{F5FC29E4-6980-44A0-812E-4DC21A6A222C}">
      <dgm:prSet/>
      <dgm:spPr/>
      <dgm:t>
        <a:bodyPr/>
        <a:lstStyle/>
        <a:p>
          <a:endParaRPr lang="zh-CN" altLang="en-US"/>
        </a:p>
      </dgm:t>
    </dgm:pt>
    <dgm:pt modelId="{66C1280F-FD35-4B7D-8DCE-6B24B7CEE1AC}" type="sibTrans" cxnId="{F5FC29E4-6980-44A0-812E-4DC21A6A222C}">
      <dgm:prSet/>
      <dgm:spPr/>
      <dgm:t>
        <a:bodyPr/>
        <a:lstStyle/>
        <a:p>
          <a:endParaRPr lang="zh-CN" altLang="en-US"/>
        </a:p>
      </dgm:t>
    </dgm:pt>
    <dgm:pt modelId="{D2D14F00-A679-45D9-B134-9F4073A9DD39}" type="pres">
      <dgm:prSet presAssocID="{EC4274D9-A70F-45AC-907B-1ECC572D47A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1CF5499-7429-4CA7-A8B0-FF4E1BE33FFC}" type="pres">
      <dgm:prSet presAssocID="{EC4274D9-A70F-45AC-907B-1ECC572D47A0}" presName="hierFlow" presStyleCnt="0"/>
      <dgm:spPr/>
    </dgm:pt>
    <dgm:pt modelId="{9725A3D1-A4D4-42D7-BE43-3A9B30108B68}" type="pres">
      <dgm:prSet presAssocID="{EC4274D9-A70F-45AC-907B-1ECC572D47A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9D8A749-7F30-4139-A793-0CD41533DAF2}" type="pres">
      <dgm:prSet presAssocID="{505906B9-A310-4395-89E6-B722AFD55698}" presName="Name14" presStyleCnt="0"/>
      <dgm:spPr/>
    </dgm:pt>
    <dgm:pt modelId="{986AD62B-2613-4FF3-8A79-29A38188C1BB}" type="pres">
      <dgm:prSet presAssocID="{505906B9-A310-4395-89E6-B722AFD55698}" presName="level1Shape" presStyleLbl="node0" presStyleIdx="0" presStyleCnt="1" custScaleX="91157" custScaleY="47210" custLinFactY="-2147" custLinFactNeighborX="1388" custLinFactNeighborY="-10000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E3DE8DBA-B397-48F8-849A-5ED06C8B28A0}" type="pres">
      <dgm:prSet presAssocID="{505906B9-A310-4395-89E6-B722AFD55698}" presName="hierChild2" presStyleCnt="0"/>
      <dgm:spPr/>
    </dgm:pt>
    <dgm:pt modelId="{332D5B0D-D1FC-46ED-995D-2EC57DAA4128}" type="pres">
      <dgm:prSet presAssocID="{769440FD-3934-48DE-808A-2C2D3B5C31D4}" presName="Name19" presStyleLbl="parChTrans1D2" presStyleIdx="0" presStyleCnt="4"/>
      <dgm:spPr/>
      <dgm:t>
        <a:bodyPr/>
        <a:lstStyle/>
        <a:p>
          <a:endParaRPr lang="zh-CN" altLang="en-US"/>
        </a:p>
      </dgm:t>
    </dgm:pt>
    <dgm:pt modelId="{0BD18B9C-D60A-43C6-AF3C-7B48D12122B6}" type="pres">
      <dgm:prSet presAssocID="{6BAD4DD3-6510-43E6-AAB9-CD4C54C5C6C2}" presName="Name21" presStyleCnt="0"/>
      <dgm:spPr/>
    </dgm:pt>
    <dgm:pt modelId="{595A36A3-954D-4F27-AC16-5DCB83F752FD}" type="pres">
      <dgm:prSet presAssocID="{6BAD4DD3-6510-43E6-AAB9-CD4C54C5C6C2}" presName="level2Shape" presStyleLbl="node2" presStyleIdx="0" presStyleCnt="4" custScaleY="37843"/>
      <dgm:spPr/>
      <dgm:t>
        <a:bodyPr/>
        <a:lstStyle/>
        <a:p>
          <a:endParaRPr lang="zh-CN" altLang="en-US"/>
        </a:p>
      </dgm:t>
    </dgm:pt>
    <dgm:pt modelId="{DAF831B4-59C9-4E75-B6FE-18A6DE801385}" type="pres">
      <dgm:prSet presAssocID="{6BAD4DD3-6510-43E6-AAB9-CD4C54C5C6C2}" presName="hierChild3" presStyleCnt="0"/>
      <dgm:spPr/>
    </dgm:pt>
    <dgm:pt modelId="{E9473DF0-594E-45FE-88B2-FE780BAF0DB0}" type="pres">
      <dgm:prSet presAssocID="{7143237E-648E-4C7B-A1D0-8A1FB7E8E50B}" presName="Name19" presStyleLbl="parChTrans1D2" presStyleIdx="1" presStyleCnt="4"/>
      <dgm:spPr/>
      <dgm:t>
        <a:bodyPr/>
        <a:lstStyle/>
        <a:p>
          <a:endParaRPr lang="zh-CN" altLang="en-US"/>
        </a:p>
      </dgm:t>
    </dgm:pt>
    <dgm:pt modelId="{2C06FBEF-F025-42B2-85EC-75514B744962}" type="pres">
      <dgm:prSet presAssocID="{1CF3C162-2918-4217-98D8-A63A393731F0}" presName="Name21" presStyleCnt="0"/>
      <dgm:spPr/>
    </dgm:pt>
    <dgm:pt modelId="{595D1AB3-A63C-49EB-81E7-18EAE02F956F}" type="pres">
      <dgm:prSet presAssocID="{1CF3C162-2918-4217-98D8-A63A393731F0}" presName="level2Shape" presStyleLbl="node2" presStyleIdx="1" presStyleCnt="4" custScaleY="37843"/>
      <dgm:spPr/>
      <dgm:t>
        <a:bodyPr/>
        <a:lstStyle/>
        <a:p>
          <a:endParaRPr lang="zh-CN" altLang="en-US"/>
        </a:p>
      </dgm:t>
    </dgm:pt>
    <dgm:pt modelId="{7811B680-EF6A-4658-A3F6-EF524DEE337B}" type="pres">
      <dgm:prSet presAssocID="{1CF3C162-2918-4217-98D8-A63A393731F0}" presName="hierChild3" presStyleCnt="0"/>
      <dgm:spPr/>
    </dgm:pt>
    <dgm:pt modelId="{A6819E7F-3E3A-485E-ACA1-897ED789CF6A}" type="pres">
      <dgm:prSet presAssocID="{2221348C-2CBC-4829-924B-2626F87E74BC}" presName="Name19" presStyleLbl="parChTrans1D2" presStyleIdx="2" presStyleCnt="4"/>
      <dgm:spPr/>
      <dgm:t>
        <a:bodyPr/>
        <a:lstStyle/>
        <a:p>
          <a:endParaRPr lang="zh-CN" altLang="en-US"/>
        </a:p>
      </dgm:t>
    </dgm:pt>
    <dgm:pt modelId="{6B58D44E-E89D-4782-9BFE-8FDEE25C6731}" type="pres">
      <dgm:prSet presAssocID="{79BA9644-937C-42E5-A544-1490385A816D}" presName="Name21" presStyleCnt="0"/>
      <dgm:spPr/>
    </dgm:pt>
    <dgm:pt modelId="{B73DF5DD-F084-4734-8CA9-8ED2556A5907}" type="pres">
      <dgm:prSet presAssocID="{79BA9644-937C-42E5-A544-1490385A816D}" presName="level2Shape" presStyleLbl="node2" presStyleIdx="2" presStyleCnt="4" custScaleY="37843"/>
      <dgm:spPr/>
      <dgm:t>
        <a:bodyPr/>
        <a:lstStyle/>
        <a:p>
          <a:endParaRPr lang="zh-CN" altLang="en-US"/>
        </a:p>
      </dgm:t>
    </dgm:pt>
    <dgm:pt modelId="{E5C17FA4-4C2A-4594-8095-6F8AB85DA0DF}" type="pres">
      <dgm:prSet presAssocID="{79BA9644-937C-42E5-A544-1490385A816D}" presName="hierChild3" presStyleCnt="0"/>
      <dgm:spPr/>
    </dgm:pt>
    <dgm:pt modelId="{20B84C07-3833-4148-A60C-4B45F83F98D4}" type="pres">
      <dgm:prSet presAssocID="{1BCD5A2F-68BC-4871-878F-DF28D73132BE}" presName="Name19" presStyleLbl="parChTrans1D2" presStyleIdx="3" presStyleCnt="4"/>
      <dgm:spPr/>
      <dgm:t>
        <a:bodyPr/>
        <a:lstStyle/>
        <a:p>
          <a:endParaRPr lang="zh-CN" altLang="en-US"/>
        </a:p>
      </dgm:t>
    </dgm:pt>
    <dgm:pt modelId="{0CA37C7C-D73E-4917-B48F-DE2F63A979A8}" type="pres">
      <dgm:prSet presAssocID="{F41F8175-29D3-48BE-BE64-633C2AFD6C19}" presName="Name21" presStyleCnt="0"/>
      <dgm:spPr/>
    </dgm:pt>
    <dgm:pt modelId="{AAC5FF2C-9D69-4DDC-BDC5-E55A24A1746B}" type="pres">
      <dgm:prSet presAssocID="{F41F8175-29D3-48BE-BE64-633C2AFD6C19}" presName="level2Shape" presStyleLbl="node2" presStyleIdx="3" presStyleCnt="4" custScaleY="37843"/>
      <dgm:spPr/>
      <dgm:t>
        <a:bodyPr/>
        <a:lstStyle/>
        <a:p>
          <a:endParaRPr lang="zh-CN" altLang="en-US"/>
        </a:p>
      </dgm:t>
    </dgm:pt>
    <dgm:pt modelId="{D769CEBA-8A51-47DE-8945-AA56511B8D59}" type="pres">
      <dgm:prSet presAssocID="{F41F8175-29D3-48BE-BE64-633C2AFD6C19}" presName="hierChild3" presStyleCnt="0"/>
      <dgm:spPr/>
    </dgm:pt>
    <dgm:pt modelId="{923FB2AF-37BD-40FF-B7F3-D346887AFA90}" type="pres">
      <dgm:prSet presAssocID="{EC4274D9-A70F-45AC-907B-1ECC572D47A0}" presName="bgShapesFlow" presStyleCnt="0"/>
      <dgm:spPr/>
    </dgm:pt>
  </dgm:ptLst>
  <dgm:cxnLst>
    <dgm:cxn modelId="{58D9819C-6D00-43A9-9E1C-DEEA0945FA8A}" type="presOf" srcId="{2221348C-2CBC-4829-924B-2626F87E74BC}" destId="{A6819E7F-3E3A-485E-ACA1-897ED789CF6A}" srcOrd="0" destOrd="0" presId="urn:microsoft.com/office/officeart/2005/8/layout/hierarchy6"/>
    <dgm:cxn modelId="{C33273C7-E9F1-4556-97FB-B14F99014FBF}" type="presOf" srcId="{EC4274D9-A70F-45AC-907B-1ECC572D47A0}" destId="{D2D14F00-A679-45D9-B134-9F4073A9DD39}" srcOrd="0" destOrd="0" presId="urn:microsoft.com/office/officeart/2005/8/layout/hierarchy6"/>
    <dgm:cxn modelId="{627410CA-7A85-4209-B6F1-CC15FC2D0350}" type="presOf" srcId="{505906B9-A310-4395-89E6-B722AFD55698}" destId="{986AD62B-2613-4FF3-8A79-29A38188C1BB}" srcOrd="0" destOrd="0" presId="urn:microsoft.com/office/officeart/2005/8/layout/hierarchy6"/>
    <dgm:cxn modelId="{C85D1215-C519-418B-BE9D-2D7134B576F3}" type="presOf" srcId="{1BCD5A2F-68BC-4871-878F-DF28D73132BE}" destId="{20B84C07-3833-4148-A60C-4B45F83F98D4}" srcOrd="0" destOrd="0" presId="urn:microsoft.com/office/officeart/2005/8/layout/hierarchy6"/>
    <dgm:cxn modelId="{547673FB-AD26-4C3B-A405-9AC2A2932BE1}" type="presOf" srcId="{79BA9644-937C-42E5-A544-1490385A816D}" destId="{B73DF5DD-F084-4734-8CA9-8ED2556A5907}" srcOrd="0" destOrd="0" presId="urn:microsoft.com/office/officeart/2005/8/layout/hierarchy6"/>
    <dgm:cxn modelId="{DF4856A2-41C4-4916-B10B-534E70434CFB}" srcId="{505906B9-A310-4395-89E6-B722AFD55698}" destId="{F41F8175-29D3-48BE-BE64-633C2AFD6C19}" srcOrd="3" destOrd="0" parTransId="{1BCD5A2F-68BC-4871-878F-DF28D73132BE}" sibTransId="{E7CFAD8C-80AB-4CE1-96D5-53FF5B424FDE}"/>
    <dgm:cxn modelId="{8E10F762-4F13-4948-9984-11C170ED931D}" type="presOf" srcId="{769440FD-3934-48DE-808A-2C2D3B5C31D4}" destId="{332D5B0D-D1FC-46ED-995D-2EC57DAA4128}" srcOrd="0" destOrd="0" presId="urn:microsoft.com/office/officeart/2005/8/layout/hierarchy6"/>
    <dgm:cxn modelId="{1AF9AD92-E03A-44B4-83D8-44F6C8435223}" srcId="{505906B9-A310-4395-89E6-B722AFD55698}" destId="{1CF3C162-2918-4217-98D8-A63A393731F0}" srcOrd="1" destOrd="0" parTransId="{7143237E-648E-4C7B-A1D0-8A1FB7E8E50B}" sibTransId="{72C2ADB2-3A66-4629-9C62-963EDA11EF26}"/>
    <dgm:cxn modelId="{40A0C8DF-2A26-4D82-B8DE-556637BB6450}" type="presOf" srcId="{1CF3C162-2918-4217-98D8-A63A393731F0}" destId="{595D1AB3-A63C-49EB-81E7-18EAE02F956F}" srcOrd="0" destOrd="0" presId="urn:microsoft.com/office/officeart/2005/8/layout/hierarchy6"/>
    <dgm:cxn modelId="{333DAE15-453F-4A93-8BDE-C0CB85155D9F}" srcId="{505906B9-A310-4395-89E6-B722AFD55698}" destId="{6BAD4DD3-6510-43E6-AAB9-CD4C54C5C6C2}" srcOrd="0" destOrd="0" parTransId="{769440FD-3934-48DE-808A-2C2D3B5C31D4}" sibTransId="{97DBE7EC-3F24-4BF4-BD83-4150B644B85E}"/>
    <dgm:cxn modelId="{C2BA5631-98E3-4D71-B7B5-C2E28397F6AC}" srcId="{EC4274D9-A70F-45AC-907B-1ECC572D47A0}" destId="{505906B9-A310-4395-89E6-B722AFD55698}" srcOrd="0" destOrd="0" parTransId="{8E6BDE56-9A84-412B-8D5F-16CE9D56C40C}" sibTransId="{3E46E510-5E72-427A-ADE5-51DB7A8D47A1}"/>
    <dgm:cxn modelId="{90E25021-2383-498B-87AE-A46ACACF155C}" type="presOf" srcId="{6BAD4DD3-6510-43E6-AAB9-CD4C54C5C6C2}" destId="{595A36A3-954D-4F27-AC16-5DCB83F752FD}" srcOrd="0" destOrd="0" presId="urn:microsoft.com/office/officeart/2005/8/layout/hierarchy6"/>
    <dgm:cxn modelId="{F5FC29E4-6980-44A0-812E-4DC21A6A222C}" srcId="{505906B9-A310-4395-89E6-B722AFD55698}" destId="{79BA9644-937C-42E5-A544-1490385A816D}" srcOrd="2" destOrd="0" parTransId="{2221348C-2CBC-4829-924B-2626F87E74BC}" sibTransId="{66C1280F-FD35-4B7D-8DCE-6B24B7CEE1AC}"/>
    <dgm:cxn modelId="{E81EDA7C-4E03-4E64-96D3-3CD03BB69202}" type="presOf" srcId="{F41F8175-29D3-48BE-BE64-633C2AFD6C19}" destId="{AAC5FF2C-9D69-4DDC-BDC5-E55A24A1746B}" srcOrd="0" destOrd="0" presId="urn:microsoft.com/office/officeart/2005/8/layout/hierarchy6"/>
    <dgm:cxn modelId="{C2507B5F-C9E9-431D-B872-E74E7FBE6962}" type="presOf" srcId="{7143237E-648E-4C7B-A1D0-8A1FB7E8E50B}" destId="{E9473DF0-594E-45FE-88B2-FE780BAF0DB0}" srcOrd="0" destOrd="0" presId="urn:microsoft.com/office/officeart/2005/8/layout/hierarchy6"/>
    <dgm:cxn modelId="{2C00B570-26FB-45CC-84B0-4A748D061AA9}" type="presParOf" srcId="{D2D14F00-A679-45D9-B134-9F4073A9DD39}" destId="{51CF5499-7429-4CA7-A8B0-FF4E1BE33FFC}" srcOrd="0" destOrd="0" presId="urn:microsoft.com/office/officeart/2005/8/layout/hierarchy6"/>
    <dgm:cxn modelId="{42DBE9DB-726E-46B0-A011-E23CB4E2EA0B}" type="presParOf" srcId="{51CF5499-7429-4CA7-A8B0-FF4E1BE33FFC}" destId="{9725A3D1-A4D4-42D7-BE43-3A9B30108B68}" srcOrd="0" destOrd="0" presId="urn:microsoft.com/office/officeart/2005/8/layout/hierarchy6"/>
    <dgm:cxn modelId="{5142E16C-E613-4A3E-AD13-E83716741310}" type="presParOf" srcId="{9725A3D1-A4D4-42D7-BE43-3A9B30108B68}" destId="{99D8A749-7F30-4139-A793-0CD41533DAF2}" srcOrd="0" destOrd="0" presId="urn:microsoft.com/office/officeart/2005/8/layout/hierarchy6"/>
    <dgm:cxn modelId="{A18EF2D5-7F20-4D7F-AA93-2A7372F0930C}" type="presParOf" srcId="{99D8A749-7F30-4139-A793-0CD41533DAF2}" destId="{986AD62B-2613-4FF3-8A79-29A38188C1BB}" srcOrd="0" destOrd="0" presId="urn:microsoft.com/office/officeart/2005/8/layout/hierarchy6"/>
    <dgm:cxn modelId="{404677BF-EF3C-4FF4-8830-E934571EA6F4}" type="presParOf" srcId="{99D8A749-7F30-4139-A793-0CD41533DAF2}" destId="{E3DE8DBA-B397-48F8-849A-5ED06C8B28A0}" srcOrd="1" destOrd="0" presId="urn:microsoft.com/office/officeart/2005/8/layout/hierarchy6"/>
    <dgm:cxn modelId="{49A733C5-6BD1-4DD6-A6FF-B67F73C8502C}" type="presParOf" srcId="{E3DE8DBA-B397-48F8-849A-5ED06C8B28A0}" destId="{332D5B0D-D1FC-46ED-995D-2EC57DAA4128}" srcOrd="0" destOrd="0" presId="urn:microsoft.com/office/officeart/2005/8/layout/hierarchy6"/>
    <dgm:cxn modelId="{50E2AC3B-6003-4200-98AA-8C82D5982FE3}" type="presParOf" srcId="{E3DE8DBA-B397-48F8-849A-5ED06C8B28A0}" destId="{0BD18B9C-D60A-43C6-AF3C-7B48D12122B6}" srcOrd="1" destOrd="0" presId="urn:microsoft.com/office/officeart/2005/8/layout/hierarchy6"/>
    <dgm:cxn modelId="{CE661020-2EE2-4274-ABA5-827525EBB7FE}" type="presParOf" srcId="{0BD18B9C-D60A-43C6-AF3C-7B48D12122B6}" destId="{595A36A3-954D-4F27-AC16-5DCB83F752FD}" srcOrd="0" destOrd="0" presId="urn:microsoft.com/office/officeart/2005/8/layout/hierarchy6"/>
    <dgm:cxn modelId="{3DE66155-CC4A-4100-90C6-9098AABDEB45}" type="presParOf" srcId="{0BD18B9C-D60A-43C6-AF3C-7B48D12122B6}" destId="{DAF831B4-59C9-4E75-B6FE-18A6DE801385}" srcOrd="1" destOrd="0" presId="urn:microsoft.com/office/officeart/2005/8/layout/hierarchy6"/>
    <dgm:cxn modelId="{1DE3523F-F35D-4A17-B48C-6C991D34E034}" type="presParOf" srcId="{E3DE8DBA-B397-48F8-849A-5ED06C8B28A0}" destId="{E9473DF0-594E-45FE-88B2-FE780BAF0DB0}" srcOrd="2" destOrd="0" presId="urn:microsoft.com/office/officeart/2005/8/layout/hierarchy6"/>
    <dgm:cxn modelId="{CF76E3EC-1102-4329-B123-1149A01838DD}" type="presParOf" srcId="{E3DE8DBA-B397-48F8-849A-5ED06C8B28A0}" destId="{2C06FBEF-F025-42B2-85EC-75514B744962}" srcOrd="3" destOrd="0" presId="urn:microsoft.com/office/officeart/2005/8/layout/hierarchy6"/>
    <dgm:cxn modelId="{4F5B3D3C-93F7-4CAB-965A-3973D872DF35}" type="presParOf" srcId="{2C06FBEF-F025-42B2-85EC-75514B744962}" destId="{595D1AB3-A63C-49EB-81E7-18EAE02F956F}" srcOrd="0" destOrd="0" presId="urn:microsoft.com/office/officeart/2005/8/layout/hierarchy6"/>
    <dgm:cxn modelId="{F7A1E397-9EF5-4080-8AE7-3B62EDDCEF16}" type="presParOf" srcId="{2C06FBEF-F025-42B2-85EC-75514B744962}" destId="{7811B680-EF6A-4658-A3F6-EF524DEE337B}" srcOrd="1" destOrd="0" presId="urn:microsoft.com/office/officeart/2005/8/layout/hierarchy6"/>
    <dgm:cxn modelId="{9F4FE35F-1789-465C-A8B2-50E5A7EE8C5D}" type="presParOf" srcId="{E3DE8DBA-B397-48F8-849A-5ED06C8B28A0}" destId="{A6819E7F-3E3A-485E-ACA1-897ED789CF6A}" srcOrd="4" destOrd="0" presId="urn:microsoft.com/office/officeart/2005/8/layout/hierarchy6"/>
    <dgm:cxn modelId="{15D5E58C-3456-4D9E-8FCA-494E5998121D}" type="presParOf" srcId="{E3DE8DBA-B397-48F8-849A-5ED06C8B28A0}" destId="{6B58D44E-E89D-4782-9BFE-8FDEE25C6731}" srcOrd="5" destOrd="0" presId="urn:microsoft.com/office/officeart/2005/8/layout/hierarchy6"/>
    <dgm:cxn modelId="{40CD8800-20E5-4B2A-BBD2-D529DEC4F6BA}" type="presParOf" srcId="{6B58D44E-E89D-4782-9BFE-8FDEE25C6731}" destId="{B73DF5DD-F084-4734-8CA9-8ED2556A5907}" srcOrd="0" destOrd="0" presId="urn:microsoft.com/office/officeart/2005/8/layout/hierarchy6"/>
    <dgm:cxn modelId="{65CE6122-CDD3-4810-8DA9-E51BD6352435}" type="presParOf" srcId="{6B58D44E-E89D-4782-9BFE-8FDEE25C6731}" destId="{E5C17FA4-4C2A-4594-8095-6F8AB85DA0DF}" srcOrd="1" destOrd="0" presId="urn:microsoft.com/office/officeart/2005/8/layout/hierarchy6"/>
    <dgm:cxn modelId="{A4CF6C5A-D182-4679-A6CD-816D8AB54826}" type="presParOf" srcId="{E3DE8DBA-B397-48F8-849A-5ED06C8B28A0}" destId="{20B84C07-3833-4148-A60C-4B45F83F98D4}" srcOrd="6" destOrd="0" presId="urn:microsoft.com/office/officeart/2005/8/layout/hierarchy6"/>
    <dgm:cxn modelId="{AEAE6346-9AAD-4DB4-ADCE-DAD43BC59C1C}" type="presParOf" srcId="{E3DE8DBA-B397-48F8-849A-5ED06C8B28A0}" destId="{0CA37C7C-D73E-4917-B48F-DE2F63A979A8}" srcOrd="7" destOrd="0" presId="urn:microsoft.com/office/officeart/2005/8/layout/hierarchy6"/>
    <dgm:cxn modelId="{36FD84AB-9823-4C95-AE83-16A4DD4D4917}" type="presParOf" srcId="{0CA37C7C-D73E-4917-B48F-DE2F63A979A8}" destId="{AAC5FF2C-9D69-4DDC-BDC5-E55A24A1746B}" srcOrd="0" destOrd="0" presId="urn:microsoft.com/office/officeart/2005/8/layout/hierarchy6"/>
    <dgm:cxn modelId="{6FBC985A-FF1C-45B5-9271-631A512F5E0E}" type="presParOf" srcId="{0CA37C7C-D73E-4917-B48F-DE2F63A979A8}" destId="{D769CEBA-8A51-47DE-8945-AA56511B8D59}" srcOrd="1" destOrd="0" presId="urn:microsoft.com/office/officeart/2005/8/layout/hierarchy6"/>
    <dgm:cxn modelId="{1A03A1C2-4D7D-4B7D-AB74-5FA8FDB45F55}" type="presParOf" srcId="{D2D14F00-A679-45D9-B134-9F4073A9DD39}" destId="{923FB2AF-37BD-40FF-B7F3-D346887AFA9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62A4B-E3EB-41B0-B85C-2B8EE8C7F87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1CA1F1F-2917-4E59-9529-F9235D2CD106}">
      <dgm:prSet phldrT="[文本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药用辅料</a:t>
          </a:r>
        </a:p>
      </dgm:t>
    </dgm:pt>
    <dgm:pt modelId="{7A79F5E6-C700-4FCB-94F4-02520E5E202A}" type="parTrans" cxnId="{C4542F92-61F4-4C12-A0FE-3FB6BE1E338F}">
      <dgm:prSet/>
      <dgm:spPr/>
      <dgm:t>
        <a:bodyPr/>
        <a:lstStyle/>
        <a:p>
          <a:endParaRPr lang="zh-CN" altLang="en-US"/>
        </a:p>
      </dgm:t>
    </dgm:pt>
    <dgm:pt modelId="{7321BB71-BB62-47E1-B79C-03BA7126D1CB}" type="sibTrans" cxnId="{C4542F92-61F4-4C12-A0FE-3FB6BE1E338F}">
      <dgm:prSet/>
      <dgm:spPr/>
      <dgm:t>
        <a:bodyPr/>
        <a:lstStyle/>
        <a:p>
          <a:endParaRPr lang="zh-CN" altLang="en-US"/>
        </a:p>
      </dgm:t>
    </dgm:pt>
    <dgm:pt modelId="{ABC79356-DE54-44B2-B8BE-202DCC6E28CD}">
      <dgm:prSet phldrT="[文本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原料药</a:t>
          </a:r>
        </a:p>
      </dgm:t>
    </dgm:pt>
    <dgm:pt modelId="{BFB552A7-3F3E-46AF-973F-20335E6A1FC8}" type="parTrans" cxnId="{AE960E42-9A56-45EE-9468-38978EBEB836}">
      <dgm:prSet/>
      <dgm:spPr/>
      <dgm:t>
        <a:bodyPr/>
        <a:lstStyle/>
        <a:p>
          <a:endParaRPr lang="zh-CN" altLang="en-US"/>
        </a:p>
      </dgm:t>
    </dgm:pt>
    <dgm:pt modelId="{B244F4A4-32CC-4D8A-A7FD-D145082ED9D9}" type="sibTrans" cxnId="{AE960E42-9A56-45EE-9468-38978EBEB836}">
      <dgm:prSet/>
      <dgm:spPr/>
      <dgm:t>
        <a:bodyPr/>
        <a:lstStyle/>
        <a:p>
          <a:endParaRPr lang="zh-CN" altLang="en-US"/>
        </a:p>
      </dgm:t>
    </dgm:pt>
    <dgm:pt modelId="{9C29AECD-F0A0-4429-8BD3-8A6A79C0DE78}">
      <dgm:prSet phldrT="[文本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修饰</a:t>
          </a:r>
          <a:r>
            <a:rPr lang="zh-CN" altLang="en-US" sz="1400" b="1" kern="1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剂</a:t>
          </a:r>
          <a:endParaRPr lang="en-US" altLang="zh-CN" sz="1400" b="1" kern="1200" dirty="0" smtClean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kern="1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保健品</a:t>
          </a:r>
          <a:endParaRPr lang="en-US" altLang="zh-CN" sz="1400" b="1" kern="1200" dirty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+mn-cs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成药</a:t>
          </a:r>
        </a:p>
      </dgm:t>
    </dgm:pt>
    <dgm:pt modelId="{05D04C69-AB2B-4848-BAFB-18B46B05D416}" type="sibTrans" cxnId="{9A84323C-7223-4343-B908-BC91F77EF2DB}">
      <dgm:prSet/>
      <dgm:spPr/>
      <dgm:t>
        <a:bodyPr/>
        <a:lstStyle/>
        <a:p>
          <a:endParaRPr lang="zh-CN" altLang="en-US"/>
        </a:p>
      </dgm:t>
    </dgm:pt>
    <dgm:pt modelId="{9FBBFEFD-CD69-4633-B15C-AC162AE39B85}" type="parTrans" cxnId="{9A84323C-7223-4343-B908-BC91F77EF2DB}">
      <dgm:prSet/>
      <dgm:spPr/>
      <dgm:t>
        <a:bodyPr/>
        <a:lstStyle/>
        <a:p>
          <a:endParaRPr lang="zh-CN" altLang="en-US"/>
        </a:p>
      </dgm:t>
    </dgm:pt>
    <dgm:pt modelId="{3F645E0D-8EF2-4331-A209-6E5F39635DBA}" type="pres">
      <dgm:prSet presAssocID="{52162A4B-E3EB-41B0-B85C-2B8EE8C7F8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126EA2C-DCF9-4EF8-A10F-C37232FB1AF0}" type="pres">
      <dgm:prSet presAssocID="{A1CA1F1F-2917-4E59-9529-F9235D2CD106}" presName="node" presStyleLbl="node1" presStyleIdx="0" presStyleCnt="3" custRadScaleRad="99598" custRadScaleInc="-364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1495B3-3972-4C62-9FEA-98E1FA89491E}" type="pres">
      <dgm:prSet presAssocID="{7321BB71-BB62-47E1-B79C-03BA7126D1CB}" presName="sibTrans" presStyleLbl="sibTrans2D1" presStyleIdx="0" presStyleCnt="3" custScaleX="213211"/>
      <dgm:spPr/>
      <dgm:t>
        <a:bodyPr/>
        <a:lstStyle/>
        <a:p>
          <a:endParaRPr lang="zh-CN" altLang="en-US"/>
        </a:p>
      </dgm:t>
    </dgm:pt>
    <dgm:pt modelId="{836800B5-16CD-4A39-8FCE-F67E94DB20AF}" type="pres">
      <dgm:prSet presAssocID="{7321BB71-BB62-47E1-B79C-03BA7126D1CB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E2BD48DB-3C89-46CA-9B69-9DF96ACA1D4B}" type="pres">
      <dgm:prSet presAssocID="{9C29AECD-F0A0-4429-8BD3-8A6A79C0DE78}" presName="node" presStyleLbl="node1" presStyleIdx="1" presStyleCnt="3" custRadScaleRad="71057" custRadScaleInc="140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1638935-B800-47BA-9A4B-68EE42506F2E}" type="pres">
      <dgm:prSet presAssocID="{05D04C69-AB2B-4848-BAFB-18B46B05D416}" presName="sibTrans" presStyleLbl="sibTrans2D1" presStyleIdx="1" presStyleCnt="3" custScaleX="202776"/>
      <dgm:spPr/>
      <dgm:t>
        <a:bodyPr/>
        <a:lstStyle/>
        <a:p>
          <a:endParaRPr lang="zh-CN" altLang="en-US"/>
        </a:p>
      </dgm:t>
    </dgm:pt>
    <dgm:pt modelId="{DFEC7D82-B3D4-4021-8091-8EB84F833E77}" type="pres">
      <dgm:prSet presAssocID="{05D04C69-AB2B-4848-BAFB-18B46B05D416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B3E628D-EFD9-4221-A9D8-D5DA7998C304}" type="pres">
      <dgm:prSet presAssocID="{ABC79356-DE54-44B2-B8BE-202DCC6E28CD}" presName="node" presStyleLbl="node1" presStyleIdx="2" presStyleCnt="3" custRadScaleRad="119822" custRadScaleInc="76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06CE22-2A42-4EFF-A496-B5B24F0514FA}" type="pres">
      <dgm:prSet presAssocID="{B244F4A4-32CC-4D8A-A7FD-D145082ED9D9}" presName="sibTrans" presStyleLbl="sibTrans2D1" presStyleIdx="2" presStyleCnt="3" custScaleX="206232"/>
      <dgm:spPr/>
      <dgm:t>
        <a:bodyPr/>
        <a:lstStyle/>
        <a:p>
          <a:endParaRPr lang="zh-CN" altLang="en-US"/>
        </a:p>
      </dgm:t>
    </dgm:pt>
    <dgm:pt modelId="{7E901F1B-07E7-477F-ADB8-C81F52820A53}" type="pres">
      <dgm:prSet presAssocID="{B244F4A4-32CC-4D8A-A7FD-D145082ED9D9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87F3145-53BD-41DD-B44F-581DD348A355}" type="presOf" srcId="{7321BB71-BB62-47E1-B79C-03BA7126D1CB}" destId="{801495B3-3972-4C62-9FEA-98E1FA89491E}" srcOrd="0" destOrd="0" presId="urn:microsoft.com/office/officeart/2005/8/layout/cycle2"/>
    <dgm:cxn modelId="{B6A95F19-845A-4E69-AC13-7BBAC04F595D}" type="presOf" srcId="{A1CA1F1F-2917-4E59-9529-F9235D2CD106}" destId="{4126EA2C-DCF9-4EF8-A10F-C37232FB1AF0}" srcOrd="0" destOrd="0" presId="urn:microsoft.com/office/officeart/2005/8/layout/cycle2"/>
    <dgm:cxn modelId="{5CDD3302-5C30-4C43-B75B-89B6DFF73C48}" type="presOf" srcId="{7321BB71-BB62-47E1-B79C-03BA7126D1CB}" destId="{836800B5-16CD-4A39-8FCE-F67E94DB20AF}" srcOrd="1" destOrd="0" presId="urn:microsoft.com/office/officeart/2005/8/layout/cycle2"/>
    <dgm:cxn modelId="{7BBAB9BB-9CBE-4781-95F1-00A82D42452A}" type="presOf" srcId="{B244F4A4-32CC-4D8A-A7FD-D145082ED9D9}" destId="{7E901F1B-07E7-477F-ADB8-C81F52820A53}" srcOrd="1" destOrd="0" presId="urn:microsoft.com/office/officeart/2005/8/layout/cycle2"/>
    <dgm:cxn modelId="{AE960E42-9A56-45EE-9468-38978EBEB836}" srcId="{52162A4B-E3EB-41B0-B85C-2B8EE8C7F872}" destId="{ABC79356-DE54-44B2-B8BE-202DCC6E28CD}" srcOrd="2" destOrd="0" parTransId="{BFB552A7-3F3E-46AF-973F-20335E6A1FC8}" sibTransId="{B244F4A4-32CC-4D8A-A7FD-D145082ED9D9}"/>
    <dgm:cxn modelId="{E616008D-6925-4836-B4D0-870125241639}" type="presOf" srcId="{B244F4A4-32CC-4D8A-A7FD-D145082ED9D9}" destId="{8B06CE22-2A42-4EFF-A496-B5B24F0514FA}" srcOrd="0" destOrd="0" presId="urn:microsoft.com/office/officeart/2005/8/layout/cycle2"/>
    <dgm:cxn modelId="{3A3EFE67-CC45-475C-90EA-946C76C315E3}" type="presOf" srcId="{ABC79356-DE54-44B2-B8BE-202DCC6E28CD}" destId="{BB3E628D-EFD9-4221-A9D8-D5DA7998C304}" srcOrd="0" destOrd="0" presId="urn:microsoft.com/office/officeart/2005/8/layout/cycle2"/>
    <dgm:cxn modelId="{0BBA2022-08E6-4E86-AA11-694BD8D65B0E}" type="presOf" srcId="{52162A4B-E3EB-41B0-B85C-2B8EE8C7F872}" destId="{3F645E0D-8EF2-4331-A209-6E5F39635DBA}" srcOrd="0" destOrd="0" presId="urn:microsoft.com/office/officeart/2005/8/layout/cycle2"/>
    <dgm:cxn modelId="{C4542F92-61F4-4C12-A0FE-3FB6BE1E338F}" srcId="{52162A4B-E3EB-41B0-B85C-2B8EE8C7F872}" destId="{A1CA1F1F-2917-4E59-9529-F9235D2CD106}" srcOrd="0" destOrd="0" parTransId="{7A79F5E6-C700-4FCB-94F4-02520E5E202A}" sibTransId="{7321BB71-BB62-47E1-B79C-03BA7126D1CB}"/>
    <dgm:cxn modelId="{9A84323C-7223-4343-B908-BC91F77EF2DB}" srcId="{52162A4B-E3EB-41B0-B85C-2B8EE8C7F872}" destId="{9C29AECD-F0A0-4429-8BD3-8A6A79C0DE78}" srcOrd="1" destOrd="0" parTransId="{9FBBFEFD-CD69-4633-B15C-AC162AE39B85}" sibTransId="{05D04C69-AB2B-4848-BAFB-18B46B05D416}"/>
    <dgm:cxn modelId="{FD092A00-C326-4C3C-B6C1-D4440F74D008}" type="presOf" srcId="{05D04C69-AB2B-4848-BAFB-18B46B05D416}" destId="{81638935-B800-47BA-9A4B-68EE42506F2E}" srcOrd="0" destOrd="0" presId="urn:microsoft.com/office/officeart/2005/8/layout/cycle2"/>
    <dgm:cxn modelId="{6253B1F3-8C16-4C0F-ADDA-F79F7C3287EC}" type="presOf" srcId="{05D04C69-AB2B-4848-BAFB-18B46B05D416}" destId="{DFEC7D82-B3D4-4021-8091-8EB84F833E77}" srcOrd="1" destOrd="0" presId="urn:microsoft.com/office/officeart/2005/8/layout/cycle2"/>
    <dgm:cxn modelId="{ACA7A55B-647A-40B5-8D75-D36B9E335E95}" type="presOf" srcId="{9C29AECD-F0A0-4429-8BD3-8A6A79C0DE78}" destId="{E2BD48DB-3C89-46CA-9B69-9DF96ACA1D4B}" srcOrd="0" destOrd="0" presId="urn:microsoft.com/office/officeart/2005/8/layout/cycle2"/>
    <dgm:cxn modelId="{3A89E7E9-FE46-42C0-8BCD-351F044C161C}" type="presParOf" srcId="{3F645E0D-8EF2-4331-A209-6E5F39635DBA}" destId="{4126EA2C-DCF9-4EF8-A10F-C37232FB1AF0}" srcOrd="0" destOrd="0" presId="urn:microsoft.com/office/officeart/2005/8/layout/cycle2"/>
    <dgm:cxn modelId="{C71E3BC4-8360-443C-AFEF-BC635499DCA0}" type="presParOf" srcId="{3F645E0D-8EF2-4331-A209-6E5F39635DBA}" destId="{801495B3-3972-4C62-9FEA-98E1FA89491E}" srcOrd="1" destOrd="0" presId="urn:microsoft.com/office/officeart/2005/8/layout/cycle2"/>
    <dgm:cxn modelId="{C13D9B75-E6EA-4E8A-A395-845723B2CEB4}" type="presParOf" srcId="{801495B3-3972-4C62-9FEA-98E1FA89491E}" destId="{836800B5-16CD-4A39-8FCE-F67E94DB20AF}" srcOrd="0" destOrd="0" presId="urn:microsoft.com/office/officeart/2005/8/layout/cycle2"/>
    <dgm:cxn modelId="{AFFC6159-6A75-46A5-82DF-1773068804A5}" type="presParOf" srcId="{3F645E0D-8EF2-4331-A209-6E5F39635DBA}" destId="{E2BD48DB-3C89-46CA-9B69-9DF96ACA1D4B}" srcOrd="2" destOrd="0" presId="urn:microsoft.com/office/officeart/2005/8/layout/cycle2"/>
    <dgm:cxn modelId="{378C94A9-F586-4BC3-ADA0-6726F9B646B8}" type="presParOf" srcId="{3F645E0D-8EF2-4331-A209-6E5F39635DBA}" destId="{81638935-B800-47BA-9A4B-68EE42506F2E}" srcOrd="3" destOrd="0" presId="urn:microsoft.com/office/officeart/2005/8/layout/cycle2"/>
    <dgm:cxn modelId="{4C76371E-D09D-4E02-9CD0-29E2AA50EDFB}" type="presParOf" srcId="{81638935-B800-47BA-9A4B-68EE42506F2E}" destId="{DFEC7D82-B3D4-4021-8091-8EB84F833E77}" srcOrd="0" destOrd="0" presId="urn:microsoft.com/office/officeart/2005/8/layout/cycle2"/>
    <dgm:cxn modelId="{6B559301-57CF-41C2-8CFB-EC6B6C799684}" type="presParOf" srcId="{3F645E0D-8EF2-4331-A209-6E5F39635DBA}" destId="{BB3E628D-EFD9-4221-A9D8-D5DA7998C304}" srcOrd="4" destOrd="0" presId="urn:microsoft.com/office/officeart/2005/8/layout/cycle2"/>
    <dgm:cxn modelId="{CCFEF2AC-1CEB-43A8-9804-AA82E0A86331}" type="presParOf" srcId="{3F645E0D-8EF2-4331-A209-6E5F39635DBA}" destId="{8B06CE22-2A42-4EFF-A496-B5B24F0514FA}" srcOrd="5" destOrd="0" presId="urn:microsoft.com/office/officeart/2005/8/layout/cycle2"/>
    <dgm:cxn modelId="{75F0DEC3-C92B-4986-85EF-A112FFB938E1}" type="presParOf" srcId="{8B06CE22-2A42-4EFF-A496-B5B24F0514FA}" destId="{7E901F1B-07E7-477F-ADB8-C81F52820A5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62A4B-E3EB-41B0-B85C-2B8EE8C7F87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A1CA1F1F-2917-4E59-9529-F9235D2CD106}">
      <dgm:prSet phldrT="[文本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锂电池电解液溶剂</a:t>
          </a:r>
        </a:p>
      </dgm:t>
    </dgm:pt>
    <dgm:pt modelId="{7A79F5E6-C700-4FCB-94F4-02520E5E202A}" type="parTrans" cxnId="{C4542F92-61F4-4C12-A0FE-3FB6BE1E338F}">
      <dgm:prSet/>
      <dgm:spPr/>
      <dgm:t>
        <a:bodyPr/>
        <a:lstStyle/>
        <a:p>
          <a:endParaRPr lang="zh-CN" altLang="en-US"/>
        </a:p>
      </dgm:t>
    </dgm:pt>
    <dgm:pt modelId="{7321BB71-BB62-47E1-B79C-03BA7126D1CB}" type="sibTrans" cxnId="{C4542F92-61F4-4C12-A0FE-3FB6BE1E338F}">
      <dgm:prSet/>
      <dgm:spPr/>
      <dgm:t>
        <a:bodyPr/>
        <a:lstStyle/>
        <a:p>
          <a:endParaRPr lang="zh-CN" altLang="en-US"/>
        </a:p>
      </dgm:t>
    </dgm:pt>
    <dgm:pt modelId="{5E37BC20-9A79-407E-BDC9-3E6E6D6EA20A}">
      <dgm:prSet phldrT="[文本]"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CN" altLang="en-US" sz="1400" b="1" kern="1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锂电池</a:t>
          </a:r>
          <a:endParaRPr lang="en-US" altLang="zh-CN" sz="1400" b="1" kern="1200" dirty="0" smtClean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+mn-cs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外加剂</a:t>
          </a:r>
          <a:endParaRPr lang="zh-CN" altLang="en-US" sz="1400" b="1" kern="1200" dirty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+mn-cs"/>
          </a:endParaRPr>
        </a:p>
      </dgm:t>
    </dgm:pt>
    <dgm:pt modelId="{C21F19E6-9B58-4ACA-B7D1-DF78C24A1FD0}" type="parTrans" cxnId="{FCB3B57C-F2CC-4E2F-9CD3-7C0EF6B50780}">
      <dgm:prSet/>
      <dgm:spPr/>
      <dgm:t>
        <a:bodyPr/>
        <a:lstStyle/>
        <a:p>
          <a:endParaRPr lang="zh-CN" altLang="en-US"/>
        </a:p>
      </dgm:t>
    </dgm:pt>
    <dgm:pt modelId="{4DDE32AB-79F7-478F-B685-E369623D4E15}" type="sibTrans" cxnId="{FCB3B57C-F2CC-4E2F-9CD3-7C0EF6B50780}">
      <dgm:prSet/>
      <dgm:spPr/>
      <dgm:t>
        <a:bodyPr/>
        <a:lstStyle/>
        <a:p>
          <a:endParaRPr lang="zh-CN" altLang="en-US"/>
        </a:p>
      </dgm:t>
    </dgm:pt>
    <dgm:pt modelId="{ABC79356-DE54-44B2-B8BE-202DCC6E28CD}">
      <dgm:prSet phldrT="[文本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电池电极添加剂</a:t>
          </a:r>
        </a:p>
      </dgm:t>
    </dgm:pt>
    <dgm:pt modelId="{BFB552A7-3F3E-46AF-973F-20335E6A1FC8}" type="parTrans" cxnId="{AE960E42-9A56-45EE-9468-38978EBEB836}">
      <dgm:prSet/>
      <dgm:spPr/>
      <dgm:t>
        <a:bodyPr/>
        <a:lstStyle/>
        <a:p>
          <a:endParaRPr lang="zh-CN" altLang="en-US"/>
        </a:p>
      </dgm:t>
    </dgm:pt>
    <dgm:pt modelId="{B244F4A4-32CC-4D8A-A7FD-D145082ED9D9}" type="sibTrans" cxnId="{AE960E42-9A56-45EE-9468-38978EBEB836}">
      <dgm:prSet/>
      <dgm:spPr/>
      <dgm:t>
        <a:bodyPr/>
        <a:lstStyle/>
        <a:p>
          <a:endParaRPr lang="zh-CN" altLang="en-US"/>
        </a:p>
      </dgm:t>
    </dgm:pt>
    <dgm:pt modelId="{3F645E0D-8EF2-4331-A209-6E5F39635DBA}" type="pres">
      <dgm:prSet presAssocID="{52162A4B-E3EB-41B0-B85C-2B8EE8C7F87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126EA2C-DCF9-4EF8-A10F-C37232FB1AF0}" type="pres">
      <dgm:prSet presAssocID="{A1CA1F1F-2917-4E59-9529-F9235D2CD106}" presName="node" presStyleLbl="node1" presStyleIdx="0" presStyleCnt="3" custScaleX="97597" custScaleY="99094" custRadScaleRad="90845" custRadScaleInc="-18288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01495B3-3972-4C62-9FEA-98E1FA89491E}" type="pres">
      <dgm:prSet presAssocID="{7321BB71-BB62-47E1-B79C-03BA7126D1CB}" presName="sibTrans" presStyleLbl="sibTrans2D1" presStyleIdx="0" presStyleCnt="3" custScaleX="248674" custLinFactNeighborX="32419" custLinFactNeighborY="16913"/>
      <dgm:spPr/>
      <dgm:t>
        <a:bodyPr/>
        <a:lstStyle/>
        <a:p>
          <a:endParaRPr lang="zh-CN" altLang="en-US"/>
        </a:p>
      </dgm:t>
    </dgm:pt>
    <dgm:pt modelId="{836800B5-16CD-4A39-8FCE-F67E94DB20AF}" type="pres">
      <dgm:prSet presAssocID="{7321BB71-BB62-47E1-B79C-03BA7126D1CB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C0F6CF20-FF2C-4F57-B0B5-6F21E73B5EE8}" type="pres">
      <dgm:prSet presAssocID="{5E37BC20-9A79-407E-BDC9-3E6E6D6EA20A}" presName="node" presStyleLbl="node1" presStyleIdx="1" presStyleCnt="3" custScaleX="98283" custScaleY="96461" custRadScaleRad="71000" custRadScaleInc="-8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AADA4B-2BFE-49D8-A226-E9739159D04C}" type="pres">
      <dgm:prSet presAssocID="{4DDE32AB-79F7-478F-B685-E369623D4E15}" presName="sibTrans" presStyleLbl="sibTrans2D1" presStyleIdx="1" presStyleCnt="3" custAng="20630258" custScaleX="237420" custLinFactX="13215" custLinFactNeighborX="100000" custLinFactNeighborY="-24502"/>
      <dgm:spPr/>
      <dgm:t>
        <a:bodyPr/>
        <a:lstStyle/>
        <a:p>
          <a:endParaRPr lang="zh-CN" altLang="en-US"/>
        </a:p>
      </dgm:t>
    </dgm:pt>
    <dgm:pt modelId="{3DD3F6C7-3D76-4FFA-8EC9-AD877110F036}" type="pres">
      <dgm:prSet presAssocID="{4DDE32AB-79F7-478F-B685-E369623D4E15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BB3E628D-EFD9-4221-A9D8-D5DA7998C304}" type="pres">
      <dgm:prSet presAssocID="{ABC79356-DE54-44B2-B8BE-202DCC6E28CD}" presName="node" presStyleLbl="node1" presStyleIdx="2" presStyleCnt="3" custScaleX="106755" custScaleY="98698" custRadScaleRad="108190" custRadScaleInc="1978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06CE22-2A42-4EFF-A496-B5B24F0514FA}" type="pres">
      <dgm:prSet presAssocID="{B244F4A4-32CC-4D8A-A7FD-D145082ED9D9}" presName="sibTrans" presStyleLbl="sibTrans2D1" presStyleIdx="2" presStyleCnt="3" custScaleX="187624" custLinFactNeighborX="8388" custLinFactNeighborY="7523"/>
      <dgm:spPr/>
      <dgm:t>
        <a:bodyPr/>
        <a:lstStyle/>
        <a:p>
          <a:endParaRPr lang="zh-CN" altLang="en-US"/>
        </a:p>
      </dgm:t>
    </dgm:pt>
    <dgm:pt modelId="{7E901F1B-07E7-477F-ADB8-C81F52820A53}" type="pres">
      <dgm:prSet presAssocID="{B244F4A4-32CC-4D8A-A7FD-D145082ED9D9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</dgm:ptLst>
  <dgm:cxnLst>
    <dgm:cxn modelId="{F87F3145-53BD-41DD-B44F-581DD348A355}" type="presOf" srcId="{7321BB71-BB62-47E1-B79C-03BA7126D1CB}" destId="{801495B3-3972-4C62-9FEA-98E1FA89491E}" srcOrd="0" destOrd="0" presId="urn:microsoft.com/office/officeart/2005/8/layout/cycle2"/>
    <dgm:cxn modelId="{B6A95F19-845A-4E69-AC13-7BBAC04F595D}" type="presOf" srcId="{A1CA1F1F-2917-4E59-9529-F9235D2CD106}" destId="{4126EA2C-DCF9-4EF8-A10F-C37232FB1AF0}" srcOrd="0" destOrd="0" presId="urn:microsoft.com/office/officeart/2005/8/layout/cycle2"/>
    <dgm:cxn modelId="{2C432DB0-27B8-4646-AE0C-EBA44935DABA}" type="presOf" srcId="{4DDE32AB-79F7-478F-B685-E369623D4E15}" destId="{EAAADA4B-2BFE-49D8-A226-E9739159D04C}" srcOrd="0" destOrd="0" presId="urn:microsoft.com/office/officeart/2005/8/layout/cycle2"/>
    <dgm:cxn modelId="{5CDD3302-5C30-4C43-B75B-89B6DFF73C48}" type="presOf" srcId="{7321BB71-BB62-47E1-B79C-03BA7126D1CB}" destId="{836800B5-16CD-4A39-8FCE-F67E94DB20AF}" srcOrd="1" destOrd="0" presId="urn:microsoft.com/office/officeart/2005/8/layout/cycle2"/>
    <dgm:cxn modelId="{7BBAB9BB-9CBE-4781-95F1-00A82D42452A}" type="presOf" srcId="{B244F4A4-32CC-4D8A-A7FD-D145082ED9D9}" destId="{7E901F1B-07E7-477F-ADB8-C81F52820A53}" srcOrd="1" destOrd="0" presId="urn:microsoft.com/office/officeart/2005/8/layout/cycle2"/>
    <dgm:cxn modelId="{DF457DAF-67A9-4F35-96D3-99394CE3DEB9}" type="presOf" srcId="{5E37BC20-9A79-407E-BDC9-3E6E6D6EA20A}" destId="{C0F6CF20-FF2C-4F57-B0B5-6F21E73B5EE8}" srcOrd="0" destOrd="0" presId="urn:microsoft.com/office/officeart/2005/8/layout/cycle2"/>
    <dgm:cxn modelId="{FCB3B57C-F2CC-4E2F-9CD3-7C0EF6B50780}" srcId="{52162A4B-E3EB-41B0-B85C-2B8EE8C7F872}" destId="{5E37BC20-9A79-407E-BDC9-3E6E6D6EA20A}" srcOrd="1" destOrd="0" parTransId="{C21F19E6-9B58-4ACA-B7D1-DF78C24A1FD0}" sibTransId="{4DDE32AB-79F7-478F-B685-E369623D4E15}"/>
    <dgm:cxn modelId="{1B4EB53E-0CD7-4D61-A8BC-637FD26CC03A}" type="presOf" srcId="{4DDE32AB-79F7-478F-B685-E369623D4E15}" destId="{3DD3F6C7-3D76-4FFA-8EC9-AD877110F036}" srcOrd="1" destOrd="0" presId="urn:microsoft.com/office/officeart/2005/8/layout/cycle2"/>
    <dgm:cxn modelId="{AE960E42-9A56-45EE-9468-38978EBEB836}" srcId="{52162A4B-E3EB-41B0-B85C-2B8EE8C7F872}" destId="{ABC79356-DE54-44B2-B8BE-202DCC6E28CD}" srcOrd="2" destOrd="0" parTransId="{BFB552A7-3F3E-46AF-973F-20335E6A1FC8}" sibTransId="{B244F4A4-32CC-4D8A-A7FD-D145082ED9D9}"/>
    <dgm:cxn modelId="{E616008D-6925-4836-B4D0-870125241639}" type="presOf" srcId="{B244F4A4-32CC-4D8A-A7FD-D145082ED9D9}" destId="{8B06CE22-2A42-4EFF-A496-B5B24F0514FA}" srcOrd="0" destOrd="0" presId="urn:microsoft.com/office/officeart/2005/8/layout/cycle2"/>
    <dgm:cxn modelId="{3A3EFE67-CC45-475C-90EA-946C76C315E3}" type="presOf" srcId="{ABC79356-DE54-44B2-B8BE-202DCC6E28CD}" destId="{BB3E628D-EFD9-4221-A9D8-D5DA7998C304}" srcOrd="0" destOrd="0" presId="urn:microsoft.com/office/officeart/2005/8/layout/cycle2"/>
    <dgm:cxn modelId="{0BBA2022-08E6-4E86-AA11-694BD8D65B0E}" type="presOf" srcId="{52162A4B-E3EB-41B0-B85C-2B8EE8C7F872}" destId="{3F645E0D-8EF2-4331-A209-6E5F39635DBA}" srcOrd="0" destOrd="0" presId="urn:microsoft.com/office/officeart/2005/8/layout/cycle2"/>
    <dgm:cxn modelId="{C4542F92-61F4-4C12-A0FE-3FB6BE1E338F}" srcId="{52162A4B-E3EB-41B0-B85C-2B8EE8C7F872}" destId="{A1CA1F1F-2917-4E59-9529-F9235D2CD106}" srcOrd="0" destOrd="0" parTransId="{7A79F5E6-C700-4FCB-94F4-02520E5E202A}" sibTransId="{7321BB71-BB62-47E1-B79C-03BA7126D1CB}"/>
    <dgm:cxn modelId="{3A89E7E9-FE46-42C0-8BCD-351F044C161C}" type="presParOf" srcId="{3F645E0D-8EF2-4331-A209-6E5F39635DBA}" destId="{4126EA2C-DCF9-4EF8-A10F-C37232FB1AF0}" srcOrd="0" destOrd="0" presId="urn:microsoft.com/office/officeart/2005/8/layout/cycle2"/>
    <dgm:cxn modelId="{C71E3BC4-8360-443C-AFEF-BC635499DCA0}" type="presParOf" srcId="{3F645E0D-8EF2-4331-A209-6E5F39635DBA}" destId="{801495B3-3972-4C62-9FEA-98E1FA89491E}" srcOrd="1" destOrd="0" presId="urn:microsoft.com/office/officeart/2005/8/layout/cycle2"/>
    <dgm:cxn modelId="{C13D9B75-E6EA-4E8A-A395-845723B2CEB4}" type="presParOf" srcId="{801495B3-3972-4C62-9FEA-98E1FA89491E}" destId="{836800B5-16CD-4A39-8FCE-F67E94DB20AF}" srcOrd="0" destOrd="0" presId="urn:microsoft.com/office/officeart/2005/8/layout/cycle2"/>
    <dgm:cxn modelId="{71EC2548-52D4-4E59-8053-31C85CF1F995}" type="presParOf" srcId="{3F645E0D-8EF2-4331-A209-6E5F39635DBA}" destId="{C0F6CF20-FF2C-4F57-B0B5-6F21E73B5EE8}" srcOrd="2" destOrd="0" presId="urn:microsoft.com/office/officeart/2005/8/layout/cycle2"/>
    <dgm:cxn modelId="{2C96307A-E1A2-450A-A4E0-264722E3C3A2}" type="presParOf" srcId="{3F645E0D-8EF2-4331-A209-6E5F39635DBA}" destId="{EAAADA4B-2BFE-49D8-A226-E9739159D04C}" srcOrd="3" destOrd="0" presId="urn:microsoft.com/office/officeart/2005/8/layout/cycle2"/>
    <dgm:cxn modelId="{787A018B-A1F0-45A0-94B2-6D186C978AA0}" type="presParOf" srcId="{EAAADA4B-2BFE-49D8-A226-E9739159D04C}" destId="{3DD3F6C7-3D76-4FFA-8EC9-AD877110F036}" srcOrd="0" destOrd="0" presId="urn:microsoft.com/office/officeart/2005/8/layout/cycle2"/>
    <dgm:cxn modelId="{6B559301-57CF-41C2-8CFB-EC6B6C799684}" type="presParOf" srcId="{3F645E0D-8EF2-4331-A209-6E5F39635DBA}" destId="{BB3E628D-EFD9-4221-A9D8-D5DA7998C304}" srcOrd="4" destOrd="0" presId="urn:microsoft.com/office/officeart/2005/8/layout/cycle2"/>
    <dgm:cxn modelId="{CCFEF2AC-1CEB-43A8-9804-AA82E0A86331}" type="presParOf" srcId="{3F645E0D-8EF2-4331-A209-6E5F39635DBA}" destId="{8B06CE22-2A42-4EFF-A496-B5B24F0514FA}" srcOrd="5" destOrd="0" presId="urn:microsoft.com/office/officeart/2005/8/layout/cycle2"/>
    <dgm:cxn modelId="{75F0DEC3-C92B-4986-85EF-A112FFB938E1}" type="presParOf" srcId="{8B06CE22-2A42-4EFF-A496-B5B24F0514FA}" destId="{7E901F1B-07E7-477F-ADB8-C81F52820A5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AD62B-2613-4FF3-8A79-29A38188C1BB}">
      <dsp:nvSpPr>
        <dsp:cNvPr id="0" name=""/>
        <dsp:cNvSpPr/>
      </dsp:nvSpPr>
      <dsp:spPr>
        <a:xfrm>
          <a:off x="2774608" y="21874"/>
          <a:ext cx="1257839" cy="434288"/>
        </a:xfrm>
        <a:prstGeom prst="roundRect">
          <a:avLst>
            <a:gd name="adj" fmla="val 10000"/>
          </a:avLst>
        </a:prstGeom>
        <a:solidFill>
          <a:srgbClr val="92D050"/>
        </a:solidFill>
        <a:ln w="1905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>
              <a:solidFill>
                <a:schemeClr val="tx1"/>
              </a:solidFill>
            </a:rPr>
            <a:t>总经理</a:t>
          </a:r>
        </a:p>
      </dsp:txBody>
      <dsp:txXfrm>
        <a:off x="2787328" y="34594"/>
        <a:ext cx="1232399" cy="408848"/>
      </dsp:txXfrm>
    </dsp:sp>
    <dsp:sp modelId="{332D5B0D-D1FC-46ED-995D-2EC57DAA4128}">
      <dsp:nvSpPr>
        <dsp:cNvPr id="0" name=""/>
        <dsp:cNvSpPr/>
      </dsp:nvSpPr>
      <dsp:spPr>
        <a:xfrm>
          <a:off x="693648" y="456162"/>
          <a:ext cx="2709880" cy="1307620"/>
        </a:xfrm>
        <a:custGeom>
          <a:avLst/>
          <a:gdLst/>
          <a:ahLst/>
          <a:cxnLst/>
          <a:rect l="0" t="0" r="0" b="0"/>
          <a:pathLst>
            <a:path>
              <a:moveTo>
                <a:pt x="2709880" y="0"/>
              </a:moveTo>
              <a:lnTo>
                <a:pt x="2709880" y="653810"/>
              </a:lnTo>
              <a:lnTo>
                <a:pt x="0" y="653810"/>
              </a:lnTo>
              <a:lnTo>
                <a:pt x="0" y="13076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A36A3-954D-4F27-AC16-5DCB83F752FD}">
      <dsp:nvSpPr>
        <dsp:cNvPr id="0" name=""/>
        <dsp:cNvSpPr/>
      </dsp:nvSpPr>
      <dsp:spPr>
        <a:xfrm>
          <a:off x="3718" y="1763782"/>
          <a:ext cx="1379860" cy="348120"/>
        </a:xfrm>
        <a:prstGeom prst="roundRect">
          <a:avLst>
            <a:gd name="adj" fmla="val 10000"/>
          </a:avLst>
        </a:prstGeom>
        <a:solidFill>
          <a:srgbClr val="92D050"/>
        </a:solidFill>
        <a:ln w="1905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四川基地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13914" y="1773978"/>
        <a:ext cx="1359468" cy="327728"/>
      </dsp:txXfrm>
    </dsp:sp>
    <dsp:sp modelId="{E9473DF0-594E-45FE-88B2-FE780BAF0DB0}">
      <dsp:nvSpPr>
        <dsp:cNvPr id="0" name=""/>
        <dsp:cNvSpPr/>
      </dsp:nvSpPr>
      <dsp:spPr>
        <a:xfrm>
          <a:off x="2487466" y="456162"/>
          <a:ext cx="916061" cy="1307620"/>
        </a:xfrm>
        <a:custGeom>
          <a:avLst/>
          <a:gdLst/>
          <a:ahLst/>
          <a:cxnLst/>
          <a:rect l="0" t="0" r="0" b="0"/>
          <a:pathLst>
            <a:path>
              <a:moveTo>
                <a:pt x="916061" y="0"/>
              </a:moveTo>
              <a:lnTo>
                <a:pt x="916061" y="653810"/>
              </a:lnTo>
              <a:lnTo>
                <a:pt x="0" y="653810"/>
              </a:lnTo>
              <a:lnTo>
                <a:pt x="0" y="13076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D1AB3-A63C-49EB-81E7-18EAE02F956F}">
      <dsp:nvSpPr>
        <dsp:cNvPr id="0" name=""/>
        <dsp:cNvSpPr/>
      </dsp:nvSpPr>
      <dsp:spPr>
        <a:xfrm>
          <a:off x="1797536" y="1763782"/>
          <a:ext cx="1379860" cy="348120"/>
        </a:xfrm>
        <a:prstGeom prst="roundRect">
          <a:avLst>
            <a:gd name="adj" fmla="val 10000"/>
          </a:avLst>
        </a:prstGeom>
        <a:solidFill>
          <a:srgbClr val="92D050"/>
        </a:solidFill>
        <a:ln w="1905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辽宁基地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1807732" y="1773978"/>
        <a:ext cx="1359468" cy="327728"/>
      </dsp:txXfrm>
    </dsp:sp>
    <dsp:sp modelId="{A6819E7F-3E3A-485E-ACA1-897ED789CF6A}">
      <dsp:nvSpPr>
        <dsp:cNvPr id="0" name=""/>
        <dsp:cNvSpPr/>
      </dsp:nvSpPr>
      <dsp:spPr>
        <a:xfrm>
          <a:off x="3403528" y="456162"/>
          <a:ext cx="877756" cy="1307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10"/>
              </a:lnTo>
              <a:lnTo>
                <a:pt x="877756" y="653810"/>
              </a:lnTo>
              <a:lnTo>
                <a:pt x="877756" y="13076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DF5DD-F084-4734-8CA9-8ED2556A5907}">
      <dsp:nvSpPr>
        <dsp:cNvPr id="0" name=""/>
        <dsp:cNvSpPr/>
      </dsp:nvSpPr>
      <dsp:spPr>
        <a:xfrm>
          <a:off x="3591355" y="1763782"/>
          <a:ext cx="1379860" cy="348120"/>
        </a:xfrm>
        <a:prstGeom prst="roundRect">
          <a:avLst>
            <a:gd name="adj" fmla="val 10000"/>
          </a:avLst>
        </a:prstGeom>
        <a:solidFill>
          <a:srgbClr val="92D050"/>
        </a:solidFill>
        <a:ln w="1905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研发中心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3601551" y="1773978"/>
        <a:ext cx="1359468" cy="327728"/>
      </dsp:txXfrm>
    </dsp:sp>
    <dsp:sp modelId="{20B84C07-3833-4148-A60C-4B45F83F98D4}">
      <dsp:nvSpPr>
        <dsp:cNvPr id="0" name=""/>
        <dsp:cNvSpPr/>
      </dsp:nvSpPr>
      <dsp:spPr>
        <a:xfrm>
          <a:off x="3403528" y="456162"/>
          <a:ext cx="2671575" cy="13076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810"/>
              </a:lnTo>
              <a:lnTo>
                <a:pt x="2671575" y="653810"/>
              </a:lnTo>
              <a:lnTo>
                <a:pt x="2671575" y="13076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C5FF2C-9D69-4DDC-BDC5-E55A24A1746B}">
      <dsp:nvSpPr>
        <dsp:cNvPr id="0" name=""/>
        <dsp:cNvSpPr/>
      </dsp:nvSpPr>
      <dsp:spPr>
        <a:xfrm>
          <a:off x="5385173" y="1763782"/>
          <a:ext cx="1379860" cy="348120"/>
        </a:xfrm>
        <a:prstGeom prst="roundRect">
          <a:avLst>
            <a:gd name="adj" fmla="val 10000"/>
          </a:avLst>
        </a:prstGeom>
        <a:solidFill>
          <a:srgbClr val="92D050"/>
        </a:solidFill>
        <a:ln w="19050">
          <a:solidFill>
            <a:srgbClr val="00B05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tx1"/>
              </a:solidFill>
            </a:rPr>
            <a:t>国际贸易</a:t>
          </a: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5395369" y="1773978"/>
        <a:ext cx="1359468" cy="3277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6EA2C-DCF9-4EF8-A10F-C37232FB1AF0}">
      <dsp:nvSpPr>
        <dsp:cNvPr id="0" name=""/>
        <dsp:cNvSpPr/>
      </dsp:nvSpPr>
      <dsp:spPr>
        <a:xfrm>
          <a:off x="622518" y="77213"/>
          <a:ext cx="1169297" cy="116929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药用辅料</a:t>
          </a:r>
        </a:p>
      </dsp:txBody>
      <dsp:txXfrm>
        <a:off x="793758" y="248453"/>
        <a:ext cx="826817" cy="826817"/>
      </dsp:txXfrm>
    </dsp:sp>
    <dsp:sp modelId="{801495B3-3972-4C62-9FEA-98E1FA89491E}">
      <dsp:nvSpPr>
        <dsp:cNvPr id="0" name=""/>
        <dsp:cNvSpPr/>
      </dsp:nvSpPr>
      <dsp:spPr>
        <a:xfrm rot="3349131">
          <a:off x="1387527" y="1151334"/>
          <a:ext cx="572104" cy="39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1413466" y="1181291"/>
        <a:ext cx="453713" cy="236783"/>
      </dsp:txXfrm>
    </dsp:sp>
    <dsp:sp modelId="{E2BD48DB-3C89-46CA-9B69-9DF96ACA1D4B}">
      <dsp:nvSpPr>
        <dsp:cNvPr id="0" name=""/>
        <dsp:cNvSpPr/>
      </dsp:nvSpPr>
      <dsp:spPr>
        <a:xfrm>
          <a:off x="1563876" y="1463360"/>
          <a:ext cx="1169297" cy="116929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修饰</a:t>
          </a:r>
          <a:r>
            <a:rPr lang="zh-CN" altLang="en-US" sz="1400" b="1" kern="1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剂</a:t>
          </a:r>
          <a:endParaRPr lang="en-US" altLang="zh-CN" sz="1400" b="1" kern="1200" dirty="0" smtClean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400" b="1" kern="1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保健品</a:t>
          </a:r>
          <a:endParaRPr lang="en-US" altLang="zh-CN" sz="1400" b="1" kern="1200" dirty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+mn-cs"/>
          </a:endParaRP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成药</a:t>
          </a:r>
        </a:p>
      </dsp:txBody>
      <dsp:txXfrm>
        <a:off x="1735116" y="1634600"/>
        <a:ext cx="826817" cy="826817"/>
      </dsp:txXfrm>
    </dsp:sp>
    <dsp:sp modelId="{81638935-B800-47BA-9A4B-68EE42506F2E}">
      <dsp:nvSpPr>
        <dsp:cNvPr id="0" name=""/>
        <dsp:cNvSpPr/>
      </dsp:nvSpPr>
      <dsp:spPr>
        <a:xfrm rot="10669533">
          <a:off x="1159883" y="1880155"/>
          <a:ext cx="425270" cy="39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1278231" y="1956836"/>
        <a:ext cx="306879" cy="236783"/>
      </dsp:txXfrm>
    </dsp:sp>
    <dsp:sp modelId="{BB3E628D-EFD9-4221-A9D8-D5DA7998C304}">
      <dsp:nvSpPr>
        <dsp:cNvPr id="0" name=""/>
        <dsp:cNvSpPr/>
      </dsp:nvSpPr>
      <dsp:spPr>
        <a:xfrm>
          <a:off x="0" y="1522740"/>
          <a:ext cx="1169297" cy="1169297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原料药</a:t>
          </a:r>
        </a:p>
      </dsp:txBody>
      <dsp:txXfrm>
        <a:off x="171240" y="1693980"/>
        <a:ext cx="826817" cy="826817"/>
      </dsp:txXfrm>
    </dsp:sp>
    <dsp:sp modelId="{8B06CE22-2A42-4EFF-A496-B5B24F0514FA}">
      <dsp:nvSpPr>
        <dsp:cNvPr id="0" name=""/>
        <dsp:cNvSpPr/>
      </dsp:nvSpPr>
      <dsp:spPr>
        <a:xfrm rot="17597953">
          <a:off x="672401" y="1192880"/>
          <a:ext cx="442213" cy="394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708183" y="1326175"/>
        <a:ext cx="323822" cy="2367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6EA2C-DCF9-4EF8-A10F-C37232FB1AF0}">
      <dsp:nvSpPr>
        <dsp:cNvPr id="0" name=""/>
        <dsp:cNvSpPr/>
      </dsp:nvSpPr>
      <dsp:spPr>
        <a:xfrm>
          <a:off x="49296" y="1495421"/>
          <a:ext cx="1113088" cy="1130161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锂电池电解液溶剂</a:t>
          </a:r>
        </a:p>
      </dsp:txBody>
      <dsp:txXfrm>
        <a:off x="212304" y="1660929"/>
        <a:ext cx="787072" cy="799145"/>
      </dsp:txXfrm>
    </dsp:sp>
    <dsp:sp modelId="{801495B3-3972-4C62-9FEA-98E1FA89491E}">
      <dsp:nvSpPr>
        <dsp:cNvPr id="0" name=""/>
        <dsp:cNvSpPr/>
      </dsp:nvSpPr>
      <dsp:spPr>
        <a:xfrm rot="100072">
          <a:off x="1161347" y="1954157"/>
          <a:ext cx="449478" cy="384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1161371" y="2029460"/>
        <a:ext cx="334003" cy="230950"/>
      </dsp:txXfrm>
    </dsp:sp>
    <dsp:sp modelId="{C0F6CF20-FF2C-4F57-B0B5-6F21E73B5EE8}">
      <dsp:nvSpPr>
        <dsp:cNvPr id="0" name=""/>
        <dsp:cNvSpPr/>
      </dsp:nvSpPr>
      <dsp:spPr>
        <a:xfrm>
          <a:off x="1502802" y="1552873"/>
          <a:ext cx="1120911" cy="110013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1400" b="1" kern="1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锂电池</a:t>
          </a:r>
          <a:endParaRPr lang="en-US" altLang="zh-CN" sz="1400" b="1" kern="1200" dirty="0" smtClean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外加剂</a:t>
          </a:r>
          <a:endParaRPr lang="zh-CN" altLang="en-US" sz="1400" b="1" kern="1200" dirty="0">
            <a:solidFill>
              <a:schemeClr val="tx1"/>
            </a:solidFill>
            <a:latin typeface="宋体" panose="02010600030101010101" pitchFamily="2" charset="-122"/>
            <a:ea typeface="宋体" panose="02010600030101010101" pitchFamily="2" charset="-122"/>
            <a:cs typeface="+mn-cs"/>
          </a:endParaRPr>
        </a:p>
      </dsp:txBody>
      <dsp:txXfrm>
        <a:off x="1666956" y="1713984"/>
        <a:ext cx="792603" cy="777910"/>
      </dsp:txXfrm>
    </dsp:sp>
    <dsp:sp modelId="{EAAADA4B-2BFE-49D8-A226-E9739159D04C}">
      <dsp:nvSpPr>
        <dsp:cNvPr id="0" name=""/>
        <dsp:cNvSpPr/>
      </dsp:nvSpPr>
      <dsp:spPr>
        <a:xfrm rot="13781046">
          <a:off x="1739543" y="1122255"/>
          <a:ext cx="541539" cy="384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1834637" y="1243262"/>
        <a:ext cx="426064" cy="230950"/>
      </dsp:txXfrm>
    </dsp:sp>
    <dsp:sp modelId="{BB3E628D-EFD9-4221-A9D8-D5DA7998C304}">
      <dsp:nvSpPr>
        <dsp:cNvPr id="0" name=""/>
        <dsp:cNvSpPr/>
      </dsp:nvSpPr>
      <dsp:spPr>
        <a:xfrm>
          <a:off x="819470" y="124060"/>
          <a:ext cx="1217534" cy="112564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+mn-cs"/>
            </a:rPr>
            <a:t>电池电极添加剂</a:t>
          </a:r>
        </a:p>
      </dsp:txBody>
      <dsp:txXfrm>
        <a:off x="997774" y="288907"/>
        <a:ext cx="860926" cy="795950"/>
      </dsp:txXfrm>
    </dsp:sp>
    <dsp:sp modelId="{8B06CE22-2A42-4EFF-A496-B5B24F0514FA}">
      <dsp:nvSpPr>
        <dsp:cNvPr id="0" name=""/>
        <dsp:cNvSpPr/>
      </dsp:nvSpPr>
      <dsp:spPr>
        <a:xfrm rot="7254558">
          <a:off x="807558" y="1208994"/>
          <a:ext cx="461674" cy="384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 rot="10800000">
        <a:off x="894954" y="1236439"/>
        <a:ext cx="346199" cy="230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E3416-F32B-40A4-AB5E-5336836E8C35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09B51-4222-4824-B64A-7897EA676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48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1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27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301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006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676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169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00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93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2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81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6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496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83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18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9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96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6661413"/>
      </p:ext>
    </p:extLst>
  </p:cSld>
  <p:clrMapOvr>
    <a:masterClrMapping/>
  </p:clrMapOvr>
  <p:transition spd="slow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131042"/>
      </p:ext>
    </p:extLst>
  </p:cSld>
  <p:clrMapOvr>
    <a:masterClrMapping/>
  </p:clrMapOvr>
  <p:transition spd="slow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735017"/>
      </p:ext>
    </p:extLst>
  </p:cSld>
  <p:clrMapOvr>
    <a:masterClrMapping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6588224" y="114383"/>
            <a:ext cx="2518475" cy="286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zh-CN" altLang="en-US" sz="1400" b="1" dirty="0">
                <a:latin typeface="楷体" pitchFamily="49" charset="-122"/>
                <a:ea typeface="楷体" pitchFamily="49" charset="-122"/>
              </a:rPr>
              <a:t>真诚</a:t>
            </a:r>
            <a:r>
              <a:rPr lang="zh-CN" altLang="en-US" sz="1400" b="1" baseline="0" dirty="0">
                <a:latin typeface="楷体" pitchFamily="49" charset="-122"/>
                <a:ea typeface="楷体" pitchFamily="49" charset="-122"/>
              </a:rPr>
              <a:t> 敬业 创新 发展 共享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702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076856"/>
      </p:ext>
    </p:extLst>
  </p:cSld>
  <p:clrMapOvr>
    <a:masterClrMapping/>
  </p:clrMapOvr>
  <p:transition spd="slow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664714"/>
      </p:ext>
    </p:extLst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99264"/>
      </p:ext>
    </p:extLst>
  </p:cSld>
  <p:clrMapOvr>
    <a:masterClrMapping/>
  </p:clrMapOvr>
  <p:transition spd="slow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662367"/>
      </p:ext>
    </p:extLst>
  </p:cSld>
  <p:clrMapOvr>
    <a:masterClrMapping/>
  </p:clrMapOvr>
  <p:transition spd="slow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itchFamily="34" charset="-122"/>
                <a:cs typeface="LilyUPC" pitchFamily="34" charset="-34"/>
                <a:sym typeface="微软雅黑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itchFamily="34" charset="-122"/>
              <a:cs typeface="LilyUPC" pitchFamily="34" charset="-34"/>
              <a:sym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51361"/>
      </p:ext>
    </p:extLst>
  </p:cSld>
  <p:clrMapOvr>
    <a:masterClrMapping/>
  </p:clrMapOvr>
  <p:transition spd="slow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850208"/>
      </p:ext>
    </p:extLst>
  </p:cSld>
  <p:clrMapOvr>
    <a:masterClrMapping/>
  </p:clrMapOvr>
  <p:transition spd="slow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016476"/>
      </p:ext>
    </p:extLst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pPr>
                <a:defRPr/>
              </a:pPr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203598"/>
            <a:ext cx="9144000" cy="23762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02361" y="1419622"/>
            <a:ext cx="5741639" cy="2194148"/>
          </a:xfrm>
          <a:prstGeom prst="rect">
            <a:avLst/>
          </a:pr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475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59" r="7500" b="12222"/>
          <a:stretch/>
        </p:blipFill>
        <p:spPr>
          <a:xfrm>
            <a:off x="0" y="1419622"/>
            <a:ext cx="3402361" cy="219414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42010" y="2092124"/>
            <a:ext cx="597942" cy="519115"/>
            <a:chOff x="4634991" y="2138335"/>
            <a:chExt cx="428348" cy="386204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KSO_Shape"/>
            <p:cNvSpPr>
              <a:spLocks/>
            </p:cNvSpPr>
            <p:nvPr/>
          </p:nvSpPr>
          <p:spPr bwMode="auto">
            <a:xfrm>
              <a:off x="4711294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F4E78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251520" y="51470"/>
            <a:ext cx="792088" cy="79208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02724" y="113794"/>
            <a:ext cx="689680" cy="6896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4285318" y="1995686"/>
            <a:ext cx="74154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商业融资计划书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9" y="188270"/>
            <a:ext cx="768129" cy="540727"/>
          </a:xfrm>
          <a:prstGeom prst="rect">
            <a:avLst/>
          </a:prstGeom>
        </p:spPr>
      </p:pic>
      <p:sp>
        <p:nvSpPr>
          <p:cNvPr id="35" name="副标题 2"/>
          <p:cNvSpPr txBox="1"/>
          <p:nvPr/>
        </p:nvSpPr>
        <p:spPr>
          <a:xfrm>
            <a:off x="3307202" y="4115466"/>
            <a:ext cx="4226836" cy="3416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微软雅黑" panose="020B0503020204020204" pitchFamily="34" charset="-122"/>
              </a:rPr>
              <a:t>辽宁鑫盾医药化工有限公司</a:t>
            </a:r>
          </a:p>
        </p:txBody>
      </p:sp>
      <p:sp>
        <p:nvSpPr>
          <p:cNvPr id="32" name="矩形 31"/>
          <p:cNvSpPr/>
          <p:nvPr/>
        </p:nvSpPr>
        <p:spPr>
          <a:xfrm>
            <a:off x="6603356" y="161282"/>
            <a:ext cx="2518475" cy="286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zh-CN" altLang="en-US" sz="1400" b="1" dirty="0">
                <a:latin typeface="楷体" pitchFamily="49" charset="-122"/>
                <a:ea typeface="楷体" pitchFamily="49" charset="-122"/>
              </a:rPr>
              <a:t>真诚</a:t>
            </a:r>
            <a:r>
              <a:rPr lang="zh-CN" altLang="en-US" sz="1400" b="1" baseline="0" dirty="0">
                <a:latin typeface="楷体" pitchFamily="49" charset="-122"/>
                <a:ea typeface="楷体" pitchFamily="49" charset="-122"/>
              </a:rPr>
              <a:t> 敬业 创新 发展 共享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4935231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59" name="WordArt 351"/>
          <p:cNvSpPr>
            <a:spLocks noChangeArrowheads="1" noChangeShapeType="1" noTextEdit="1"/>
          </p:cNvSpPr>
          <p:nvPr/>
        </p:nvSpPr>
        <p:spPr bwMode="auto">
          <a:xfrm>
            <a:off x="1259284" y="1556668"/>
            <a:ext cx="935038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400" kern="10" spc="-7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64" name="WordArt 356"/>
          <p:cNvSpPr>
            <a:spLocks noChangeArrowheads="1" noChangeShapeType="1" noTextEdit="1"/>
          </p:cNvSpPr>
          <p:nvPr/>
        </p:nvSpPr>
        <p:spPr bwMode="auto">
          <a:xfrm>
            <a:off x="6369453" y="1056752"/>
            <a:ext cx="1257665" cy="26081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zh-CN" altLang="en-US" b="1" dirty="0"/>
          </a:p>
        </p:txBody>
      </p:sp>
      <p:sp>
        <p:nvSpPr>
          <p:cNvPr id="29" name="TextBox 34"/>
          <p:cNvSpPr txBox="1"/>
          <p:nvPr/>
        </p:nvSpPr>
        <p:spPr>
          <a:xfrm>
            <a:off x="3139691" y="4492086"/>
            <a:ext cx="20977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日化</a:t>
            </a:r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建材、纺织材料、农药、油田助剂等</a:t>
            </a:r>
          </a:p>
        </p:txBody>
      </p:sp>
      <p:sp>
        <p:nvSpPr>
          <p:cNvPr id="32" name="矩形 31"/>
          <p:cNvSpPr/>
          <p:nvPr/>
        </p:nvSpPr>
        <p:spPr>
          <a:xfrm>
            <a:off x="92585" y="2156047"/>
            <a:ext cx="2585474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国内刚需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万吨、海外市场广阔</a:t>
            </a:r>
          </a:p>
        </p:txBody>
      </p:sp>
      <p:sp>
        <p:nvSpPr>
          <p:cNvPr id="34" name="矩形 33"/>
          <p:cNvSpPr/>
          <p:nvPr/>
        </p:nvSpPr>
        <p:spPr>
          <a:xfrm>
            <a:off x="92585" y="3147543"/>
            <a:ext cx="2408709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产品质量达到国际领先标准</a:t>
            </a:r>
          </a:p>
        </p:txBody>
      </p:sp>
      <p:sp>
        <p:nvSpPr>
          <p:cNvPr id="35" name="矩形 34"/>
          <p:cNvSpPr/>
          <p:nvPr/>
        </p:nvSpPr>
        <p:spPr>
          <a:xfrm>
            <a:off x="92585" y="1635824"/>
            <a:ext cx="3222701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注射级原料药、修饰剂呈几何积数增长</a:t>
            </a:r>
          </a:p>
        </p:txBody>
      </p:sp>
      <p:sp>
        <p:nvSpPr>
          <p:cNvPr id="36" name="矩形 35"/>
          <p:cNvSpPr/>
          <p:nvPr/>
        </p:nvSpPr>
        <p:spPr>
          <a:xfrm>
            <a:off x="800885" y="2635109"/>
            <a:ext cx="1610656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打破欧美垄断地位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403289" y="1654395"/>
            <a:ext cx="3584196" cy="1797478"/>
            <a:chOff x="5110334" y="1436138"/>
            <a:chExt cx="3584196" cy="1797478"/>
          </a:xfrm>
        </p:grpSpPr>
        <p:sp>
          <p:nvSpPr>
            <p:cNvPr id="66" name="WordArt 358"/>
            <p:cNvSpPr>
              <a:spLocks noChangeArrowheads="1" noChangeShapeType="1" noTextEdit="1"/>
            </p:cNvSpPr>
            <p:nvPr/>
          </p:nvSpPr>
          <p:spPr bwMode="auto">
            <a:xfrm>
              <a:off x="6781667" y="2069429"/>
              <a:ext cx="935037" cy="14287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zh-CN" altLang="en-US" sz="1400" kern="10" spc="-70" dirty="0">
                <a:solidFill>
                  <a:schemeClr val="bg1"/>
                </a:solidFill>
                <a:latin typeface="Arial Black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10334" y="1436138"/>
              <a:ext cx="3584196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乙氧基、丙氧基两线锂电池电解液溶剂生产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038832" y="2423796"/>
              <a:ext cx="1448897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一体化产业布局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5834071" y="1948083"/>
              <a:ext cx="2860459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国内先进的锂电池外加剂生产工艺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6194111" y="2925839"/>
              <a:ext cx="2500419" cy="30777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国内率先开发电池电极添加剂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317" y="-2310"/>
            <a:ext cx="9144000" cy="547705"/>
          </a:xfrm>
          <a:prstGeom prst="rect">
            <a:avLst/>
          </a:prstGeom>
        </p:spPr>
      </p:pic>
      <p:sp>
        <p:nvSpPr>
          <p:cNvPr id="42" name="标题 1"/>
          <p:cNvSpPr txBox="1">
            <a:spLocks/>
          </p:cNvSpPr>
          <p:nvPr/>
        </p:nvSpPr>
        <p:spPr bwMode="auto">
          <a:xfrm>
            <a:off x="595587" y="89912"/>
            <a:ext cx="2741856" cy="2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dirty="0"/>
              <a:t>产品优势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487601" y="738647"/>
            <a:ext cx="1505199" cy="615901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产品优势 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3437416" y="3223886"/>
            <a:ext cx="1511341" cy="1263638"/>
            <a:chOff x="-1" y="-1"/>
            <a:chExt cx="2754000" cy="2754001"/>
          </a:xfrm>
        </p:grpSpPr>
        <p:grpSp>
          <p:nvGrpSpPr>
            <p:cNvPr id="26" name="Group 3"/>
            <p:cNvGrpSpPr>
              <a:grpSpLocks noChangeAspect="1"/>
            </p:cNvGrpSpPr>
            <p:nvPr/>
          </p:nvGrpSpPr>
          <p:grpSpPr bwMode="auto">
            <a:xfrm>
              <a:off x="-1" y="-1"/>
              <a:ext cx="2754000" cy="2754001"/>
              <a:chOff x="-1" y="-1"/>
              <a:chExt cx="3059999" cy="3060001"/>
            </a:xfrm>
          </p:grpSpPr>
          <p:sp>
            <p:nvSpPr>
              <p:cNvPr id="31" name="椭圆 29"/>
              <p:cNvSpPr>
                <a:spLocks noChangeAspect="1"/>
              </p:cNvSpPr>
              <p:nvPr/>
            </p:nvSpPr>
            <p:spPr bwMode="auto">
              <a:xfrm>
                <a:off x="-1" y="-1"/>
                <a:ext cx="3059999" cy="3060001"/>
              </a:xfrm>
              <a:prstGeom prst="ellipse">
                <a:avLst/>
              </a:prstGeom>
              <a:noFill/>
              <a:ln w="57150">
                <a:solidFill>
                  <a:srgbClr val="30B8D8"/>
                </a:solidFill>
                <a:round/>
                <a:headEnd/>
                <a:tailE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椭圆 30"/>
              <p:cNvSpPr>
                <a:spLocks noChangeAspect="1"/>
              </p:cNvSpPr>
              <p:nvPr/>
            </p:nvSpPr>
            <p:spPr bwMode="auto">
              <a:xfrm>
                <a:off x="234572" y="234570"/>
                <a:ext cx="2590855" cy="2590858"/>
              </a:xfrm>
              <a:prstGeom prst="ellipse">
                <a:avLst/>
              </a:prstGeom>
              <a:solidFill>
                <a:srgbClr val="30B8D8">
                  <a:alpha val="25098"/>
                </a:srgbClr>
              </a:solidFill>
              <a:ln w="76200">
                <a:noFill/>
                <a:round/>
                <a:headEnd/>
                <a:tailE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8" name="Rectangle 13"/>
            <p:cNvSpPr>
              <a:spLocks noChangeArrowheads="1"/>
            </p:cNvSpPr>
            <p:nvPr/>
          </p:nvSpPr>
          <p:spPr bwMode="auto">
            <a:xfrm>
              <a:off x="594399" y="719792"/>
              <a:ext cx="1548714" cy="127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 smtClean="0"/>
                <a:t>工业级</a:t>
              </a:r>
              <a:r>
                <a:rPr lang="zh-CN" altLang="en-US" sz="1600" b="1" dirty="0"/>
                <a:t>产品</a:t>
              </a:r>
            </a:p>
          </p:txBody>
        </p:sp>
      </p:grpSp>
      <p:grpSp>
        <p:nvGrpSpPr>
          <p:cNvPr id="43" name="Group 2"/>
          <p:cNvGrpSpPr>
            <a:grpSpLocks/>
          </p:cNvGrpSpPr>
          <p:nvPr/>
        </p:nvGrpSpPr>
        <p:grpSpPr bwMode="auto">
          <a:xfrm>
            <a:off x="4216748" y="2063421"/>
            <a:ext cx="1511341" cy="1263638"/>
            <a:chOff x="-1" y="-1"/>
            <a:chExt cx="2754000" cy="2754001"/>
          </a:xfrm>
          <a:solidFill>
            <a:srgbClr val="92D050"/>
          </a:solidFill>
        </p:grpSpPr>
        <p:grpSp>
          <p:nvGrpSpPr>
            <p:cNvPr id="44" name="Group 3"/>
            <p:cNvGrpSpPr>
              <a:grpSpLocks noChangeAspect="1"/>
            </p:cNvGrpSpPr>
            <p:nvPr/>
          </p:nvGrpSpPr>
          <p:grpSpPr bwMode="auto">
            <a:xfrm>
              <a:off x="-1" y="-1"/>
              <a:ext cx="2754000" cy="2754001"/>
              <a:chOff x="-1" y="-1"/>
              <a:chExt cx="3059999" cy="3060001"/>
            </a:xfrm>
            <a:grpFill/>
          </p:grpSpPr>
          <p:sp>
            <p:nvSpPr>
              <p:cNvPr id="46" name="椭圆 29"/>
              <p:cNvSpPr>
                <a:spLocks noChangeAspect="1"/>
              </p:cNvSpPr>
              <p:nvPr/>
            </p:nvSpPr>
            <p:spPr bwMode="auto">
              <a:xfrm>
                <a:off x="-1" y="-1"/>
                <a:ext cx="3059999" cy="3060001"/>
              </a:xfrm>
              <a:prstGeom prst="ellipse">
                <a:avLst/>
              </a:prstGeom>
              <a:grpFill/>
              <a:ln w="57150">
                <a:solidFill>
                  <a:srgbClr val="92D050"/>
                </a:solidFill>
                <a:round/>
                <a:headEnd/>
                <a:tailE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椭圆 30"/>
              <p:cNvSpPr>
                <a:spLocks noChangeAspect="1"/>
              </p:cNvSpPr>
              <p:nvPr/>
            </p:nvSpPr>
            <p:spPr bwMode="auto">
              <a:xfrm>
                <a:off x="234572" y="234570"/>
                <a:ext cx="2590855" cy="2590858"/>
              </a:xfrm>
              <a:prstGeom prst="ellipse">
                <a:avLst/>
              </a:prstGeom>
              <a:grpFill/>
              <a:ln w="76200">
                <a:solidFill>
                  <a:srgbClr val="92D050"/>
                </a:solidFill>
                <a:round/>
                <a:headEnd/>
                <a:tailE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609015" y="736735"/>
              <a:ext cx="1553126" cy="1274472"/>
            </a:xfrm>
            <a:prstGeom prst="rect">
              <a:avLst/>
            </a:prstGeom>
            <a:grpFill/>
            <a:ln w="9525">
              <a:solidFill>
                <a:srgbClr val="92D05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/>
                <a:t>新能源材料</a:t>
              </a:r>
            </a:p>
          </p:txBody>
        </p:sp>
      </p:grpSp>
      <p:grpSp>
        <p:nvGrpSpPr>
          <p:cNvPr id="48" name="Group 2"/>
          <p:cNvGrpSpPr>
            <a:grpSpLocks/>
          </p:cNvGrpSpPr>
          <p:nvPr/>
        </p:nvGrpSpPr>
        <p:grpSpPr bwMode="auto">
          <a:xfrm>
            <a:off x="2642308" y="2053324"/>
            <a:ext cx="1511341" cy="1263638"/>
            <a:chOff x="-1" y="-1"/>
            <a:chExt cx="2754000" cy="2754001"/>
          </a:xfrm>
          <a:solidFill>
            <a:srgbClr val="92D050"/>
          </a:solidFill>
        </p:grpSpPr>
        <p:grpSp>
          <p:nvGrpSpPr>
            <p:cNvPr id="49" name="Group 3"/>
            <p:cNvGrpSpPr>
              <a:grpSpLocks noChangeAspect="1"/>
            </p:cNvGrpSpPr>
            <p:nvPr/>
          </p:nvGrpSpPr>
          <p:grpSpPr bwMode="auto">
            <a:xfrm>
              <a:off x="-1" y="-1"/>
              <a:ext cx="2754000" cy="2754001"/>
              <a:chOff x="-1" y="-1"/>
              <a:chExt cx="3059999" cy="3060001"/>
            </a:xfrm>
            <a:grpFill/>
          </p:grpSpPr>
          <p:sp>
            <p:nvSpPr>
              <p:cNvPr id="51" name="椭圆 29"/>
              <p:cNvSpPr>
                <a:spLocks noChangeAspect="1"/>
              </p:cNvSpPr>
              <p:nvPr/>
            </p:nvSpPr>
            <p:spPr bwMode="auto">
              <a:xfrm>
                <a:off x="-1" y="-1"/>
                <a:ext cx="3059999" cy="3060001"/>
              </a:xfrm>
              <a:prstGeom prst="ellipse">
                <a:avLst/>
              </a:prstGeom>
              <a:grpFill/>
              <a:ln w="57150">
                <a:solidFill>
                  <a:srgbClr val="92D050"/>
                </a:solidFill>
                <a:round/>
                <a:headEnd/>
                <a:tailE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  <a:extLst/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椭圆 30"/>
              <p:cNvSpPr>
                <a:spLocks noChangeAspect="1"/>
              </p:cNvSpPr>
              <p:nvPr/>
            </p:nvSpPr>
            <p:spPr bwMode="auto">
              <a:xfrm>
                <a:off x="234572" y="234570"/>
                <a:ext cx="2590855" cy="2590858"/>
              </a:xfrm>
              <a:prstGeom prst="ellipse">
                <a:avLst/>
              </a:prstGeom>
              <a:grpFill/>
              <a:ln w="76200">
                <a:solidFill>
                  <a:srgbClr val="92D050"/>
                </a:solidFill>
                <a:round/>
                <a:headEnd/>
                <a:tailEnd/>
              </a:ln>
              <a:effectLst>
                <a:glow rad="88900">
                  <a:schemeClr val="accent1">
                    <a:satMod val="175000"/>
                    <a:alpha val="30000"/>
                  </a:schemeClr>
                </a:glow>
              </a:effec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0" name="Rectangle 13"/>
            <p:cNvSpPr>
              <a:spLocks noChangeArrowheads="1"/>
            </p:cNvSpPr>
            <p:nvPr/>
          </p:nvSpPr>
          <p:spPr bwMode="auto">
            <a:xfrm>
              <a:off x="609015" y="736735"/>
              <a:ext cx="1553126" cy="1274472"/>
            </a:xfrm>
            <a:prstGeom prst="rect">
              <a:avLst/>
            </a:prstGeom>
            <a:grpFill/>
            <a:ln w="9525">
              <a:solidFill>
                <a:srgbClr val="92D05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 smtClean="0"/>
                <a:t>医药级</a:t>
              </a:r>
              <a:r>
                <a:rPr lang="zh-CN" altLang="en-US" sz="1600" b="1" dirty="0"/>
                <a:t>产品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158801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046" y="96698"/>
            <a:ext cx="2741856" cy="277143"/>
          </a:xfrm>
        </p:spPr>
        <p:txBody>
          <a:bodyPr/>
          <a:lstStyle/>
          <a:p>
            <a:r>
              <a:rPr lang="zh-CN" altLang="en-US" dirty="0" smtClean="0"/>
              <a:t>企业优势</a:t>
            </a:r>
            <a:endParaRPr lang="zh-CN" altLang="en-US" dirty="0"/>
          </a:p>
        </p:txBody>
      </p:sp>
      <p:sp>
        <p:nvSpPr>
          <p:cNvPr id="3" name="KSO_Shape"/>
          <p:cNvSpPr>
            <a:spLocks/>
          </p:cNvSpPr>
          <p:nvPr/>
        </p:nvSpPr>
        <p:spPr bwMode="auto">
          <a:xfrm>
            <a:off x="242469" y="123478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A8DF2169-8D78-44D1-AEDB-4FB5A296C71E}"/>
              </a:ext>
            </a:extLst>
          </p:cNvPr>
          <p:cNvSpPr txBox="1">
            <a:spLocks/>
          </p:cNvSpPr>
          <p:nvPr/>
        </p:nvSpPr>
        <p:spPr bwMode="auto">
          <a:xfrm>
            <a:off x="2843808" y="841647"/>
            <a:ext cx="2894577" cy="462264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低碳环保 永续经营</a:t>
            </a:r>
          </a:p>
        </p:txBody>
      </p:sp>
      <p:sp>
        <p:nvSpPr>
          <p:cNvPr id="20" name="Freeform 21"/>
          <p:cNvSpPr/>
          <p:nvPr/>
        </p:nvSpPr>
        <p:spPr bwMode="auto">
          <a:xfrm>
            <a:off x="3232997" y="2989826"/>
            <a:ext cx="2093277" cy="344907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pPr algn="ctr"/>
            <a:r>
              <a:rPr lang="zh-CN" altLang="en-US" sz="1400" b="1" dirty="0">
                <a:latin typeface="+mn-ea"/>
              </a:rPr>
              <a:t>稳定的生产能力</a:t>
            </a:r>
          </a:p>
        </p:txBody>
      </p:sp>
      <p:sp>
        <p:nvSpPr>
          <p:cNvPr id="21" name="Freeform 21"/>
          <p:cNvSpPr/>
          <p:nvPr/>
        </p:nvSpPr>
        <p:spPr bwMode="auto">
          <a:xfrm>
            <a:off x="3229963" y="1599263"/>
            <a:ext cx="2096311" cy="344907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pPr algn="ctr"/>
            <a:r>
              <a:rPr lang="zh-CN" altLang="en-US" sz="1400" b="1" dirty="0">
                <a:latin typeface="+mn-ea"/>
              </a:rPr>
              <a:t>国际领先的技术优势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3232996" y="2265449"/>
            <a:ext cx="2093278" cy="344907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pPr algn="ctr"/>
            <a:r>
              <a:rPr lang="zh-CN" altLang="en-US" sz="1400" b="1" dirty="0">
                <a:latin typeface="+mn-ea"/>
              </a:rPr>
              <a:t>持续前沿的研发能力</a:t>
            </a:r>
          </a:p>
        </p:txBody>
      </p:sp>
      <p:sp>
        <p:nvSpPr>
          <p:cNvPr id="23" name="Freeform 21"/>
          <p:cNvSpPr/>
          <p:nvPr/>
        </p:nvSpPr>
        <p:spPr bwMode="auto">
          <a:xfrm>
            <a:off x="3229962" y="3702249"/>
            <a:ext cx="2096311" cy="344907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pPr algn="ctr"/>
            <a:r>
              <a:rPr lang="zh-CN" altLang="en-US" sz="1400" b="1" dirty="0">
                <a:latin typeface="+mn-ea"/>
              </a:rPr>
              <a:t>一体化产业链</a:t>
            </a:r>
          </a:p>
        </p:txBody>
      </p:sp>
      <p:sp>
        <p:nvSpPr>
          <p:cNvPr id="25" name="Freeform 21"/>
          <p:cNvSpPr/>
          <p:nvPr/>
        </p:nvSpPr>
        <p:spPr bwMode="auto">
          <a:xfrm>
            <a:off x="3229963" y="4299942"/>
            <a:ext cx="2096311" cy="666186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r>
              <a:rPr lang="zh-CN" altLang="en-US" sz="1400" b="1" dirty="0">
                <a:latin typeface="+mn-ea"/>
              </a:rPr>
              <a:t>消耗二氧化碳、</a:t>
            </a:r>
            <a:r>
              <a:rPr lang="zh-CN" altLang="en-US" sz="1400" b="1" dirty="0" smtClean="0">
                <a:latin typeface="+mn-ea"/>
              </a:rPr>
              <a:t>低能耗</a:t>
            </a:r>
            <a:endParaRPr lang="en-US" altLang="zh-CN" sz="1400" b="1" dirty="0" smtClean="0">
              <a:latin typeface="+mn-ea"/>
            </a:endParaRPr>
          </a:p>
          <a:p>
            <a:r>
              <a:rPr lang="zh-CN" altLang="en-US" sz="1400" b="1" dirty="0" smtClean="0">
                <a:latin typeface="+mn-ea"/>
              </a:rPr>
              <a:t>低污染、绿色</a:t>
            </a:r>
            <a:r>
              <a:rPr lang="zh-CN" altLang="en-US" sz="1400" b="1" dirty="0">
                <a:latin typeface="+mn-ea"/>
              </a:rPr>
              <a:t>经济项目</a:t>
            </a:r>
          </a:p>
        </p:txBody>
      </p:sp>
    </p:spTree>
    <p:extLst>
      <p:ext uri="{BB962C8B-B14F-4D97-AF65-F5344CB8AC3E}">
        <p14:creationId xmlns:p14="http://schemas.microsoft.com/office/powerpoint/2010/main" val="1686563801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-43494"/>
            <a:ext cx="919826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41651" y="1465193"/>
            <a:ext cx="9197476" cy="365187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9"/>
          <p:cNvSpPr txBox="1"/>
          <p:nvPr/>
        </p:nvSpPr>
        <p:spPr>
          <a:xfrm>
            <a:off x="2771800" y="2304894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经营成果</a:t>
            </a:r>
            <a:endParaRPr lang="zh-CN" altLang="en-US" sz="3600" b="1" spc="3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3851921" y="818051"/>
            <a:ext cx="1512168" cy="148684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4015621" y="3230855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创新成果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4239640" y="1300540"/>
            <a:ext cx="764408" cy="81301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3573" y="25963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5087" y="77167"/>
            <a:ext cx="689680" cy="689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" y="183341"/>
            <a:ext cx="768129" cy="540727"/>
          </a:xfrm>
          <a:prstGeom prst="rect">
            <a:avLst/>
          </a:prstGeom>
        </p:spPr>
      </p:pic>
      <p:sp>
        <p:nvSpPr>
          <p:cNvPr id="19" name="文本框 9"/>
          <p:cNvSpPr txBox="1"/>
          <p:nvPr/>
        </p:nvSpPr>
        <p:spPr>
          <a:xfrm>
            <a:off x="4056489" y="3806919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经营成果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1571317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创新成果</a:t>
            </a:r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13" name="Picture 10" descr="C:\Users\Administrator.USER-20190605WV\Desktop\准备填报资料\固定资产项目补贴申报材料\16.专利文件\软著证书\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1"/>
          <a:stretch>
            <a:fillRect/>
          </a:stretch>
        </p:blipFill>
        <p:spPr bwMode="auto">
          <a:xfrm>
            <a:off x="3002974" y="3042756"/>
            <a:ext cx="1298687" cy="208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8"/>
          <a:stretch/>
        </p:blipFill>
        <p:spPr>
          <a:xfrm rot="1075432">
            <a:off x="5883385" y="2216087"/>
            <a:ext cx="1284952" cy="203286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548942" y="570944"/>
            <a:ext cx="2031325" cy="46166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研发创新成果</a:t>
            </a:r>
          </a:p>
        </p:txBody>
      </p:sp>
      <p:sp>
        <p:nvSpPr>
          <p:cNvPr id="16" name="矩形 15"/>
          <p:cNvSpPr/>
          <p:nvPr/>
        </p:nvSpPr>
        <p:spPr>
          <a:xfrm>
            <a:off x="3104170" y="1153784"/>
            <a:ext cx="3236784" cy="30777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获</a:t>
            </a:r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得专利技术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24</a:t>
            </a:r>
            <a:r>
              <a:rPr lang="zh-CN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项，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正在申请专利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项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4553" r="4078"/>
          <a:stretch/>
        </p:blipFill>
        <p:spPr>
          <a:xfrm rot="20168467">
            <a:off x="3023625" y="1869833"/>
            <a:ext cx="1176428" cy="2051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007">
            <a:off x="7074892" y="2635863"/>
            <a:ext cx="1263151" cy="19434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54281">
            <a:off x="1875314" y="2321818"/>
            <a:ext cx="1295692" cy="2022819"/>
          </a:xfrm>
          <a:prstGeom prst="rect">
            <a:avLst/>
          </a:prstGeom>
        </p:spPr>
      </p:pic>
      <p:pic>
        <p:nvPicPr>
          <p:cNvPr id="23" name="Picture 13" descr="C:\Users\Administrator.USER-20190605WV\Desktop\准备填报资料\固定资产项目补贴申报材料\16.专利文件\软著证书\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" t="2751" r="2425" b="4851"/>
          <a:stretch>
            <a:fillRect/>
          </a:stretch>
        </p:blipFill>
        <p:spPr bwMode="auto">
          <a:xfrm>
            <a:off x="4293713" y="3129465"/>
            <a:ext cx="1187276" cy="201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8227">
            <a:off x="755321" y="2821706"/>
            <a:ext cx="1313502" cy="205281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2827" r="3243" b="-1"/>
          <a:stretch/>
        </p:blipFill>
        <p:spPr>
          <a:xfrm rot="1047917">
            <a:off x="4689508" y="1881992"/>
            <a:ext cx="1275761" cy="20399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55" y="1543547"/>
            <a:ext cx="1224487" cy="20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84531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经营成果</a:t>
            </a:r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36840"/>
              </p:ext>
            </p:extLst>
          </p:nvPr>
        </p:nvGraphicFramePr>
        <p:xfrm>
          <a:off x="544097" y="1661244"/>
          <a:ext cx="7736924" cy="2951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4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8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主要指标</a:t>
                      </a:r>
                      <a:endParaRPr lang="en-US" altLang="zh-CN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2018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2019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2020</a:t>
                      </a: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总资产</a:t>
                      </a:r>
                      <a:endParaRPr lang="en-US" altLang="zh-CN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9853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11572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16203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净资产</a:t>
                      </a:r>
                      <a:endParaRPr lang="en-US" altLang="zh-CN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4485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R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7122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9425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营业收入</a:t>
                      </a:r>
                      <a:endParaRPr lang="en-US" altLang="zh-CN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4998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32374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33043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净利率</a:t>
                      </a:r>
                      <a:endParaRPr lang="en-US" altLang="zh-CN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7.58%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7.49%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5.91%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净利润</a:t>
                      </a:r>
                      <a:endParaRPr lang="en-US" altLang="zh-CN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379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2425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1953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0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净现金流</a:t>
                      </a:r>
                      <a:endParaRPr lang="en-US" altLang="zh-CN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102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410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542</a:t>
                      </a: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635896" y="794196"/>
            <a:ext cx="1543702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经营情况</a:t>
            </a:r>
          </a:p>
        </p:txBody>
      </p:sp>
      <p:sp>
        <p:nvSpPr>
          <p:cNvPr id="5" name="矩形 4"/>
          <p:cNvSpPr/>
          <p:nvPr/>
        </p:nvSpPr>
        <p:spPr>
          <a:xfrm>
            <a:off x="7053176" y="125586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单位：万元</a:t>
            </a:r>
            <a:endParaRPr lang="zh-CN" altLang="en-US" sz="1600" dirty="0"/>
          </a:p>
        </p:txBody>
      </p:sp>
      <p:sp>
        <p:nvSpPr>
          <p:cNvPr id="6" name="KSO_Shape"/>
          <p:cNvSpPr>
            <a:spLocks/>
          </p:cNvSpPr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13120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1851670"/>
            <a:ext cx="9144000" cy="329183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9"/>
          <p:cNvSpPr txBox="1"/>
          <p:nvPr/>
        </p:nvSpPr>
        <p:spPr>
          <a:xfrm>
            <a:off x="2851151" y="2859782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发展前景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3779913" y="1074702"/>
            <a:ext cx="1584176" cy="155393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文本框 9"/>
          <p:cNvSpPr txBox="1"/>
          <p:nvPr/>
        </p:nvSpPr>
        <p:spPr>
          <a:xfrm>
            <a:off x="3901440" y="4166959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效益预测</a:t>
            </a:r>
          </a:p>
        </p:txBody>
      </p:sp>
      <p:sp>
        <p:nvSpPr>
          <p:cNvPr id="12" name="KSO_Shape"/>
          <p:cNvSpPr>
            <a:spLocks noChangeAspect="1"/>
          </p:cNvSpPr>
          <p:nvPr/>
        </p:nvSpPr>
        <p:spPr bwMode="auto">
          <a:xfrm>
            <a:off x="4067944" y="1563638"/>
            <a:ext cx="947240" cy="80672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901440" y="3662903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发展规划</a:t>
            </a:r>
          </a:p>
        </p:txBody>
      </p:sp>
      <p:sp>
        <p:nvSpPr>
          <p:cNvPr id="9" name="椭圆 8"/>
          <p:cNvSpPr/>
          <p:nvPr/>
        </p:nvSpPr>
        <p:spPr>
          <a:xfrm>
            <a:off x="23573" y="25963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74777" y="77167"/>
            <a:ext cx="689680" cy="689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" y="121218"/>
            <a:ext cx="768129" cy="5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10300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Shape"/>
          <p:cNvSpPr>
            <a:spLocks/>
          </p:cNvSpPr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副标题 2"/>
          <p:cNvSpPr txBox="1"/>
          <p:nvPr/>
        </p:nvSpPr>
        <p:spPr>
          <a:xfrm>
            <a:off x="3065995" y="3590391"/>
            <a:ext cx="2946166" cy="29554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第一个5年实现产业布局、以工养药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Tx/>
              <a:buSzTx/>
              <a:buFontTx/>
            </a:pP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343342" y="1859757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</a:p>
        </p:txBody>
      </p:sp>
      <p:sp>
        <p:nvSpPr>
          <p:cNvPr id="19" name="矩形 18"/>
          <p:cNvSpPr/>
          <p:nvPr/>
        </p:nvSpPr>
        <p:spPr>
          <a:xfrm>
            <a:off x="894248" y="1826218"/>
            <a:ext cx="8640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  <p:sp>
        <p:nvSpPr>
          <p:cNvPr id="4" name="矩形 3"/>
          <p:cNvSpPr/>
          <p:nvPr/>
        </p:nvSpPr>
        <p:spPr>
          <a:xfrm>
            <a:off x="4352108" y="2692954"/>
            <a:ext cx="3820292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第二个5年计划完善制药、以药代工，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spcBef>
                <a:spcPts val="0"/>
              </a:spcBef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构建辽宁四川一体化产业基地，启动上市规划</a:t>
            </a:r>
          </a:p>
        </p:txBody>
      </p:sp>
      <p:sp>
        <p:nvSpPr>
          <p:cNvPr id="5" name="矩形 4"/>
          <p:cNvSpPr/>
          <p:nvPr/>
        </p:nvSpPr>
        <p:spPr>
          <a:xfrm>
            <a:off x="5774761" y="1915268"/>
            <a:ext cx="3117719" cy="307777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第三个5年建成湛江项目形成全国布局</a:t>
            </a:r>
          </a:p>
        </p:txBody>
      </p:sp>
      <p:sp>
        <p:nvSpPr>
          <p:cNvPr id="6" name="右箭头 5"/>
          <p:cNvSpPr/>
          <p:nvPr/>
        </p:nvSpPr>
        <p:spPr>
          <a:xfrm rot="19716267">
            <a:off x="2552080" y="2958138"/>
            <a:ext cx="782521" cy="337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右箭头 69"/>
          <p:cNvSpPr/>
          <p:nvPr/>
        </p:nvSpPr>
        <p:spPr>
          <a:xfrm rot="19716267">
            <a:off x="3962666" y="2171539"/>
            <a:ext cx="839276" cy="337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右箭头 70"/>
          <p:cNvSpPr/>
          <p:nvPr/>
        </p:nvSpPr>
        <p:spPr>
          <a:xfrm rot="19716267">
            <a:off x="5415489" y="1369695"/>
            <a:ext cx="730145" cy="337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117"/>
            <a:ext cx="9144000" cy="547705"/>
          </a:xfrm>
          <a:prstGeom prst="rect">
            <a:avLst/>
          </a:prstGeom>
        </p:spPr>
      </p:pic>
      <p:sp>
        <p:nvSpPr>
          <p:cNvPr id="40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1212262" cy="277143"/>
          </a:xfrm>
        </p:spPr>
        <p:txBody>
          <a:bodyPr/>
          <a:lstStyle/>
          <a:p>
            <a:r>
              <a:rPr lang="zh-CN" altLang="en-US" dirty="0"/>
              <a:t>发展规划</a:t>
            </a:r>
          </a:p>
        </p:txBody>
      </p:sp>
      <p:cxnSp>
        <p:nvCxnSpPr>
          <p:cNvPr id="8" name="连接符: 肘形 7">
            <a:extLst>
              <a:ext uri="{FF2B5EF4-FFF2-40B4-BE49-F238E27FC236}">
                <a16:creationId xmlns:a16="http://schemas.microsoft.com/office/drawing/2014/main" id="{BA4F7ED0-A18D-4638-AD34-00251BA446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58344" y="3225483"/>
            <a:ext cx="2584248" cy="757467"/>
          </a:xfrm>
          <a:prstGeom prst="bentConnector3">
            <a:avLst>
              <a:gd name="adj1" fmla="val 528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3F050B56-B4B7-40FD-9C56-BD046E729339}"/>
              </a:ext>
            </a:extLst>
          </p:cNvPr>
          <p:cNvCxnSpPr>
            <a:cxnSpLocks/>
          </p:cNvCxnSpPr>
          <p:nvPr/>
        </p:nvCxnSpPr>
        <p:spPr>
          <a:xfrm rot="10800000" flipV="1">
            <a:off x="4333826" y="1635646"/>
            <a:ext cx="2686446" cy="802254"/>
          </a:xfrm>
          <a:prstGeom prst="bentConnector3">
            <a:avLst>
              <a:gd name="adj1" fmla="val 470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5681AD03-78AB-40FA-97E0-77E899321036}"/>
              </a:ext>
            </a:extLst>
          </p:cNvPr>
          <p:cNvCxnSpPr/>
          <p:nvPr/>
        </p:nvCxnSpPr>
        <p:spPr>
          <a:xfrm>
            <a:off x="4342592" y="2440740"/>
            <a:ext cx="750" cy="78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209443" y="2353964"/>
            <a:ext cx="904309" cy="852626"/>
            <a:chOff x="3624203" y="3010680"/>
            <a:chExt cx="973137" cy="973138"/>
          </a:xfrm>
          <a:solidFill>
            <a:srgbClr val="F9AA0B"/>
          </a:solidFill>
        </p:grpSpPr>
        <p:sp>
          <p:nvSpPr>
            <p:cNvPr id="30" name="Oval 10"/>
            <p:cNvSpPr>
              <a:spLocks noChangeArrowheads="1"/>
            </p:cNvSpPr>
            <p:nvPr/>
          </p:nvSpPr>
          <p:spPr bwMode="auto">
            <a:xfrm>
              <a:off x="3624203" y="3010680"/>
              <a:ext cx="973137" cy="97313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Text Box 46"/>
            <p:cNvSpPr txBox="1">
              <a:spLocks noChangeArrowheads="1"/>
            </p:cNvSpPr>
            <p:nvPr/>
          </p:nvSpPr>
          <p:spPr bwMode="auto">
            <a:xfrm>
              <a:off x="3713307" y="3291068"/>
              <a:ext cx="771425" cy="456662"/>
            </a:xfrm>
            <a:prstGeom prst="rect">
              <a:avLst/>
            </a:prstGeom>
            <a:solidFill>
              <a:srgbClr val="00B0F0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FFFF"/>
                  </a:solidFill>
                  <a:latin typeface="Impact" panose="020B0806030902050204" pitchFamily="34" charset="0"/>
                  <a:ea typeface="微软雅黑" pitchFamily="34" charset="-122"/>
                </a:rPr>
                <a:t>2020</a:t>
              </a:r>
              <a:endParaRPr lang="en-US" altLang="ko-KR" sz="2000" dirty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662723" y="1525185"/>
            <a:ext cx="904309" cy="852626"/>
            <a:chOff x="3624203" y="3010680"/>
            <a:chExt cx="973137" cy="9731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3624203" y="3010680"/>
              <a:ext cx="973137" cy="97313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Text Box 46"/>
            <p:cNvSpPr txBox="1">
              <a:spLocks noChangeArrowheads="1"/>
            </p:cNvSpPr>
            <p:nvPr/>
          </p:nvSpPr>
          <p:spPr bwMode="auto">
            <a:xfrm>
              <a:off x="3713308" y="3291068"/>
              <a:ext cx="771424" cy="45666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FFFF"/>
                  </a:solidFill>
                  <a:latin typeface="Impact" panose="020B0806030902050204" pitchFamily="34" charset="0"/>
                  <a:ea typeface="微软雅黑" pitchFamily="34" charset="-122"/>
                </a:rPr>
                <a:t>2025</a:t>
              </a:r>
              <a:endParaRPr lang="en-US" altLang="ko-KR" sz="2000" dirty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818270" y="3137936"/>
            <a:ext cx="904309" cy="852626"/>
            <a:chOff x="3624203" y="3010680"/>
            <a:chExt cx="973137" cy="973138"/>
          </a:xfrm>
          <a:solidFill>
            <a:srgbClr val="F9AA0B"/>
          </a:solidFill>
        </p:grpSpPr>
        <p:sp>
          <p:nvSpPr>
            <p:cNvPr id="42" name="Oval 10"/>
            <p:cNvSpPr>
              <a:spLocks noChangeArrowheads="1"/>
            </p:cNvSpPr>
            <p:nvPr/>
          </p:nvSpPr>
          <p:spPr bwMode="auto">
            <a:xfrm>
              <a:off x="3624203" y="3010680"/>
              <a:ext cx="973137" cy="97313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4" name="Text Box 46"/>
            <p:cNvSpPr txBox="1">
              <a:spLocks noChangeArrowheads="1"/>
            </p:cNvSpPr>
            <p:nvPr/>
          </p:nvSpPr>
          <p:spPr bwMode="auto">
            <a:xfrm>
              <a:off x="3755818" y="3291068"/>
              <a:ext cx="686406" cy="412362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itchFamily="34" charset="-122"/>
                </a:rPr>
                <a:t>2015</a:t>
              </a:r>
              <a:endParaRPr lang="en-US" altLang="ko-KR" sz="2000" dirty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45105" y="794625"/>
            <a:ext cx="853295" cy="794186"/>
            <a:chOff x="3745029" y="2978991"/>
            <a:chExt cx="973137" cy="973138"/>
          </a:xfrm>
          <a:solidFill>
            <a:srgbClr val="F9AA0B"/>
          </a:solidFill>
        </p:grpSpPr>
        <p:sp>
          <p:nvSpPr>
            <p:cNvPr id="37" name="Oval 10"/>
            <p:cNvSpPr>
              <a:spLocks noChangeArrowheads="1"/>
            </p:cNvSpPr>
            <p:nvPr/>
          </p:nvSpPr>
          <p:spPr bwMode="auto">
            <a:xfrm>
              <a:off x="3745029" y="2978991"/>
              <a:ext cx="973137" cy="973138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00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3903969" y="3304570"/>
              <a:ext cx="724878" cy="41236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itchFamily="34" charset="-122"/>
                </a:rPr>
                <a:t>2030</a:t>
              </a:r>
              <a:endParaRPr lang="en-US" altLang="ko-KR" sz="2000" dirty="0">
                <a:solidFill>
                  <a:srgbClr val="FFFFFF"/>
                </a:solidFill>
                <a:latin typeface="Impact" panose="020B0806030902050204" pitchFamily="34" charset="0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520877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1085672" cy="277143"/>
          </a:xfrm>
        </p:spPr>
        <p:txBody>
          <a:bodyPr/>
          <a:lstStyle/>
          <a:p>
            <a:r>
              <a:rPr lang="zh-CN" altLang="en-US" dirty="0"/>
              <a:t>项目简介</a:t>
            </a:r>
          </a:p>
        </p:txBody>
      </p:sp>
      <p:sp>
        <p:nvSpPr>
          <p:cNvPr id="14" name="矩形 21"/>
          <p:cNvSpPr/>
          <p:nvPr/>
        </p:nvSpPr>
        <p:spPr>
          <a:xfrm>
            <a:off x="1838142" y="485186"/>
            <a:ext cx="4608512" cy="570647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鑫盾（四川）一体化产业基地</a:t>
            </a:r>
          </a:p>
        </p:txBody>
      </p:sp>
      <p:sp>
        <p:nvSpPr>
          <p:cNvPr id="3" name="矩形 2"/>
          <p:cNvSpPr/>
          <p:nvPr/>
        </p:nvSpPr>
        <p:spPr>
          <a:xfrm>
            <a:off x="3563888" y="1258428"/>
            <a:ext cx="543739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altLang="zh-CN" sz="1400" b="1" dirty="0">
                <a:latin typeface="+mn-ea"/>
                <a:ea typeface="+mn-ea"/>
              </a:rPr>
              <a:t>10</a:t>
            </a:r>
            <a:r>
              <a:rPr lang="zh-CN" altLang="en-US" sz="1400" b="1" dirty="0">
                <a:latin typeface="+mn-ea"/>
                <a:ea typeface="+mn-ea"/>
              </a:rPr>
              <a:t>亿</a:t>
            </a:r>
          </a:p>
        </p:txBody>
      </p:sp>
      <p:sp>
        <p:nvSpPr>
          <p:cNvPr id="4" name="矩形 3"/>
          <p:cNvSpPr/>
          <p:nvPr/>
        </p:nvSpPr>
        <p:spPr>
          <a:xfrm>
            <a:off x="3563888" y="1923424"/>
            <a:ext cx="4134465" cy="73866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latin typeface="+mn-ea"/>
                <a:ea typeface="+mn-ea"/>
              </a:rPr>
              <a:t>                 13</a:t>
            </a:r>
            <a:r>
              <a:rPr lang="zh-CN" altLang="en-US" sz="1400" b="1" dirty="0" smtClean="0">
                <a:latin typeface="+mn-ea"/>
                <a:ea typeface="+mn-ea"/>
              </a:rPr>
              <a:t>万吨</a:t>
            </a:r>
            <a:r>
              <a:rPr lang="en-US" altLang="zh-CN" sz="1400" b="1" dirty="0" smtClean="0">
                <a:latin typeface="+mn-ea"/>
                <a:ea typeface="+mn-ea"/>
              </a:rPr>
              <a:t>/</a:t>
            </a:r>
            <a:r>
              <a:rPr lang="zh-CN" altLang="en-US" sz="1400" b="1" dirty="0" smtClean="0">
                <a:latin typeface="+mn-ea"/>
                <a:ea typeface="+mn-ea"/>
              </a:rPr>
              <a:t>年</a:t>
            </a:r>
            <a:endParaRPr lang="en-US" altLang="zh-CN" sz="1400" b="1" dirty="0" smtClean="0">
              <a:latin typeface="+mn-ea"/>
              <a:ea typeface="+mn-ea"/>
            </a:endParaRPr>
          </a:p>
          <a:p>
            <a:r>
              <a:rPr lang="zh-CN" altLang="en-US" sz="1400" b="1" dirty="0" smtClean="0">
                <a:latin typeface="+mn-ea"/>
                <a:ea typeface="+mn-ea"/>
              </a:rPr>
              <a:t>精制级表面活性剂</a:t>
            </a:r>
            <a:r>
              <a:rPr lang="en-US" altLang="zh-CN" sz="1400" b="1" dirty="0" smtClean="0">
                <a:latin typeface="+mn-ea"/>
                <a:ea typeface="+mn-ea"/>
              </a:rPr>
              <a:t>4</a:t>
            </a:r>
            <a:r>
              <a:rPr lang="zh-CN" altLang="en-US" sz="1400" b="1" dirty="0" smtClean="0">
                <a:latin typeface="+mn-ea"/>
                <a:ea typeface="+mn-ea"/>
              </a:rPr>
              <a:t>万吨  差异</a:t>
            </a:r>
            <a:r>
              <a:rPr lang="zh-CN" altLang="en-US" sz="1400" b="1" dirty="0">
                <a:latin typeface="+mn-ea"/>
                <a:ea typeface="+mn-ea"/>
              </a:rPr>
              <a:t>性表面活性剂</a:t>
            </a:r>
            <a:r>
              <a:rPr lang="en-US" altLang="zh-CN" sz="1400" b="1" dirty="0">
                <a:latin typeface="+mn-ea"/>
                <a:ea typeface="+mn-ea"/>
              </a:rPr>
              <a:t>1</a:t>
            </a:r>
            <a:r>
              <a:rPr lang="zh-CN" altLang="en-US" sz="1400" b="1" dirty="0">
                <a:latin typeface="+mn-ea"/>
                <a:ea typeface="+mn-ea"/>
              </a:rPr>
              <a:t>万吨</a:t>
            </a:r>
            <a:endParaRPr lang="en-US" altLang="zh-CN" sz="1400" b="1" dirty="0">
              <a:latin typeface="+mn-ea"/>
              <a:ea typeface="+mn-ea"/>
            </a:endParaRPr>
          </a:p>
          <a:p>
            <a:r>
              <a:rPr lang="zh-CN" altLang="en-US" sz="1400" b="1" dirty="0" smtClean="0">
                <a:latin typeface="+mn-ea"/>
              </a:rPr>
              <a:t>原料药</a:t>
            </a:r>
            <a:r>
              <a:rPr lang="zh-CN" altLang="en-US" sz="1400" b="1" dirty="0">
                <a:latin typeface="+mn-ea"/>
              </a:rPr>
              <a:t>系列产品</a:t>
            </a:r>
            <a:r>
              <a:rPr lang="en-US" altLang="zh-CN" sz="1400" b="1" dirty="0">
                <a:latin typeface="+mn-ea"/>
              </a:rPr>
              <a:t>1</a:t>
            </a:r>
            <a:r>
              <a:rPr lang="zh-CN" altLang="en-US" sz="1400" b="1" dirty="0">
                <a:latin typeface="+mn-ea"/>
              </a:rPr>
              <a:t>万</a:t>
            </a:r>
            <a:r>
              <a:rPr lang="zh-CN" altLang="en-US" sz="1400" b="1" dirty="0" smtClean="0">
                <a:latin typeface="+mn-ea"/>
              </a:rPr>
              <a:t>吨</a:t>
            </a:r>
            <a:r>
              <a:rPr lang="en-US" altLang="zh-CN" sz="1400" b="1" dirty="0">
                <a:latin typeface="+mn-ea"/>
              </a:rPr>
              <a:t> </a:t>
            </a:r>
            <a:r>
              <a:rPr lang="en-US" altLang="zh-CN" sz="1400" b="1" dirty="0" smtClean="0">
                <a:latin typeface="+mn-ea"/>
              </a:rPr>
              <a:t>   </a:t>
            </a:r>
            <a:r>
              <a:rPr lang="zh-CN" altLang="en-US" sz="1400" b="1" dirty="0" smtClean="0">
                <a:latin typeface="+mn-ea"/>
              </a:rPr>
              <a:t>新能源</a:t>
            </a:r>
            <a:r>
              <a:rPr lang="zh-CN" altLang="en-US" sz="1400" b="1" dirty="0">
                <a:latin typeface="+mn-ea"/>
              </a:rPr>
              <a:t>系列产品</a:t>
            </a:r>
            <a:r>
              <a:rPr lang="en-US" altLang="zh-CN" sz="1400" b="1" dirty="0">
                <a:latin typeface="+mn-ea"/>
              </a:rPr>
              <a:t>6</a:t>
            </a:r>
            <a:r>
              <a:rPr lang="zh-CN" altLang="en-US" sz="1400" b="1" dirty="0">
                <a:latin typeface="+mn-ea"/>
              </a:rPr>
              <a:t>万</a:t>
            </a:r>
            <a:r>
              <a:rPr lang="zh-CN" altLang="en-US" sz="1400" b="1" dirty="0" smtClean="0">
                <a:latin typeface="+mn-ea"/>
              </a:rPr>
              <a:t>吨</a:t>
            </a:r>
            <a:endParaRPr lang="en-US" altLang="zh-CN" sz="1400" b="1" dirty="0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63887" y="3029002"/>
            <a:ext cx="4134465" cy="52322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n-ea"/>
                <a:ea typeface="+mn-ea"/>
              </a:rPr>
              <a:t>利用成都所处的中欧班列地理优势和一带一路政策</a:t>
            </a:r>
            <a:endParaRPr lang="en-US" altLang="zh-CN" sz="1400" b="1" dirty="0">
              <a:latin typeface="+mn-ea"/>
              <a:ea typeface="+mn-ea"/>
            </a:endParaRPr>
          </a:p>
          <a:p>
            <a:r>
              <a:rPr lang="zh-CN" altLang="en-US" sz="1400" b="1" dirty="0">
                <a:latin typeface="+mn-ea"/>
                <a:ea typeface="+mn-ea"/>
              </a:rPr>
              <a:t>利用成渝双城经济圈和开发大西南的政策红利</a:t>
            </a:r>
            <a:endParaRPr lang="en-US" altLang="zh-CN" sz="1400" b="1" dirty="0">
              <a:latin typeface="+mn-ea"/>
              <a:ea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63887" y="4582803"/>
            <a:ext cx="1531188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n-ea"/>
                <a:ea typeface="+mn-ea"/>
              </a:rPr>
              <a:t>建设期完成后</a:t>
            </a:r>
            <a:r>
              <a:rPr lang="en-US" altLang="zh-CN" sz="1400" b="1" dirty="0">
                <a:latin typeface="+mn-ea"/>
                <a:ea typeface="+mn-ea"/>
              </a:rPr>
              <a:t>3</a:t>
            </a:r>
            <a:r>
              <a:rPr lang="zh-CN" altLang="en-US" sz="1400" b="1" dirty="0">
                <a:latin typeface="+mn-ea"/>
                <a:ea typeface="+mn-ea"/>
              </a:rPr>
              <a:t>年</a:t>
            </a:r>
          </a:p>
        </p:txBody>
      </p:sp>
      <p:sp>
        <p:nvSpPr>
          <p:cNvPr id="20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3E19CF6-8BBE-44C8-BB91-02062C9F649D}"/>
              </a:ext>
            </a:extLst>
          </p:cNvPr>
          <p:cNvSpPr/>
          <p:nvPr/>
        </p:nvSpPr>
        <p:spPr>
          <a:xfrm>
            <a:off x="3563887" y="3875495"/>
            <a:ext cx="1531188" cy="307777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zh-CN" altLang="en-US" sz="1400" b="1" dirty="0">
                <a:latin typeface="+mn-ea"/>
                <a:ea typeface="+mn-ea"/>
              </a:rPr>
              <a:t>年销售收入</a:t>
            </a:r>
            <a:r>
              <a:rPr lang="en-US" altLang="zh-CN" sz="1400" b="1" dirty="0">
                <a:latin typeface="+mn-ea"/>
                <a:ea typeface="+mn-ea"/>
              </a:rPr>
              <a:t>20</a:t>
            </a:r>
            <a:r>
              <a:rPr lang="zh-CN" altLang="en-US" sz="1400" b="1" dirty="0">
                <a:latin typeface="+mn-ea"/>
                <a:ea typeface="+mn-ea"/>
              </a:rPr>
              <a:t>亿 </a:t>
            </a:r>
          </a:p>
        </p:txBody>
      </p:sp>
      <p:sp>
        <p:nvSpPr>
          <p:cNvPr id="15" name="五边形 14"/>
          <p:cNvSpPr/>
          <p:nvPr/>
        </p:nvSpPr>
        <p:spPr>
          <a:xfrm>
            <a:off x="1677068" y="1258428"/>
            <a:ext cx="1493382" cy="352844"/>
          </a:xfrm>
          <a:prstGeom prst="homePlat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持续投资</a:t>
            </a:r>
          </a:p>
        </p:txBody>
      </p:sp>
      <p:sp>
        <p:nvSpPr>
          <p:cNvPr id="16" name="五边形 15"/>
          <p:cNvSpPr/>
          <p:nvPr/>
        </p:nvSpPr>
        <p:spPr>
          <a:xfrm>
            <a:off x="1677068" y="2116334"/>
            <a:ext cx="1580002" cy="352844"/>
          </a:xfrm>
          <a:prstGeom prst="homePlat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设计产能</a:t>
            </a:r>
          </a:p>
        </p:txBody>
      </p:sp>
      <p:sp>
        <p:nvSpPr>
          <p:cNvPr id="18" name="五边形 17"/>
          <p:cNvSpPr/>
          <p:nvPr/>
        </p:nvSpPr>
        <p:spPr>
          <a:xfrm>
            <a:off x="1677068" y="3114190"/>
            <a:ext cx="1580002" cy="352844"/>
          </a:xfrm>
          <a:prstGeom prst="homePlat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项目优势</a:t>
            </a:r>
          </a:p>
        </p:txBody>
      </p:sp>
      <p:sp>
        <p:nvSpPr>
          <p:cNvPr id="19" name="五边形 18"/>
          <p:cNvSpPr/>
          <p:nvPr/>
        </p:nvSpPr>
        <p:spPr>
          <a:xfrm>
            <a:off x="1677068" y="3829980"/>
            <a:ext cx="1580002" cy="352844"/>
          </a:xfrm>
          <a:prstGeom prst="homePlat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预期产值</a:t>
            </a:r>
          </a:p>
        </p:txBody>
      </p:sp>
      <p:sp>
        <p:nvSpPr>
          <p:cNvPr id="23" name="五边形 22"/>
          <p:cNvSpPr/>
          <p:nvPr/>
        </p:nvSpPr>
        <p:spPr>
          <a:xfrm>
            <a:off x="1677068" y="4537736"/>
            <a:ext cx="1580002" cy="352844"/>
          </a:xfrm>
          <a:prstGeom prst="homePlat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投资回收期</a:t>
            </a:r>
          </a:p>
        </p:txBody>
      </p:sp>
    </p:spTree>
    <p:extLst>
      <p:ext uri="{BB962C8B-B14F-4D97-AF65-F5344CB8AC3E}">
        <p14:creationId xmlns:p14="http://schemas.microsoft.com/office/powerpoint/2010/main" val="4108421692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01BA1F-91A5-42D6-A835-4517380A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5486"/>
            <a:ext cx="2741856" cy="277143"/>
          </a:xfrm>
        </p:spPr>
        <p:txBody>
          <a:bodyPr/>
          <a:lstStyle/>
          <a:p>
            <a:r>
              <a:rPr lang="zh-CN" altLang="en-US" dirty="0"/>
              <a:t>效益预测</a:t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D4E761F-FAC4-4433-9C8F-191EDC6A9296}"/>
              </a:ext>
            </a:extLst>
          </p:cNvPr>
          <p:cNvSpPr/>
          <p:nvPr/>
        </p:nvSpPr>
        <p:spPr>
          <a:xfrm>
            <a:off x="2195736" y="555526"/>
            <a:ext cx="4608512" cy="338554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预计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年后年产销量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18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万吨、产值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21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亿、利税</a:t>
            </a:r>
            <a:r>
              <a: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6</a:t>
            </a: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亿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AE0BEBDA-5E66-49A1-9148-CE25F0FDD7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248772"/>
              </p:ext>
            </p:extLst>
          </p:nvPr>
        </p:nvGraphicFramePr>
        <p:xfrm>
          <a:off x="683568" y="900761"/>
          <a:ext cx="6934200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5292199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/>
          <p:nvPr/>
        </p:nvSpPr>
        <p:spPr>
          <a:xfrm>
            <a:off x="67926" y="1602457"/>
            <a:ext cx="9144000" cy="3507854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文本框 9"/>
          <p:cNvSpPr txBox="1"/>
          <p:nvPr/>
        </p:nvSpPr>
        <p:spPr>
          <a:xfrm>
            <a:off x="2771800" y="2956614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融资计划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811834" y="915567"/>
            <a:ext cx="1656184" cy="155422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KSO_Shape"/>
          <p:cNvSpPr>
            <a:spLocks/>
          </p:cNvSpPr>
          <p:nvPr/>
        </p:nvSpPr>
        <p:spPr bwMode="auto">
          <a:xfrm>
            <a:off x="4201115" y="1432540"/>
            <a:ext cx="723636" cy="69469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23573" y="25963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4777" y="77167"/>
            <a:ext cx="689680" cy="689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" y="121218"/>
            <a:ext cx="768129" cy="5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174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F4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9" y="0"/>
            <a:ext cx="9192184" cy="517583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平行四边形 6" hidden="1"/>
          <p:cNvSpPr/>
          <p:nvPr/>
        </p:nvSpPr>
        <p:spPr>
          <a:xfrm flipH="1">
            <a:off x="0" y="-19436"/>
            <a:ext cx="9252520" cy="5162936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2963261" y="-984654"/>
            <a:ext cx="3266714" cy="223174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KSO_Shape"/>
          <p:cNvSpPr>
            <a:spLocks/>
          </p:cNvSpPr>
          <p:nvPr/>
        </p:nvSpPr>
        <p:spPr bwMode="auto">
          <a:xfrm>
            <a:off x="3488473" y="188841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-141512" y="2949193"/>
            <a:ext cx="22322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rgbClr val="1F4E78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b="1" dirty="0" smtClean="0">
                <a:solidFill>
                  <a:srgbClr val="1F4E78"/>
                </a:solidFill>
                <a:latin typeface="微软雅黑" pitchFamily="34" charset="-122"/>
                <a:ea typeface="微软雅黑" pitchFamily="34" charset="-122"/>
              </a:rPr>
              <a:t>公司概况</a:t>
            </a:r>
            <a:endParaRPr lang="zh-CN" altLang="en-US" sz="2000" b="1" dirty="0">
              <a:solidFill>
                <a:srgbClr val="1F4E7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文本框 9"/>
          <p:cNvSpPr txBox="1"/>
          <p:nvPr/>
        </p:nvSpPr>
        <p:spPr>
          <a:xfrm>
            <a:off x="1904343" y="3010749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1F4E78"/>
                </a:solidFill>
                <a:latin typeface="微软雅黑" pitchFamily="34" charset="-122"/>
                <a:ea typeface="微软雅黑" pitchFamily="34" charset="-122"/>
              </a:rPr>
              <a:t>行业分析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5232734" y="3018347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1F4E78"/>
                </a:solidFill>
                <a:latin typeface="微软雅黑" pitchFamily="34" charset="-122"/>
                <a:ea typeface="微软雅黑" pitchFamily="34" charset="-122"/>
              </a:rPr>
              <a:t>发展前景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6975186" y="3010749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1F4E78"/>
                </a:solidFill>
                <a:latin typeface="微软雅黑" pitchFamily="34" charset="-122"/>
                <a:ea typeface="微软雅黑" pitchFamily="34" charset="-122"/>
              </a:rPr>
              <a:t>资金需求</a:t>
            </a:r>
          </a:p>
        </p:txBody>
      </p:sp>
      <p:sp>
        <p:nvSpPr>
          <p:cNvPr id="29" name="矩形 28"/>
          <p:cNvSpPr/>
          <p:nvPr/>
        </p:nvSpPr>
        <p:spPr>
          <a:xfrm>
            <a:off x="3631287" y="123478"/>
            <a:ext cx="2279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目录</a:t>
            </a:r>
          </a:p>
        </p:txBody>
      </p:sp>
      <p:sp>
        <p:nvSpPr>
          <p:cNvPr id="25" name="椭圆 24"/>
          <p:cNvSpPr/>
          <p:nvPr/>
        </p:nvSpPr>
        <p:spPr>
          <a:xfrm>
            <a:off x="4537" y="34119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5741" y="85323"/>
            <a:ext cx="689680" cy="689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" y="188841"/>
            <a:ext cx="768129" cy="540727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6590400" y="45725"/>
            <a:ext cx="2518475" cy="286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zh-CN" altLang="en-US" sz="1400" b="1" dirty="0">
                <a:latin typeface="楷体" pitchFamily="49" charset="-122"/>
                <a:ea typeface="楷体" pitchFamily="49" charset="-122"/>
              </a:rPr>
              <a:t>真诚</a:t>
            </a:r>
            <a:r>
              <a:rPr lang="zh-CN" altLang="en-US" sz="1400" b="1" baseline="0" dirty="0">
                <a:latin typeface="楷体" pitchFamily="49" charset="-122"/>
                <a:ea typeface="楷体" pitchFamily="49" charset="-122"/>
              </a:rPr>
              <a:t> 敬业 创新 发展 共享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7544" y="1594536"/>
            <a:ext cx="8042423" cy="1112117"/>
            <a:chOff x="536364" y="1661937"/>
            <a:chExt cx="8042423" cy="1112117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5454480" y="1661937"/>
              <a:ext cx="1305410" cy="1095820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2223371" y="1710665"/>
              <a:ext cx="1227548" cy="1063389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7261672" y="1668612"/>
              <a:ext cx="1317115" cy="108914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KSO_Shape"/>
            <p:cNvSpPr>
              <a:spLocks/>
            </p:cNvSpPr>
            <p:nvPr/>
          </p:nvSpPr>
          <p:spPr bwMode="auto">
            <a:xfrm>
              <a:off x="5586708" y="1942266"/>
              <a:ext cx="887512" cy="649112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7395153" y="1950602"/>
              <a:ext cx="908968" cy="47666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536364" y="1685297"/>
              <a:ext cx="1258284" cy="1081530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KSO_Shape"/>
            <p:cNvSpPr>
              <a:spLocks/>
            </p:cNvSpPr>
            <p:nvPr/>
          </p:nvSpPr>
          <p:spPr bwMode="auto">
            <a:xfrm>
              <a:off x="2511352" y="1869240"/>
              <a:ext cx="668916" cy="65465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4" name="KSO_Shape"/>
            <p:cNvSpPr>
              <a:spLocks/>
            </p:cNvSpPr>
            <p:nvPr/>
          </p:nvSpPr>
          <p:spPr bwMode="auto">
            <a:xfrm>
              <a:off x="789068" y="1958237"/>
              <a:ext cx="863324" cy="592814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944285" y="1694367"/>
              <a:ext cx="1227548" cy="1063389"/>
              <a:chOff x="4075810" y="1717738"/>
              <a:chExt cx="1227548" cy="1063389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4075810" y="1717738"/>
                <a:ext cx="1227548" cy="1063389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solidFill>
                <a:srgbClr val="1F4E7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4239820" y="1937679"/>
                <a:ext cx="668338" cy="511175"/>
              </a:xfrm>
              <a:custGeom>
                <a:avLst/>
                <a:gdLst>
                  <a:gd name="T0" fmla="*/ 148640 w 1232"/>
                  <a:gd name="T1" fmla="*/ 436448 h 944"/>
                  <a:gd name="T2" fmla="*/ 193124 w 1232"/>
                  <a:gd name="T3" fmla="*/ 439156 h 944"/>
                  <a:gd name="T4" fmla="*/ 250084 w 1232"/>
                  <a:gd name="T5" fmla="*/ 428867 h 944"/>
                  <a:gd name="T6" fmla="*/ 249542 w 1232"/>
                  <a:gd name="T7" fmla="*/ 360097 h 944"/>
                  <a:gd name="T8" fmla="*/ 310300 w 1232"/>
                  <a:gd name="T9" fmla="*/ 307571 h 944"/>
                  <a:gd name="T10" fmla="*/ 206143 w 1232"/>
                  <a:gd name="T11" fmla="*/ 367136 h 944"/>
                  <a:gd name="T12" fmla="*/ 249542 w 1232"/>
                  <a:gd name="T13" fmla="*/ 307571 h 944"/>
                  <a:gd name="T14" fmla="*/ 133993 w 1232"/>
                  <a:gd name="T15" fmla="*/ 344393 h 944"/>
                  <a:gd name="T16" fmla="*/ 170339 w 1232"/>
                  <a:gd name="T17" fmla="*/ 307571 h 944"/>
                  <a:gd name="T18" fmla="*/ 91679 w 1232"/>
                  <a:gd name="T19" fmla="*/ 346559 h 944"/>
                  <a:gd name="T20" fmla="*/ 89510 w 1232"/>
                  <a:gd name="T21" fmla="*/ 307571 h 944"/>
                  <a:gd name="T22" fmla="*/ 292398 w 1232"/>
                  <a:gd name="T23" fmla="*/ 511175 h 944"/>
                  <a:gd name="T24" fmla="*/ 355326 w 1232"/>
                  <a:gd name="T25" fmla="*/ 355765 h 944"/>
                  <a:gd name="T26" fmla="*/ 379195 w 1232"/>
                  <a:gd name="T27" fmla="*/ 319484 h 944"/>
                  <a:gd name="T28" fmla="*/ 393842 w 1232"/>
                  <a:gd name="T29" fmla="*/ 283745 h 944"/>
                  <a:gd name="T30" fmla="*/ 324947 w 1232"/>
                  <a:gd name="T31" fmla="*/ 284828 h 944"/>
                  <a:gd name="T32" fmla="*/ 288058 w 1232"/>
                  <a:gd name="T33" fmla="*/ 229596 h 944"/>
                  <a:gd name="T34" fmla="*/ 261476 w 1232"/>
                  <a:gd name="T35" fmla="*/ 257753 h 944"/>
                  <a:gd name="T36" fmla="*/ 103072 w 1232"/>
                  <a:gd name="T37" fmla="*/ 257753 h 944"/>
                  <a:gd name="T38" fmla="*/ 100359 w 1232"/>
                  <a:gd name="T39" fmla="*/ 229596 h 944"/>
                  <a:gd name="T40" fmla="*/ 82457 w 1232"/>
                  <a:gd name="T41" fmla="*/ 284828 h 944"/>
                  <a:gd name="T42" fmla="*/ 281006 w 1232"/>
                  <a:gd name="T43" fmla="*/ 151620 h 944"/>
                  <a:gd name="T44" fmla="*/ 336881 w 1232"/>
                  <a:gd name="T45" fmla="*/ 187900 h 944"/>
                  <a:gd name="T46" fmla="*/ 193124 w 1232"/>
                  <a:gd name="T47" fmla="*/ 151620 h 944"/>
                  <a:gd name="T48" fmla="*/ 256052 w 1232"/>
                  <a:gd name="T49" fmla="*/ 151620 h 944"/>
                  <a:gd name="T50" fmla="*/ 100359 w 1232"/>
                  <a:gd name="T51" fmla="*/ 206311 h 944"/>
                  <a:gd name="T52" fmla="*/ 38516 w 1232"/>
                  <a:gd name="T53" fmla="*/ 151620 h 944"/>
                  <a:gd name="T54" fmla="*/ 75405 w 1232"/>
                  <a:gd name="T55" fmla="*/ 206311 h 944"/>
                  <a:gd name="T56" fmla="*/ 423136 w 1232"/>
                  <a:gd name="T57" fmla="*/ 130501 h 944"/>
                  <a:gd name="T58" fmla="*/ 423136 w 1232"/>
                  <a:gd name="T59" fmla="*/ 130501 h 944"/>
                  <a:gd name="T60" fmla="*/ 274496 w 1232"/>
                  <a:gd name="T61" fmla="*/ 128335 h 944"/>
                  <a:gd name="T62" fmla="*/ 266359 w 1232"/>
                  <a:gd name="T63" fmla="*/ 86640 h 944"/>
                  <a:gd name="T64" fmla="*/ 80830 w 1232"/>
                  <a:gd name="T65" fmla="*/ 98553 h 944"/>
                  <a:gd name="T66" fmla="*/ 97104 w 1232"/>
                  <a:gd name="T67" fmla="*/ 108841 h 944"/>
                  <a:gd name="T68" fmla="*/ 193124 w 1232"/>
                  <a:gd name="T69" fmla="*/ 128335 h 944"/>
                  <a:gd name="T70" fmla="*/ 219163 w 1232"/>
                  <a:gd name="T71" fmla="*/ 79059 h 944"/>
                  <a:gd name="T72" fmla="*/ 157320 w 1232"/>
                  <a:gd name="T73" fmla="*/ 69312 h 944"/>
                  <a:gd name="T74" fmla="*/ 115006 w 1232"/>
                  <a:gd name="T75" fmla="*/ 128335 h 944"/>
                  <a:gd name="T76" fmla="*/ 193124 w 1232"/>
                  <a:gd name="T77" fmla="*/ 36822 h 944"/>
                  <a:gd name="T78" fmla="*/ 267444 w 1232"/>
                  <a:gd name="T79" fmla="*/ 58482 h 944"/>
                  <a:gd name="T80" fmla="*/ 339594 w 1232"/>
                  <a:gd name="T81" fmla="*/ 128335 h 944"/>
                  <a:gd name="T82" fmla="*/ 351528 w 1232"/>
                  <a:gd name="T83" fmla="*/ 151620 h 944"/>
                  <a:gd name="T84" fmla="*/ 364548 w 1232"/>
                  <a:gd name="T85" fmla="*/ 229596 h 944"/>
                  <a:gd name="T86" fmla="*/ 352613 w 1232"/>
                  <a:gd name="T87" fmla="*/ 284828 h 944"/>
                  <a:gd name="T88" fmla="*/ 324947 w 1232"/>
                  <a:gd name="T89" fmla="*/ 329773 h 944"/>
                  <a:gd name="T90" fmla="*/ 244117 w 1232"/>
                  <a:gd name="T91" fmla="*/ 388255 h 944"/>
                  <a:gd name="T92" fmla="*/ 170339 w 1232"/>
                  <a:gd name="T93" fmla="*/ 399626 h 944"/>
                  <a:gd name="T94" fmla="*/ 97104 w 1232"/>
                  <a:gd name="T95" fmla="*/ 377966 h 944"/>
                  <a:gd name="T96" fmla="*/ 23869 w 1232"/>
                  <a:gd name="T97" fmla="*/ 307571 h 944"/>
                  <a:gd name="T98" fmla="*/ 12477 w 1232"/>
                  <a:gd name="T99" fmla="*/ 284828 h 944"/>
                  <a:gd name="T100" fmla="*/ 0 w 1232"/>
                  <a:gd name="T101" fmla="*/ 206311 h 944"/>
                  <a:gd name="T102" fmla="*/ 10850 w 1232"/>
                  <a:gd name="T103" fmla="*/ 151620 h 944"/>
                  <a:gd name="T104" fmla="*/ 38516 w 1232"/>
                  <a:gd name="T105" fmla="*/ 107217 h 944"/>
                  <a:gd name="T106" fmla="*/ 120431 w 1232"/>
                  <a:gd name="T107" fmla="*/ 48193 h 944"/>
                  <a:gd name="T108" fmla="*/ 566894 w 1232"/>
                  <a:gd name="T109" fmla="*/ 0 h 944"/>
                  <a:gd name="T110" fmla="*/ 566894 w 1232"/>
                  <a:gd name="T111" fmla="*/ 0 h 94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32" h="944">
                    <a:moveTo>
                      <a:pt x="461" y="792"/>
                    </a:moveTo>
                    <a:lnTo>
                      <a:pt x="461" y="944"/>
                    </a:lnTo>
                    <a:lnTo>
                      <a:pt x="274" y="944"/>
                    </a:lnTo>
                    <a:lnTo>
                      <a:pt x="274" y="806"/>
                    </a:lnTo>
                    <a:lnTo>
                      <a:pt x="295" y="809"/>
                    </a:lnTo>
                    <a:lnTo>
                      <a:pt x="304" y="811"/>
                    </a:lnTo>
                    <a:lnTo>
                      <a:pt x="314" y="811"/>
                    </a:lnTo>
                    <a:lnTo>
                      <a:pt x="356" y="811"/>
                    </a:lnTo>
                    <a:lnTo>
                      <a:pt x="368" y="811"/>
                    </a:lnTo>
                    <a:lnTo>
                      <a:pt x="377" y="809"/>
                    </a:lnTo>
                    <a:lnTo>
                      <a:pt x="420" y="803"/>
                    </a:lnTo>
                    <a:lnTo>
                      <a:pt x="461" y="792"/>
                    </a:lnTo>
                    <a:close/>
                    <a:moveTo>
                      <a:pt x="506" y="568"/>
                    </a:moveTo>
                    <a:lnTo>
                      <a:pt x="493" y="605"/>
                    </a:lnTo>
                    <a:lnTo>
                      <a:pt x="477" y="636"/>
                    </a:lnTo>
                    <a:lnTo>
                      <a:pt x="460" y="665"/>
                    </a:lnTo>
                    <a:lnTo>
                      <a:pt x="491" y="646"/>
                    </a:lnTo>
                    <a:lnTo>
                      <a:pt x="521" y="624"/>
                    </a:lnTo>
                    <a:lnTo>
                      <a:pt x="548" y="598"/>
                    </a:lnTo>
                    <a:lnTo>
                      <a:pt x="572" y="568"/>
                    </a:lnTo>
                    <a:lnTo>
                      <a:pt x="506" y="568"/>
                    </a:lnTo>
                    <a:close/>
                    <a:moveTo>
                      <a:pt x="356" y="568"/>
                    </a:moveTo>
                    <a:lnTo>
                      <a:pt x="356" y="689"/>
                    </a:lnTo>
                    <a:lnTo>
                      <a:pt x="380" y="678"/>
                    </a:lnTo>
                    <a:lnTo>
                      <a:pt x="404" y="660"/>
                    </a:lnTo>
                    <a:lnTo>
                      <a:pt x="425" y="636"/>
                    </a:lnTo>
                    <a:lnTo>
                      <a:pt x="444" y="605"/>
                    </a:lnTo>
                    <a:lnTo>
                      <a:pt x="460" y="568"/>
                    </a:lnTo>
                    <a:lnTo>
                      <a:pt x="356" y="568"/>
                    </a:lnTo>
                    <a:close/>
                    <a:moveTo>
                      <a:pt x="212" y="568"/>
                    </a:moveTo>
                    <a:lnTo>
                      <a:pt x="228" y="605"/>
                    </a:lnTo>
                    <a:lnTo>
                      <a:pt x="247" y="636"/>
                    </a:lnTo>
                    <a:lnTo>
                      <a:pt x="268" y="660"/>
                    </a:lnTo>
                    <a:lnTo>
                      <a:pt x="290" y="678"/>
                    </a:lnTo>
                    <a:lnTo>
                      <a:pt x="314" y="689"/>
                    </a:lnTo>
                    <a:lnTo>
                      <a:pt x="314" y="568"/>
                    </a:lnTo>
                    <a:lnTo>
                      <a:pt x="212" y="568"/>
                    </a:lnTo>
                    <a:close/>
                    <a:moveTo>
                      <a:pt x="98" y="568"/>
                    </a:moveTo>
                    <a:lnTo>
                      <a:pt x="131" y="608"/>
                    </a:lnTo>
                    <a:lnTo>
                      <a:pt x="169" y="640"/>
                    </a:lnTo>
                    <a:lnTo>
                      <a:pt x="212" y="665"/>
                    </a:lnTo>
                    <a:lnTo>
                      <a:pt x="195" y="636"/>
                    </a:lnTo>
                    <a:lnTo>
                      <a:pt x="179" y="605"/>
                    </a:lnTo>
                    <a:lnTo>
                      <a:pt x="165" y="568"/>
                    </a:lnTo>
                    <a:lnTo>
                      <a:pt x="98" y="568"/>
                    </a:lnTo>
                    <a:close/>
                    <a:moveTo>
                      <a:pt x="726" y="524"/>
                    </a:moveTo>
                    <a:lnTo>
                      <a:pt x="726" y="944"/>
                    </a:lnTo>
                    <a:lnTo>
                      <a:pt x="539" y="944"/>
                    </a:lnTo>
                    <a:lnTo>
                      <a:pt x="539" y="757"/>
                    </a:lnTo>
                    <a:lnTo>
                      <a:pt x="582" y="728"/>
                    </a:lnTo>
                    <a:lnTo>
                      <a:pt x="620" y="695"/>
                    </a:lnTo>
                    <a:lnTo>
                      <a:pt x="655" y="657"/>
                    </a:lnTo>
                    <a:lnTo>
                      <a:pt x="685" y="616"/>
                    </a:lnTo>
                    <a:lnTo>
                      <a:pt x="688" y="609"/>
                    </a:lnTo>
                    <a:lnTo>
                      <a:pt x="693" y="603"/>
                    </a:lnTo>
                    <a:lnTo>
                      <a:pt x="699" y="590"/>
                    </a:lnTo>
                    <a:lnTo>
                      <a:pt x="715" y="559"/>
                    </a:lnTo>
                    <a:lnTo>
                      <a:pt x="720" y="546"/>
                    </a:lnTo>
                    <a:lnTo>
                      <a:pt x="723" y="533"/>
                    </a:lnTo>
                    <a:lnTo>
                      <a:pt x="726" y="524"/>
                    </a:lnTo>
                    <a:close/>
                    <a:moveTo>
                      <a:pt x="531" y="424"/>
                    </a:moveTo>
                    <a:lnTo>
                      <a:pt x="528" y="476"/>
                    </a:lnTo>
                    <a:lnTo>
                      <a:pt x="518" y="526"/>
                    </a:lnTo>
                    <a:lnTo>
                      <a:pt x="599" y="526"/>
                    </a:lnTo>
                    <a:lnTo>
                      <a:pt x="612" y="492"/>
                    </a:lnTo>
                    <a:lnTo>
                      <a:pt x="621" y="459"/>
                    </a:lnTo>
                    <a:lnTo>
                      <a:pt x="626" y="424"/>
                    </a:lnTo>
                    <a:lnTo>
                      <a:pt x="531" y="424"/>
                    </a:lnTo>
                    <a:close/>
                    <a:moveTo>
                      <a:pt x="356" y="424"/>
                    </a:moveTo>
                    <a:lnTo>
                      <a:pt x="356" y="526"/>
                    </a:lnTo>
                    <a:lnTo>
                      <a:pt x="472" y="526"/>
                    </a:lnTo>
                    <a:lnTo>
                      <a:pt x="482" y="476"/>
                    </a:lnTo>
                    <a:lnTo>
                      <a:pt x="485" y="424"/>
                    </a:lnTo>
                    <a:lnTo>
                      <a:pt x="356" y="424"/>
                    </a:lnTo>
                    <a:close/>
                    <a:moveTo>
                      <a:pt x="185" y="424"/>
                    </a:moveTo>
                    <a:lnTo>
                      <a:pt x="190" y="476"/>
                    </a:lnTo>
                    <a:lnTo>
                      <a:pt x="199" y="526"/>
                    </a:lnTo>
                    <a:lnTo>
                      <a:pt x="314" y="526"/>
                    </a:lnTo>
                    <a:lnTo>
                      <a:pt x="314" y="424"/>
                    </a:lnTo>
                    <a:lnTo>
                      <a:pt x="185" y="424"/>
                    </a:lnTo>
                    <a:close/>
                    <a:moveTo>
                      <a:pt x="46" y="424"/>
                    </a:moveTo>
                    <a:lnTo>
                      <a:pt x="54" y="476"/>
                    </a:lnTo>
                    <a:lnTo>
                      <a:pt x="71" y="526"/>
                    </a:lnTo>
                    <a:lnTo>
                      <a:pt x="152" y="526"/>
                    </a:lnTo>
                    <a:lnTo>
                      <a:pt x="144" y="476"/>
                    </a:lnTo>
                    <a:lnTo>
                      <a:pt x="139" y="424"/>
                    </a:lnTo>
                    <a:lnTo>
                      <a:pt x="46" y="424"/>
                    </a:lnTo>
                    <a:close/>
                    <a:moveTo>
                      <a:pt x="518" y="280"/>
                    </a:moveTo>
                    <a:lnTo>
                      <a:pt x="528" y="329"/>
                    </a:lnTo>
                    <a:lnTo>
                      <a:pt x="531" y="381"/>
                    </a:lnTo>
                    <a:lnTo>
                      <a:pt x="626" y="381"/>
                    </a:lnTo>
                    <a:lnTo>
                      <a:pt x="621" y="347"/>
                    </a:lnTo>
                    <a:lnTo>
                      <a:pt x="612" y="313"/>
                    </a:lnTo>
                    <a:lnTo>
                      <a:pt x="599" y="280"/>
                    </a:lnTo>
                    <a:lnTo>
                      <a:pt x="518" y="280"/>
                    </a:lnTo>
                    <a:close/>
                    <a:moveTo>
                      <a:pt x="356" y="280"/>
                    </a:moveTo>
                    <a:lnTo>
                      <a:pt x="356" y="381"/>
                    </a:lnTo>
                    <a:lnTo>
                      <a:pt x="485" y="381"/>
                    </a:lnTo>
                    <a:lnTo>
                      <a:pt x="482" y="329"/>
                    </a:lnTo>
                    <a:lnTo>
                      <a:pt x="472" y="280"/>
                    </a:lnTo>
                    <a:lnTo>
                      <a:pt x="356" y="280"/>
                    </a:lnTo>
                    <a:close/>
                    <a:moveTo>
                      <a:pt x="199" y="280"/>
                    </a:moveTo>
                    <a:lnTo>
                      <a:pt x="190" y="329"/>
                    </a:lnTo>
                    <a:lnTo>
                      <a:pt x="185" y="381"/>
                    </a:lnTo>
                    <a:lnTo>
                      <a:pt x="314" y="381"/>
                    </a:lnTo>
                    <a:lnTo>
                      <a:pt x="314" y="280"/>
                    </a:lnTo>
                    <a:lnTo>
                      <a:pt x="199" y="280"/>
                    </a:lnTo>
                    <a:close/>
                    <a:moveTo>
                      <a:pt x="71" y="280"/>
                    </a:moveTo>
                    <a:lnTo>
                      <a:pt x="58" y="313"/>
                    </a:lnTo>
                    <a:lnTo>
                      <a:pt x="50" y="347"/>
                    </a:lnTo>
                    <a:lnTo>
                      <a:pt x="46" y="381"/>
                    </a:lnTo>
                    <a:lnTo>
                      <a:pt x="139" y="381"/>
                    </a:lnTo>
                    <a:lnTo>
                      <a:pt x="144" y="329"/>
                    </a:lnTo>
                    <a:lnTo>
                      <a:pt x="152" y="280"/>
                    </a:lnTo>
                    <a:lnTo>
                      <a:pt x="71" y="280"/>
                    </a:lnTo>
                    <a:close/>
                    <a:moveTo>
                      <a:pt x="780" y="241"/>
                    </a:moveTo>
                    <a:lnTo>
                      <a:pt x="967" y="241"/>
                    </a:lnTo>
                    <a:lnTo>
                      <a:pt x="967" y="944"/>
                    </a:lnTo>
                    <a:lnTo>
                      <a:pt x="780" y="944"/>
                    </a:lnTo>
                    <a:lnTo>
                      <a:pt x="780" y="241"/>
                    </a:lnTo>
                    <a:close/>
                    <a:moveTo>
                      <a:pt x="460" y="141"/>
                    </a:moveTo>
                    <a:lnTo>
                      <a:pt x="477" y="169"/>
                    </a:lnTo>
                    <a:lnTo>
                      <a:pt x="493" y="201"/>
                    </a:lnTo>
                    <a:lnTo>
                      <a:pt x="506" y="237"/>
                    </a:lnTo>
                    <a:lnTo>
                      <a:pt x="572" y="237"/>
                    </a:lnTo>
                    <a:lnTo>
                      <a:pt x="548" y="207"/>
                    </a:lnTo>
                    <a:lnTo>
                      <a:pt x="521" y="182"/>
                    </a:lnTo>
                    <a:lnTo>
                      <a:pt x="491" y="160"/>
                    </a:lnTo>
                    <a:lnTo>
                      <a:pt x="460" y="141"/>
                    </a:lnTo>
                    <a:close/>
                    <a:moveTo>
                      <a:pt x="212" y="141"/>
                    </a:moveTo>
                    <a:lnTo>
                      <a:pt x="179" y="160"/>
                    </a:lnTo>
                    <a:lnTo>
                      <a:pt x="149" y="182"/>
                    </a:lnTo>
                    <a:lnTo>
                      <a:pt x="122" y="207"/>
                    </a:lnTo>
                    <a:lnTo>
                      <a:pt x="98" y="237"/>
                    </a:lnTo>
                    <a:lnTo>
                      <a:pt x="165" y="237"/>
                    </a:lnTo>
                    <a:lnTo>
                      <a:pt x="179" y="201"/>
                    </a:lnTo>
                    <a:lnTo>
                      <a:pt x="195" y="169"/>
                    </a:lnTo>
                    <a:lnTo>
                      <a:pt x="212" y="141"/>
                    </a:lnTo>
                    <a:close/>
                    <a:moveTo>
                      <a:pt x="356" y="117"/>
                    </a:moveTo>
                    <a:lnTo>
                      <a:pt x="356" y="237"/>
                    </a:lnTo>
                    <a:lnTo>
                      <a:pt x="460" y="237"/>
                    </a:lnTo>
                    <a:lnTo>
                      <a:pt x="444" y="201"/>
                    </a:lnTo>
                    <a:lnTo>
                      <a:pt x="425" y="169"/>
                    </a:lnTo>
                    <a:lnTo>
                      <a:pt x="404" y="146"/>
                    </a:lnTo>
                    <a:lnTo>
                      <a:pt x="380" y="128"/>
                    </a:lnTo>
                    <a:lnTo>
                      <a:pt x="356" y="117"/>
                    </a:lnTo>
                    <a:close/>
                    <a:moveTo>
                      <a:pt x="314" y="117"/>
                    </a:moveTo>
                    <a:lnTo>
                      <a:pt x="290" y="128"/>
                    </a:lnTo>
                    <a:lnTo>
                      <a:pt x="268" y="146"/>
                    </a:lnTo>
                    <a:lnTo>
                      <a:pt x="247" y="169"/>
                    </a:lnTo>
                    <a:lnTo>
                      <a:pt x="228" y="201"/>
                    </a:lnTo>
                    <a:lnTo>
                      <a:pt x="212" y="237"/>
                    </a:lnTo>
                    <a:lnTo>
                      <a:pt x="314" y="237"/>
                    </a:lnTo>
                    <a:lnTo>
                      <a:pt x="314" y="117"/>
                    </a:lnTo>
                    <a:close/>
                    <a:moveTo>
                      <a:pt x="314" y="68"/>
                    </a:moveTo>
                    <a:lnTo>
                      <a:pt x="356" y="68"/>
                    </a:lnTo>
                    <a:lnTo>
                      <a:pt x="356" y="70"/>
                    </a:lnTo>
                    <a:lnTo>
                      <a:pt x="404" y="76"/>
                    </a:lnTo>
                    <a:lnTo>
                      <a:pt x="450" y="89"/>
                    </a:lnTo>
                    <a:lnTo>
                      <a:pt x="493" y="108"/>
                    </a:lnTo>
                    <a:lnTo>
                      <a:pt x="533" y="131"/>
                    </a:lnTo>
                    <a:lnTo>
                      <a:pt x="569" y="161"/>
                    </a:lnTo>
                    <a:lnTo>
                      <a:pt x="599" y="198"/>
                    </a:lnTo>
                    <a:lnTo>
                      <a:pt x="626" y="237"/>
                    </a:lnTo>
                    <a:lnTo>
                      <a:pt x="628" y="237"/>
                    </a:lnTo>
                    <a:lnTo>
                      <a:pt x="634" y="248"/>
                    </a:lnTo>
                    <a:lnTo>
                      <a:pt x="650" y="280"/>
                    </a:lnTo>
                    <a:lnTo>
                      <a:pt x="648" y="280"/>
                    </a:lnTo>
                    <a:lnTo>
                      <a:pt x="663" y="329"/>
                    </a:lnTo>
                    <a:lnTo>
                      <a:pt x="671" y="381"/>
                    </a:lnTo>
                    <a:lnTo>
                      <a:pt x="672" y="381"/>
                    </a:lnTo>
                    <a:lnTo>
                      <a:pt x="672" y="424"/>
                    </a:lnTo>
                    <a:lnTo>
                      <a:pt x="671" y="424"/>
                    </a:lnTo>
                    <a:lnTo>
                      <a:pt x="663" y="476"/>
                    </a:lnTo>
                    <a:lnTo>
                      <a:pt x="648" y="526"/>
                    </a:lnTo>
                    <a:lnTo>
                      <a:pt x="650" y="526"/>
                    </a:lnTo>
                    <a:lnTo>
                      <a:pt x="634" y="557"/>
                    </a:lnTo>
                    <a:lnTo>
                      <a:pt x="628" y="568"/>
                    </a:lnTo>
                    <a:lnTo>
                      <a:pt x="626" y="568"/>
                    </a:lnTo>
                    <a:lnTo>
                      <a:pt x="599" y="609"/>
                    </a:lnTo>
                    <a:lnTo>
                      <a:pt x="569" y="644"/>
                    </a:lnTo>
                    <a:lnTo>
                      <a:pt x="533" y="674"/>
                    </a:lnTo>
                    <a:lnTo>
                      <a:pt x="493" y="698"/>
                    </a:lnTo>
                    <a:lnTo>
                      <a:pt x="450" y="717"/>
                    </a:lnTo>
                    <a:lnTo>
                      <a:pt x="404" y="730"/>
                    </a:lnTo>
                    <a:lnTo>
                      <a:pt x="356" y="736"/>
                    </a:lnTo>
                    <a:lnTo>
                      <a:pt x="356" y="738"/>
                    </a:lnTo>
                    <a:lnTo>
                      <a:pt x="314" y="738"/>
                    </a:lnTo>
                    <a:lnTo>
                      <a:pt x="314" y="736"/>
                    </a:lnTo>
                    <a:lnTo>
                      <a:pt x="266" y="730"/>
                    </a:lnTo>
                    <a:lnTo>
                      <a:pt x="222" y="717"/>
                    </a:lnTo>
                    <a:lnTo>
                      <a:pt x="179" y="698"/>
                    </a:lnTo>
                    <a:lnTo>
                      <a:pt x="139" y="674"/>
                    </a:lnTo>
                    <a:lnTo>
                      <a:pt x="103" y="644"/>
                    </a:lnTo>
                    <a:lnTo>
                      <a:pt x="71" y="609"/>
                    </a:lnTo>
                    <a:lnTo>
                      <a:pt x="44" y="568"/>
                    </a:lnTo>
                    <a:lnTo>
                      <a:pt x="38" y="557"/>
                    </a:lnTo>
                    <a:lnTo>
                      <a:pt x="20" y="526"/>
                    </a:lnTo>
                    <a:lnTo>
                      <a:pt x="23" y="526"/>
                    </a:lnTo>
                    <a:lnTo>
                      <a:pt x="8" y="476"/>
                    </a:lnTo>
                    <a:lnTo>
                      <a:pt x="1" y="424"/>
                    </a:lnTo>
                    <a:lnTo>
                      <a:pt x="0" y="424"/>
                    </a:lnTo>
                    <a:lnTo>
                      <a:pt x="0" y="381"/>
                    </a:lnTo>
                    <a:lnTo>
                      <a:pt x="1" y="381"/>
                    </a:lnTo>
                    <a:lnTo>
                      <a:pt x="8" y="329"/>
                    </a:lnTo>
                    <a:lnTo>
                      <a:pt x="23" y="280"/>
                    </a:lnTo>
                    <a:lnTo>
                      <a:pt x="20" y="280"/>
                    </a:lnTo>
                    <a:lnTo>
                      <a:pt x="38" y="248"/>
                    </a:lnTo>
                    <a:lnTo>
                      <a:pt x="44" y="237"/>
                    </a:lnTo>
                    <a:lnTo>
                      <a:pt x="71" y="198"/>
                    </a:lnTo>
                    <a:lnTo>
                      <a:pt x="103" y="161"/>
                    </a:lnTo>
                    <a:lnTo>
                      <a:pt x="139" y="131"/>
                    </a:lnTo>
                    <a:lnTo>
                      <a:pt x="179" y="108"/>
                    </a:lnTo>
                    <a:lnTo>
                      <a:pt x="222" y="89"/>
                    </a:lnTo>
                    <a:lnTo>
                      <a:pt x="266" y="76"/>
                    </a:lnTo>
                    <a:lnTo>
                      <a:pt x="314" y="70"/>
                    </a:lnTo>
                    <a:lnTo>
                      <a:pt x="314" y="68"/>
                    </a:lnTo>
                    <a:close/>
                    <a:moveTo>
                      <a:pt x="1045" y="0"/>
                    </a:moveTo>
                    <a:lnTo>
                      <a:pt x="1232" y="0"/>
                    </a:lnTo>
                    <a:lnTo>
                      <a:pt x="1232" y="944"/>
                    </a:lnTo>
                    <a:lnTo>
                      <a:pt x="1045" y="944"/>
                    </a:lnTo>
                    <a:lnTo>
                      <a:pt x="104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endParaRPr lang="zh-CN" altLang="en-US"/>
              </a:p>
            </p:txBody>
          </p:sp>
        </p:grpSp>
      </p:grpSp>
      <p:sp>
        <p:nvSpPr>
          <p:cNvPr id="42" name="文本框 9"/>
          <p:cNvSpPr txBox="1"/>
          <p:nvPr/>
        </p:nvSpPr>
        <p:spPr>
          <a:xfrm>
            <a:off x="3637035" y="3019069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 smtClean="0">
                <a:solidFill>
                  <a:srgbClr val="1F4E78"/>
                </a:solidFill>
                <a:latin typeface="微软雅黑" pitchFamily="34" charset="-122"/>
                <a:ea typeface="微软雅黑" pitchFamily="34" charset="-122"/>
              </a:rPr>
              <a:t>经营成果</a:t>
            </a:r>
            <a:endParaRPr lang="zh-CN" altLang="en-US" sz="2000" b="1" dirty="0">
              <a:solidFill>
                <a:srgbClr val="1F4E78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629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pull/>
      </p:transition>
    </mc:Choice>
    <mc:Fallback xmlns="">
      <p:transition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KSO_Shape"/>
          <p:cNvSpPr>
            <a:spLocks/>
          </p:cNvSpPr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副标题 2"/>
          <p:cNvSpPr txBox="1">
            <a:spLocks/>
          </p:cNvSpPr>
          <p:nvPr/>
        </p:nvSpPr>
        <p:spPr>
          <a:xfrm>
            <a:off x="6130943" y="2663349"/>
            <a:ext cx="6696744" cy="432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Freeform 21"/>
          <p:cNvSpPr/>
          <p:nvPr/>
        </p:nvSpPr>
        <p:spPr bwMode="auto">
          <a:xfrm>
            <a:off x="2408160" y="2678820"/>
            <a:ext cx="2592288" cy="369333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预计我公司估值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亿元人民币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Freeform 21"/>
          <p:cNvSpPr/>
          <p:nvPr/>
        </p:nvSpPr>
        <p:spPr bwMode="auto">
          <a:xfrm>
            <a:off x="2412973" y="1086505"/>
            <a:ext cx="1962538" cy="344907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本轮融资金额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5000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万元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" name="Freeform 21"/>
          <p:cNvSpPr/>
          <p:nvPr/>
        </p:nvSpPr>
        <p:spPr bwMode="auto">
          <a:xfrm>
            <a:off x="2409794" y="3467635"/>
            <a:ext cx="3945991" cy="369332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出让辽宁鑫盾医药化工有限公司股权比例为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10%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" name="Freeform 21"/>
          <p:cNvSpPr/>
          <p:nvPr/>
        </p:nvSpPr>
        <p:spPr bwMode="auto">
          <a:xfrm>
            <a:off x="2409794" y="4225890"/>
            <a:ext cx="3242326" cy="362220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计划</a:t>
            </a:r>
            <a:r>
              <a:rPr lang="en-US" altLang="zh-CN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2024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上市，未</a:t>
            </a:r>
            <a:r>
              <a:rPr lang="zh-CN" altLang="en-US" sz="1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上市双方协议回购</a:t>
            </a:r>
            <a:endParaRPr lang="zh-CN" altLang="en-US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5016962" y="972034"/>
            <a:ext cx="4057462" cy="21544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just"/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70647" y="1038467"/>
            <a:ext cx="1584176" cy="432048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副标题 2"/>
          <p:cNvSpPr txBox="1">
            <a:spLocks/>
          </p:cNvSpPr>
          <p:nvPr/>
        </p:nvSpPr>
        <p:spPr>
          <a:xfrm>
            <a:off x="725751" y="1076989"/>
            <a:ext cx="1308348" cy="369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融资计划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464731" y="3452214"/>
            <a:ext cx="1584176" cy="432048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464731" y="2647463"/>
            <a:ext cx="1584176" cy="432048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64731" y="4205208"/>
            <a:ext cx="1584176" cy="432048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圆角矩形 22"/>
          <p:cNvSpPr/>
          <p:nvPr/>
        </p:nvSpPr>
        <p:spPr>
          <a:xfrm>
            <a:off x="464731" y="1861176"/>
            <a:ext cx="1584176" cy="432048"/>
          </a:xfrm>
          <a:prstGeom prst="round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副标题 2"/>
          <p:cNvSpPr txBox="1">
            <a:spLocks/>
          </p:cNvSpPr>
          <p:nvPr/>
        </p:nvSpPr>
        <p:spPr>
          <a:xfrm>
            <a:off x="684882" y="4256965"/>
            <a:ext cx="1308348" cy="3693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回报方式</a:t>
            </a:r>
          </a:p>
        </p:txBody>
      </p:sp>
      <p:sp>
        <p:nvSpPr>
          <p:cNvPr id="33" name="TextBox 13"/>
          <p:cNvSpPr txBox="1"/>
          <p:nvPr/>
        </p:nvSpPr>
        <p:spPr>
          <a:xfrm>
            <a:off x="617475" y="2694212"/>
            <a:ext cx="1208970" cy="33854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股权估值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492292" y="3513587"/>
            <a:ext cx="1529054" cy="33854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5000"/>
            </a:pPr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出让股权比例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F081147B-525E-48DB-A7FE-E858182AC03B}"/>
              </a:ext>
            </a:extLst>
          </p:cNvPr>
          <p:cNvSpPr txBox="1"/>
          <p:nvPr/>
        </p:nvSpPr>
        <p:spPr>
          <a:xfrm>
            <a:off x="684882" y="1889715"/>
            <a:ext cx="1074157" cy="33854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rPr>
              <a:t>资金用途</a:t>
            </a:r>
            <a:endParaRPr lang="en-US" altLang="zh-CN" sz="1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" name="Freeform 21"/>
          <p:cNvSpPr/>
          <p:nvPr/>
        </p:nvSpPr>
        <p:spPr bwMode="auto">
          <a:xfrm>
            <a:off x="2409794" y="1830550"/>
            <a:ext cx="3599188" cy="567221"/>
          </a:xfrm>
          <a:custGeom>
            <a:avLst/>
            <a:gdLst>
              <a:gd name="T0" fmla="*/ 36 w 2150"/>
              <a:gd name="T1" fmla="*/ 0 h 412"/>
              <a:gd name="T2" fmla="*/ 2113 w 2150"/>
              <a:gd name="T3" fmla="*/ 0 h 412"/>
              <a:gd name="T4" fmla="*/ 2150 w 2150"/>
              <a:gd name="T5" fmla="*/ 36 h 412"/>
              <a:gd name="T6" fmla="*/ 2150 w 2150"/>
              <a:gd name="T7" fmla="*/ 375 h 412"/>
              <a:gd name="T8" fmla="*/ 2113 w 2150"/>
              <a:gd name="T9" fmla="*/ 412 h 412"/>
              <a:gd name="T10" fmla="*/ 36 w 2150"/>
              <a:gd name="T11" fmla="*/ 412 h 412"/>
              <a:gd name="T12" fmla="*/ 0 w 2150"/>
              <a:gd name="T13" fmla="*/ 375 h 412"/>
              <a:gd name="T14" fmla="*/ 0 w 2150"/>
              <a:gd name="T15" fmla="*/ 36 h 412"/>
              <a:gd name="T16" fmla="*/ 36 w 2150"/>
              <a:gd name="T17" fmla="*/ 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0" h="412">
                <a:moveTo>
                  <a:pt x="36" y="0"/>
                </a:moveTo>
                <a:lnTo>
                  <a:pt x="2113" y="0"/>
                </a:lnTo>
                <a:cubicBezTo>
                  <a:pt x="2133" y="0"/>
                  <a:pt x="2150" y="16"/>
                  <a:pt x="2150" y="36"/>
                </a:cubicBezTo>
                <a:lnTo>
                  <a:pt x="2150" y="375"/>
                </a:lnTo>
                <a:cubicBezTo>
                  <a:pt x="2150" y="395"/>
                  <a:pt x="2133" y="412"/>
                  <a:pt x="2113" y="412"/>
                </a:cubicBezTo>
                <a:lnTo>
                  <a:pt x="36" y="412"/>
                </a:lnTo>
                <a:cubicBezTo>
                  <a:pt x="16" y="412"/>
                  <a:pt x="0" y="395"/>
                  <a:pt x="0" y="375"/>
                </a:cubicBezTo>
                <a:lnTo>
                  <a:pt x="0" y="36"/>
                </a:lnTo>
                <a:cubicBezTo>
                  <a:pt x="0" y="16"/>
                  <a:pt x="16" y="0"/>
                  <a:pt x="36" y="0"/>
                </a:cubicBezTo>
                <a:close/>
              </a:path>
            </a:pathLst>
          </a:custGeom>
          <a:solidFill>
            <a:schemeClr val="bg1"/>
          </a:solidFill>
          <a:ln w="19050" cap="flat">
            <a:solidFill>
              <a:srgbClr val="00B050"/>
            </a:solidFill>
            <a:prstDash val="solid"/>
            <a:miter lim="800000"/>
          </a:ln>
        </p:spPr>
        <p:txBody>
          <a:bodyPr vert="horz" wrap="square" lIns="91434" tIns="45717" rIns="91434" bIns="45717" numCol="1" anchor="t" anchorCtr="0" compatLnSpc="1"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技术开发：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2000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万元、建设投资：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1000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万元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资质办理：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1000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万元、其他支出：</a:t>
            </a:r>
            <a:r>
              <a:rPr lang="en-US" altLang="zh-CN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1000</a:t>
            </a:r>
            <a:r>
              <a:rPr lang="zh-CN" altLang="en-US" sz="1400" b="1" dirty="0">
                <a:latin typeface="宋体" panose="02010600030101010101" pitchFamily="2" charset="-122"/>
                <a:ea typeface="宋体" panose="02010600030101010101" pitchFamily="2" charset="-122"/>
              </a:rPr>
              <a:t>万元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" y="20521"/>
            <a:ext cx="9144000" cy="547705"/>
          </a:xfrm>
          <a:prstGeom prst="rect">
            <a:avLst/>
          </a:prstGeom>
        </p:spPr>
      </p:pic>
      <p:sp>
        <p:nvSpPr>
          <p:cNvPr id="38" name="标题 1"/>
          <p:cNvSpPr txBox="1">
            <a:spLocks/>
          </p:cNvSpPr>
          <p:nvPr/>
        </p:nvSpPr>
        <p:spPr bwMode="auto">
          <a:xfrm>
            <a:off x="610161" y="111388"/>
            <a:ext cx="2741856" cy="2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dirty="0"/>
              <a:t>融资计划</a:t>
            </a:r>
          </a:p>
        </p:txBody>
      </p:sp>
    </p:spTree>
    <p:extLst>
      <p:ext uri="{BB962C8B-B14F-4D97-AF65-F5344CB8AC3E}">
        <p14:creationId xmlns:p14="http://schemas.microsoft.com/office/powerpoint/2010/main" val="958512263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482" y="2984922"/>
            <a:ext cx="9144000" cy="2427734"/>
          </a:xfrm>
          <a:prstGeom prst="rect">
            <a:avLst/>
          </a:prstGeom>
          <a:solidFill>
            <a:srgbClr val="1F4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1933843" y="1396008"/>
            <a:ext cx="4968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感 谢 聆 听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2940617"/>
            <a:ext cx="914400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87124" y="267494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537" y="34119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5741" y="75323"/>
            <a:ext cx="689680" cy="689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2" y="178501"/>
            <a:ext cx="768129" cy="54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75981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-28265" y="1289759"/>
            <a:ext cx="9144000" cy="3683757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9"/>
          <p:cNvSpPr txBox="1"/>
          <p:nvPr/>
        </p:nvSpPr>
        <p:spPr>
          <a:xfrm>
            <a:off x="3398801" y="2127182"/>
            <a:ext cx="22898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公司概况</a:t>
            </a:r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3867400" y="827465"/>
            <a:ext cx="1352672" cy="133863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KSO_Shape"/>
          <p:cNvSpPr>
            <a:spLocks/>
          </p:cNvSpPr>
          <p:nvPr/>
        </p:nvSpPr>
        <p:spPr bwMode="auto">
          <a:xfrm>
            <a:off x="4114546" y="1221946"/>
            <a:ext cx="863324" cy="5928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3901439" y="2853253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公司简介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3889126" y="3374871"/>
            <a:ext cx="160573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核心团队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0337" y="123478"/>
            <a:ext cx="7005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logo</a:t>
            </a:r>
            <a:endParaRPr lang="zh-CN" altLang="en-US" sz="2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3573" y="25963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74777" y="67114"/>
            <a:ext cx="689680" cy="689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" y="121218"/>
            <a:ext cx="768129" cy="540727"/>
          </a:xfrm>
          <a:prstGeom prst="rect">
            <a:avLst/>
          </a:prstGeom>
        </p:spPr>
      </p:pic>
      <p:sp>
        <p:nvSpPr>
          <p:cNvPr id="26" name="文本框 9"/>
          <p:cNvSpPr txBox="1"/>
          <p:nvPr/>
        </p:nvSpPr>
        <p:spPr>
          <a:xfrm>
            <a:off x="3897887" y="3878927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组织架构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88224" y="72326"/>
            <a:ext cx="2518475" cy="286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r>
              <a:rPr lang="zh-CN" altLang="en-US" sz="1400" b="1" dirty="0">
                <a:latin typeface="楷体" pitchFamily="49" charset="-122"/>
                <a:ea typeface="楷体" pitchFamily="49" charset="-122"/>
              </a:rPr>
              <a:t>真诚</a:t>
            </a:r>
            <a:r>
              <a:rPr lang="zh-CN" altLang="en-US" sz="1400" b="1" baseline="0" dirty="0">
                <a:latin typeface="楷体" pitchFamily="49" charset="-122"/>
                <a:ea typeface="楷体" pitchFamily="49" charset="-122"/>
              </a:rPr>
              <a:t> 敬业 创新 发展 共享</a:t>
            </a:r>
            <a:endParaRPr lang="zh-CN" altLang="en-US" sz="14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0579628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93626"/>
            <a:ext cx="1008112" cy="277143"/>
          </a:xfrm>
        </p:spPr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pic>
        <p:nvPicPr>
          <p:cNvPr id="4" name="图片 2" descr="19b2b465f27b0ccf108f4e17a5fe2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3798"/>
            <a:ext cx="9108504" cy="21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椭圆 5"/>
          <p:cNvSpPr/>
          <p:nvPr/>
        </p:nvSpPr>
        <p:spPr>
          <a:xfrm>
            <a:off x="23573" y="25963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74777" y="70500"/>
            <a:ext cx="689680" cy="689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" y="151643"/>
            <a:ext cx="768129" cy="540727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82186" y="798251"/>
            <a:ext cx="4002965" cy="3966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400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/>
                </a:solidFill>
              </a:rPr>
              <a:t>成立于</a:t>
            </a:r>
            <a:r>
              <a:rPr lang="en-US" altLang="zh-CN" sz="1400" b="1" dirty="0">
                <a:solidFill>
                  <a:schemeClr val="tx1"/>
                </a:solidFill>
              </a:rPr>
              <a:t>2016</a:t>
            </a:r>
            <a:r>
              <a:rPr lang="zh-CN" altLang="en-US" sz="1400" b="1" dirty="0">
                <a:solidFill>
                  <a:schemeClr val="tx1"/>
                </a:solidFill>
              </a:rPr>
              <a:t>年，</a:t>
            </a:r>
            <a:r>
              <a:rPr lang="zh-CN" altLang="zh-CN" sz="1400" b="1" dirty="0">
                <a:solidFill>
                  <a:schemeClr val="tx1"/>
                </a:solidFill>
              </a:rPr>
              <a:t>注册资本</a:t>
            </a:r>
            <a:r>
              <a:rPr lang="en-US" altLang="zh-CN" sz="1400" b="1" dirty="0">
                <a:solidFill>
                  <a:schemeClr val="tx1"/>
                </a:solidFill>
              </a:rPr>
              <a:t>1.05</a:t>
            </a:r>
            <a:r>
              <a:rPr lang="zh-CN" altLang="en-US" sz="1400" b="1" dirty="0">
                <a:solidFill>
                  <a:schemeClr val="tx1"/>
                </a:solidFill>
              </a:rPr>
              <a:t>亿</a:t>
            </a:r>
            <a:r>
              <a:rPr lang="zh-CN" altLang="zh-CN" sz="1400" b="1" dirty="0">
                <a:solidFill>
                  <a:schemeClr val="tx1"/>
                </a:solidFill>
              </a:rPr>
              <a:t>，</a:t>
            </a:r>
            <a:r>
              <a:rPr lang="zh-CN" altLang="en-US" sz="1400" b="1" dirty="0">
                <a:solidFill>
                  <a:schemeClr val="tx1"/>
                </a:solidFill>
              </a:rPr>
              <a:t>员工</a:t>
            </a:r>
            <a:r>
              <a:rPr lang="en-US" altLang="zh-CN" sz="1400" b="1" dirty="0">
                <a:solidFill>
                  <a:schemeClr val="tx1"/>
                </a:solidFill>
              </a:rPr>
              <a:t>90</a:t>
            </a:r>
            <a:r>
              <a:rPr lang="zh-CN" altLang="en-US" sz="1400" b="1" dirty="0">
                <a:solidFill>
                  <a:schemeClr val="tx1"/>
                </a:solidFill>
              </a:rPr>
              <a:t>人</a:t>
            </a:r>
            <a:endParaRPr lang="en-US" altLang="zh-CN" sz="1400" b="1" dirty="0">
              <a:solidFill>
                <a:schemeClr val="tx1"/>
              </a:solidFill>
            </a:endParaRPr>
          </a:p>
          <a:p>
            <a:pPr algn="ctr"/>
            <a:endParaRPr lang="zh-CN" altLang="en-US" dirty="0"/>
          </a:p>
        </p:txBody>
      </p:sp>
      <p:sp>
        <p:nvSpPr>
          <p:cNvPr id="10" name="圆角矩形 9"/>
          <p:cNvSpPr/>
          <p:nvPr/>
        </p:nvSpPr>
        <p:spPr>
          <a:xfrm>
            <a:off x="1331640" y="1325571"/>
            <a:ext cx="4147559" cy="3966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400" b="1" dirty="0">
                <a:solidFill>
                  <a:schemeClr val="tx1"/>
                </a:solidFill>
              </a:rPr>
              <a:t>拥有资产</a:t>
            </a:r>
            <a:r>
              <a:rPr lang="en-US" altLang="zh-CN" sz="1400" b="1" dirty="0">
                <a:solidFill>
                  <a:schemeClr val="tx1"/>
                </a:solidFill>
              </a:rPr>
              <a:t>1.6</a:t>
            </a:r>
            <a:r>
              <a:rPr lang="zh-CN" altLang="en-US" sz="1400" b="1" dirty="0">
                <a:solidFill>
                  <a:schemeClr val="tx1"/>
                </a:solidFill>
              </a:rPr>
              <a:t>亿</a:t>
            </a:r>
            <a:r>
              <a:rPr lang="zh-CN" altLang="zh-CN" sz="1400" b="1" dirty="0">
                <a:solidFill>
                  <a:schemeClr val="tx1"/>
                </a:solidFill>
              </a:rPr>
              <a:t>，年产</a:t>
            </a:r>
            <a:r>
              <a:rPr lang="zh-CN" altLang="en-US" sz="1400" b="1" dirty="0">
                <a:solidFill>
                  <a:schemeClr val="tx1"/>
                </a:solidFill>
              </a:rPr>
              <a:t>销</a:t>
            </a:r>
            <a:r>
              <a:rPr lang="en-US" altLang="zh-CN" sz="1400" b="1" dirty="0">
                <a:solidFill>
                  <a:schemeClr val="tx1"/>
                </a:solidFill>
              </a:rPr>
              <a:t>6</a:t>
            </a:r>
            <a:r>
              <a:rPr lang="zh-CN" altLang="zh-CN" sz="1400" b="1" dirty="0">
                <a:solidFill>
                  <a:schemeClr val="tx1"/>
                </a:solidFill>
              </a:rPr>
              <a:t>万吨环氧乙烷衍生物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195736" y="1828075"/>
            <a:ext cx="3979534" cy="3966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1400" b="1" dirty="0">
                <a:solidFill>
                  <a:schemeClr val="tx1"/>
                </a:solidFill>
              </a:rPr>
              <a:t>占地面积</a:t>
            </a:r>
            <a:r>
              <a:rPr lang="en-US" altLang="zh-CN" sz="1400" b="1" dirty="0">
                <a:solidFill>
                  <a:schemeClr val="tx1"/>
                </a:solidFill>
              </a:rPr>
              <a:t>33616</a:t>
            </a:r>
            <a:r>
              <a:rPr lang="zh-CN" altLang="zh-CN" sz="1400" b="1" dirty="0">
                <a:solidFill>
                  <a:schemeClr val="tx1"/>
                </a:solidFill>
              </a:rPr>
              <a:t>平方米，总建筑面积</a:t>
            </a:r>
            <a:r>
              <a:rPr lang="en-US" altLang="zh-CN" sz="1400" b="1" dirty="0">
                <a:solidFill>
                  <a:schemeClr val="tx1"/>
                </a:solidFill>
              </a:rPr>
              <a:t>24392</a:t>
            </a:r>
            <a:r>
              <a:rPr lang="zh-CN" altLang="zh-CN" sz="1400" b="1" dirty="0">
                <a:solidFill>
                  <a:schemeClr val="tx1"/>
                </a:solidFill>
              </a:rPr>
              <a:t>平方米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85050" y="2323476"/>
            <a:ext cx="4839278" cy="396623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chemeClr val="tx1"/>
                </a:solidFill>
              </a:rPr>
              <a:t>股权结构：刘国勇</a:t>
            </a:r>
            <a:r>
              <a:rPr lang="en-US" altLang="zh-CN" sz="1400" b="1" dirty="0">
                <a:solidFill>
                  <a:schemeClr val="tx1"/>
                </a:solidFill>
              </a:rPr>
              <a:t>85%</a:t>
            </a:r>
            <a:r>
              <a:rPr lang="zh-CN" altLang="en-US" sz="1400" b="1" dirty="0">
                <a:solidFill>
                  <a:schemeClr val="tx1"/>
                </a:solidFill>
              </a:rPr>
              <a:t>、毛华</a:t>
            </a:r>
            <a:r>
              <a:rPr lang="en-US" altLang="zh-CN" sz="1400" b="1" dirty="0">
                <a:solidFill>
                  <a:schemeClr val="tx1"/>
                </a:solidFill>
              </a:rPr>
              <a:t>5%</a:t>
            </a:r>
            <a:r>
              <a:rPr lang="zh-CN" altLang="en-US" sz="1400" b="1" dirty="0">
                <a:solidFill>
                  <a:schemeClr val="tx1"/>
                </a:solidFill>
              </a:rPr>
              <a:t>、抚顺高新建设集团</a:t>
            </a:r>
            <a:r>
              <a:rPr lang="en-US" altLang="zh-CN" sz="1400" b="1" dirty="0">
                <a:solidFill>
                  <a:schemeClr val="tx1"/>
                </a:solidFill>
              </a:rPr>
              <a:t>10%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95354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核心团队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1503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endParaRPr lang="en-US" altLang="zh-CN" sz="1600" b="1" cap="all" dirty="0"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37" name="KSO_Shape"/>
          <p:cNvSpPr>
            <a:spLocks/>
          </p:cNvSpPr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36" name="Picture 3" descr="王总1寸照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430" y="1997180"/>
            <a:ext cx="524698" cy="6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4190346" y="2675696"/>
            <a:ext cx="1466935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王志莉</a:t>
            </a:r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财务总监（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CFO)</a:t>
            </a:r>
          </a:p>
        </p:txBody>
      </p:sp>
      <p:sp>
        <p:nvSpPr>
          <p:cNvPr id="5" name="矩形 4"/>
          <p:cNvSpPr/>
          <p:nvPr/>
        </p:nvSpPr>
        <p:spPr>
          <a:xfrm>
            <a:off x="5589782" y="2093499"/>
            <a:ext cx="2400933" cy="55399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高级</a:t>
            </a:r>
            <a:r>
              <a:rPr lang="zh-CN" altLang="en-US" sz="1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会计师，从事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财务及管理工作近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CN" altLang="en-US" sz="1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，擅长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财务分析管理、资金筹划、融资及资本</a:t>
            </a:r>
            <a:r>
              <a:rPr lang="zh-CN" altLang="en-US" sz="1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运作、企业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运营</a:t>
            </a:r>
            <a:r>
              <a:rPr lang="zh-CN" altLang="en-US" sz="1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分析。</a:t>
            </a:r>
            <a:endParaRPr lang="zh-CN" altLang="en-US" sz="1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3458" y="2156387"/>
            <a:ext cx="2438956" cy="58477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曾先后任职于多家知名药企，担任销售总监、总经理等重要职务，具有丰富的医药行业的销售及管理经验</a:t>
            </a:r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4" name="TextBox 46"/>
          <p:cNvSpPr txBox="1"/>
          <p:nvPr/>
        </p:nvSpPr>
        <p:spPr>
          <a:xfrm>
            <a:off x="70793" y="2696021"/>
            <a:ext cx="11350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文庆伟</a:t>
            </a:r>
            <a:endParaRPr lang="en-US" altLang="zh-CN" sz="1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四川鑫盾总经理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3C243A4-A8C7-4724-A350-795E47E09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49" y="3049535"/>
            <a:ext cx="538943" cy="638848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B5337BA9-B999-4E68-9D78-54DD6C9A62C1}"/>
              </a:ext>
            </a:extLst>
          </p:cNvPr>
          <p:cNvSpPr txBox="1"/>
          <p:nvPr/>
        </p:nvSpPr>
        <p:spPr>
          <a:xfrm>
            <a:off x="95873" y="3736259"/>
            <a:ext cx="101450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刘文奎</a:t>
            </a:r>
            <a:endParaRPr lang="en-US" altLang="zh-CN" sz="1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生产厂长</a:t>
            </a:r>
            <a:r>
              <a:rPr lang="en-US" altLang="zh-CN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(CTO)</a:t>
            </a:r>
            <a:endParaRPr lang="zh-CN" altLang="en-US" sz="1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7307590-6D6F-4440-8605-24533028EE15}"/>
              </a:ext>
            </a:extLst>
          </p:cNvPr>
          <p:cNvSpPr txBox="1"/>
          <p:nvPr/>
        </p:nvSpPr>
        <p:spPr>
          <a:xfrm>
            <a:off x="1193458" y="3120620"/>
            <a:ext cx="2443535" cy="5539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注册</a:t>
            </a:r>
            <a:r>
              <a:rPr lang="zh-CN" altLang="en-US" sz="1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工程师，</a:t>
            </a:r>
            <a:r>
              <a:rPr lang="en-US" altLang="zh-CN" sz="1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余年一直从事高分子和药用原料行业，研发了药用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PEG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系列产品、减肥保健品等产品。</a:t>
            </a:r>
          </a:p>
        </p:txBody>
      </p:sp>
      <p:sp>
        <p:nvSpPr>
          <p:cNvPr id="26" name="TextBox 60"/>
          <p:cNvSpPr txBox="1"/>
          <p:nvPr/>
        </p:nvSpPr>
        <p:spPr>
          <a:xfrm>
            <a:off x="-77132" y="4780422"/>
            <a:ext cx="136050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王鹏钦</a:t>
            </a:r>
            <a:endParaRPr lang="en-US" altLang="zh-CN" sz="1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销售总监（</a:t>
            </a:r>
            <a:r>
              <a:rPr lang="en-US" altLang="zh-CN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CSO)</a:t>
            </a:r>
            <a:endParaRPr lang="zh-CN" altLang="en-US" sz="1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7" name="Picture 6" descr="a8c9dc695105728af37309cbde3bb0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649" y="4074048"/>
            <a:ext cx="538943" cy="67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 descr="16a5ad8fa8a5d9d19e443f3f476db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222" y="3057959"/>
            <a:ext cx="499024" cy="6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/>
          <p:nvPr/>
        </p:nvSpPr>
        <p:spPr>
          <a:xfrm>
            <a:off x="1205866" y="4175200"/>
            <a:ext cx="2370777" cy="55399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zh-CN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从事精细化工产品市场营销近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年，</a:t>
            </a:r>
            <a:r>
              <a:rPr lang="zh-CN" altLang="en-US" sz="1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曾就职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于奥克集团，任职区域销售经理、销售总经理。</a:t>
            </a:r>
          </a:p>
        </p:txBody>
      </p:sp>
      <p:sp>
        <p:nvSpPr>
          <p:cNvPr id="30" name="TextBox 46"/>
          <p:cNvSpPr txBox="1"/>
          <p:nvPr/>
        </p:nvSpPr>
        <p:spPr>
          <a:xfrm>
            <a:off x="4287830" y="3694527"/>
            <a:ext cx="114789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牟红义</a:t>
            </a:r>
            <a:endParaRPr lang="en-US" altLang="zh-CN" sz="1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质管总监（</a:t>
            </a:r>
            <a:r>
              <a:rPr lang="en-US" altLang="zh-CN" sz="10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CQO)</a:t>
            </a:r>
            <a:endParaRPr lang="zh-CN" altLang="en-US" sz="10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87088" y="3049535"/>
            <a:ext cx="2370778" cy="553998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zh-CN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具有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余年药品质量管理从业经验，擅长编写审核各种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GMP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质量文件，主持</a:t>
            </a:r>
            <a:r>
              <a:rPr lang="zh-CN" altLang="en-US" sz="1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研发抗癌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、减肥保健品等产品。</a:t>
            </a:r>
          </a:p>
        </p:txBody>
      </p:sp>
      <p:pic>
        <p:nvPicPr>
          <p:cNvPr id="33" name="图片 16" descr="imgapp">
            <a:extLst>
              <a:ext uri="{FF2B5EF4-FFF2-40B4-BE49-F238E27FC236}">
                <a16:creationId xmlns:a16="http://schemas.microsoft.com/office/drawing/2014/main" id="{5CAAE538-613C-4F7E-81C5-9BFEB42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17931" r="15938" b="2562"/>
          <a:stretch>
            <a:fillRect/>
          </a:stretch>
        </p:blipFill>
        <p:spPr bwMode="auto">
          <a:xfrm>
            <a:off x="4603222" y="4074048"/>
            <a:ext cx="517116" cy="67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C07C4C2B-6D1A-4FBD-B29D-630E0C423B12}"/>
              </a:ext>
            </a:extLst>
          </p:cNvPr>
          <p:cNvSpPr txBox="1"/>
          <p:nvPr/>
        </p:nvSpPr>
        <p:spPr>
          <a:xfrm>
            <a:off x="4180918" y="4722888"/>
            <a:ext cx="13385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李东民</a:t>
            </a:r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安环总监（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EHS)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8B52863-A89E-4FDE-96D6-617D694C7AEF}"/>
              </a:ext>
            </a:extLst>
          </p:cNvPr>
          <p:cNvSpPr txBox="1"/>
          <p:nvPr/>
        </p:nvSpPr>
        <p:spPr>
          <a:xfrm>
            <a:off x="5611836" y="4279319"/>
            <a:ext cx="2356826" cy="55399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zh-CN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在石化行业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多年的安全生产管理</a:t>
            </a:r>
            <a:r>
              <a:rPr lang="zh-CN" altLang="zh-CN" sz="1000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工作，</a:t>
            </a:r>
            <a:r>
              <a:rPr lang="zh-CN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积累了丰富的工程建设、生产准备和安全生产管理的经验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1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67" y="483518"/>
            <a:ext cx="1038625" cy="942033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348406" y="1457462"/>
            <a:ext cx="7665023" cy="400110"/>
          </a:xfrm>
          <a:prstGeom prst="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鑫盾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创始人和第一大股东，</a:t>
            </a:r>
            <a:r>
              <a:rPr lang="zh-CN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精通制药企业运营管理体系设计，具备风险防范意识和实际解决问题能力。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积累了丰富的绿色、低碳新材料研发、生产和销售经验，</a:t>
            </a:r>
            <a:r>
              <a:rPr lang="zh-CN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带领公司研发团队参与公司所有生产工艺和专利的研发工作，已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获</a:t>
            </a:r>
            <a:r>
              <a:rPr lang="zh-CN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取得授权专利</a:t>
            </a:r>
            <a:r>
              <a: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zh-CN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项</a:t>
            </a:r>
            <a:r>
              <a:rPr lang="zh-CN" altLang="en-US" sz="1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1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3" y="1997180"/>
            <a:ext cx="530089" cy="64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02168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SO_Shape"/>
          <p:cNvSpPr>
            <a:spLocks/>
          </p:cNvSpPr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27784" y="1007969"/>
            <a:ext cx="3096344" cy="461665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266700"/>
            <a:r>
              <a:rPr lang="zh-CN" altLang="en-US" sz="24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  <a:sym typeface="仿宋" panose="02010609060101010101" charset="-122"/>
              </a:rPr>
              <a:t>辽宁鑫盾医药化工</a:t>
            </a:r>
            <a:endParaRPr lang="en-US" altLang="zh-CN" sz="2400" b="1" dirty="0">
              <a:solidFill>
                <a:prstClr val="black"/>
              </a:solidFill>
              <a:latin typeface="Calibri"/>
              <a:ea typeface="宋体" panose="02010600030101010101" pitchFamily="2" charset="-122"/>
              <a:sym typeface="仿宋" panose="02010609060101010101" charset="-122"/>
            </a:endParaRPr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1269544479"/>
              </p:ext>
            </p:extLst>
          </p:nvPr>
        </p:nvGraphicFramePr>
        <p:xfrm>
          <a:off x="827584" y="1900008"/>
          <a:ext cx="6768752" cy="3073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483518"/>
          </a:xfrm>
          <a:prstGeom prst="rect">
            <a:avLst/>
          </a:prstGeom>
        </p:spPr>
      </p:pic>
      <p:sp>
        <p:nvSpPr>
          <p:cNvPr id="11" name="标题 20"/>
          <p:cNvSpPr>
            <a:spLocks noGrp="1"/>
          </p:cNvSpPr>
          <p:nvPr>
            <p:ph type="title"/>
          </p:nvPr>
        </p:nvSpPr>
        <p:spPr>
          <a:xfrm>
            <a:off x="683568" y="60901"/>
            <a:ext cx="2741856" cy="277143"/>
          </a:xfrm>
        </p:spPr>
        <p:txBody>
          <a:bodyPr/>
          <a:lstStyle/>
          <a:p>
            <a:r>
              <a:rPr lang="zh-CN" altLang="en-US" dirty="0"/>
              <a:t>组织架构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E21A5BD-44DE-43BC-A74E-05EE152C81DF}"/>
              </a:ext>
            </a:extLst>
          </p:cNvPr>
          <p:cNvCxnSpPr>
            <a:cxnSpLocks/>
          </p:cNvCxnSpPr>
          <p:nvPr/>
        </p:nvCxnSpPr>
        <p:spPr>
          <a:xfrm>
            <a:off x="4211960" y="1517972"/>
            <a:ext cx="0" cy="38203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648880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-43494"/>
            <a:ext cx="919826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1491630"/>
            <a:ext cx="9197476" cy="365187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9"/>
          <p:cNvSpPr txBox="1"/>
          <p:nvPr/>
        </p:nvSpPr>
        <p:spPr>
          <a:xfrm>
            <a:off x="2771800" y="2304894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市场分析</a:t>
            </a:r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3915445" y="1046140"/>
            <a:ext cx="1368153" cy="126170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3908750" y="4408933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企业优势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文本框 9"/>
          <p:cNvSpPr txBox="1"/>
          <p:nvPr/>
        </p:nvSpPr>
        <p:spPr>
          <a:xfrm>
            <a:off x="3866821" y="3039414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市场分析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KSO_Shape"/>
          <p:cNvSpPr>
            <a:spLocks/>
          </p:cNvSpPr>
          <p:nvPr/>
        </p:nvSpPr>
        <p:spPr bwMode="auto">
          <a:xfrm>
            <a:off x="4239640" y="1300540"/>
            <a:ext cx="764408" cy="813010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877476" y="3483021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产品介绍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3573" y="25963"/>
            <a:ext cx="792088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85087" y="77167"/>
            <a:ext cx="689680" cy="6896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" y="183341"/>
            <a:ext cx="768129" cy="540727"/>
          </a:xfrm>
          <a:prstGeom prst="rect">
            <a:avLst/>
          </a:prstGeom>
        </p:spPr>
      </p:pic>
      <p:sp>
        <p:nvSpPr>
          <p:cNvPr id="15" name="文本框 9"/>
          <p:cNvSpPr txBox="1"/>
          <p:nvPr/>
        </p:nvSpPr>
        <p:spPr>
          <a:xfrm>
            <a:off x="3877477" y="3926628"/>
            <a:ext cx="11677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itchFamily="2" charset="2"/>
              <a:buChar char="l"/>
            </a:pPr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产品优势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1620290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2"/>
          <p:cNvSpPr/>
          <p:nvPr/>
        </p:nvSpPr>
        <p:spPr>
          <a:xfrm>
            <a:off x="5004049" y="1688884"/>
            <a:ext cx="2376264" cy="217901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6" name="组合 25"/>
          <p:cNvGrpSpPr/>
          <p:nvPr/>
        </p:nvGrpSpPr>
        <p:grpSpPr>
          <a:xfrm>
            <a:off x="600272" y="12554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01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69718" y="2378224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02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0415" y="3501020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10557" y="340777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03</a:t>
              </a:r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1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92079" y="2179023"/>
            <a:ext cx="1872208" cy="110799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latin typeface="+mn-ea"/>
                <a:ea typeface="+mn-ea"/>
              </a:rPr>
              <a:t>吸收国内外先进经验，设备工艺自主研发，达到了国际先进水平</a:t>
            </a:r>
            <a:endParaRPr lang="en-US" altLang="zh-CN" sz="16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61"/>
            <a:ext cx="9144000" cy="547705"/>
          </a:xfrm>
          <a:prstGeom prst="rect">
            <a:avLst/>
          </a:prstGeom>
        </p:spPr>
      </p:pic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581498" y="126082"/>
            <a:ext cx="2741856" cy="277143"/>
          </a:xfrm>
        </p:spPr>
        <p:txBody>
          <a:bodyPr/>
          <a:lstStyle/>
          <a:p>
            <a:r>
              <a:rPr lang="zh-CN" altLang="en-US" dirty="0" smtClean="0"/>
              <a:t>市场分析</a:t>
            </a:r>
            <a:endParaRPr lang="zh-CN" altLang="en-US" dirty="0"/>
          </a:p>
        </p:txBody>
      </p:sp>
      <p:sp>
        <p:nvSpPr>
          <p:cNvPr id="19" name="圆角矩形 18"/>
          <p:cNvSpPr/>
          <p:nvPr/>
        </p:nvSpPr>
        <p:spPr>
          <a:xfrm>
            <a:off x="1278621" y="1384345"/>
            <a:ext cx="2933339" cy="30453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altLang="zh-CN" sz="1400" dirty="0">
              <a:solidFill>
                <a:schemeClr val="tx1"/>
              </a:solidFill>
            </a:endParaRPr>
          </a:p>
          <a:p>
            <a:pPr lvl="0" defTabSz="45720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defRPr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国家十四五规划，碳达峰、碳</a:t>
            </a:r>
            <a:r>
              <a:rPr lang="zh-CN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中和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278500" y="3435846"/>
            <a:ext cx="2933339" cy="809232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altLang="zh-CN" sz="1400" dirty="0">
              <a:solidFill>
                <a:schemeClr val="tx1"/>
              </a:solidFill>
            </a:endParaRPr>
          </a:p>
          <a:p>
            <a:pPr lvl="0" algn="ctr" defTabSz="457200" fontAlgn="auto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5000"/>
              <a:defRPr/>
            </a:pPr>
            <a:r>
              <a:rPr lang="zh-CN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中国将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全球电池行业的最大制造基地及应用市场，成为世界电池业新霸主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278500" y="2389286"/>
            <a:ext cx="2932060" cy="532795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endParaRPr lang="en-US" altLang="zh-CN" sz="1400" dirty="0">
              <a:solidFill>
                <a:schemeClr val="tx1"/>
              </a:solidFill>
            </a:endParaRPr>
          </a:p>
          <a:p>
            <a:pPr algn="ctr"/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原料药、药用辅料市场规模巨大，每年以</a:t>
            </a: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20%</a:t>
            </a: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的速度增长</a:t>
            </a:r>
            <a:endParaRPr lang="en-US" altLang="zh-CN" sz="1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340033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4462" y="2260039"/>
            <a:ext cx="12573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产品</a:t>
            </a:r>
          </a:p>
        </p:txBody>
      </p:sp>
      <p:sp>
        <p:nvSpPr>
          <p:cNvPr id="30" name="KSO_Shape"/>
          <p:cNvSpPr>
            <a:spLocks/>
          </p:cNvSpPr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8" name="Line 321"/>
          <p:cNvSpPr>
            <a:spLocks noChangeShapeType="1"/>
          </p:cNvSpPr>
          <p:nvPr/>
        </p:nvSpPr>
        <p:spPr bwMode="auto">
          <a:xfrm flipH="1">
            <a:off x="2987824" y="1355988"/>
            <a:ext cx="1439288" cy="746724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Line 338"/>
          <p:cNvSpPr>
            <a:spLocks noChangeShapeType="1"/>
          </p:cNvSpPr>
          <p:nvPr/>
        </p:nvSpPr>
        <p:spPr bwMode="auto">
          <a:xfrm flipH="1">
            <a:off x="4420004" y="1337746"/>
            <a:ext cx="7108" cy="2023817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Line 339"/>
          <p:cNvSpPr>
            <a:spLocks noChangeShapeType="1"/>
          </p:cNvSpPr>
          <p:nvPr/>
        </p:nvSpPr>
        <p:spPr bwMode="auto">
          <a:xfrm>
            <a:off x="4420004" y="1384575"/>
            <a:ext cx="1520148" cy="710927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9" name="WordArt 351"/>
          <p:cNvSpPr>
            <a:spLocks noChangeArrowheads="1" noChangeShapeType="1" noTextEdit="1"/>
          </p:cNvSpPr>
          <p:nvPr/>
        </p:nvSpPr>
        <p:spPr bwMode="auto">
          <a:xfrm>
            <a:off x="1259284" y="1556668"/>
            <a:ext cx="935038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400" kern="10" spc="-7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60" name="WordArt 352"/>
          <p:cNvSpPr>
            <a:spLocks noChangeArrowheads="1" noChangeShapeType="1" noTextEdit="1"/>
          </p:cNvSpPr>
          <p:nvPr/>
        </p:nvSpPr>
        <p:spPr bwMode="auto">
          <a:xfrm>
            <a:off x="516039" y="1622032"/>
            <a:ext cx="887609" cy="2769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药用辅料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1" name="WordArt 353"/>
          <p:cNvSpPr>
            <a:spLocks noChangeArrowheads="1" noChangeShapeType="1" noTextEdit="1"/>
          </p:cNvSpPr>
          <p:nvPr/>
        </p:nvSpPr>
        <p:spPr bwMode="auto">
          <a:xfrm>
            <a:off x="554460" y="2277393"/>
            <a:ext cx="927199" cy="45280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</a:rPr>
              <a:t>原料药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endParaRPr lang="zh-CN" altLang="en-US" sz="1400" kern="10" spc="-7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66" name="WordArt 358"/>
          <p:cNvSpPr>
            <a:spLocks noChangeArrowheads="1" noChangeShapeType="1" noTextEdit="1"/>
          </p:cNvSpPr>
          <p:nvPr/>
        </p:nvSpPr>
        <p:spPr bwMode="auto">
          <a:xfrm>
            <a:off x="6658372" y="2277393"/>
            <a:ext cx="935037" cy="142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1400" kern="10" spc="-70" dirty="0">
              <a:solidFill>
                <a:schemeClr val="bg1"/>
              </a:solidFill>
              <a:latin typeface="Arial Black"/>
            </a:endParaRPr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4258381246"/>
              </p:ext>
            </p:extLst>
          </p:nvPr>
        </p:nvGraphicFramePr>
        <p:xfrm>
          <a:off x="47330" y="1103848"/>
          <a:ext cx="3167621" cy="269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0" name="图示 89"/>
          <p:cNvGraphicFramePr/>
          <p:nvPr>
            <p:extLst>
              <p:ext uri="{D42A27DB-BD31-4B8C-83A1-F6EECF244321}">
                <p14:modId xmlns:p14="http://schemas.microsoft.com/office/powerpoint/2010/main" val="700115044"/>
              </p:ext>
            </p:extLst>
          </p:nvPr>
        </p:nvGraphicFramePr>
        <p:xfrm>
          <a:off x="6219608" y="1054407"/>
          <a:ext cx="2855418" cy="301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91" name="组合 90"/>
          <p:cNvGrpSpPr/>
          <p:nvPr/>
        </p:nvGrpSpPr>
        <p:grpSpPr>
          <a:xfrm>
            <a:off x="4535683" y="3840220"/>
            <a:ext cx="1174190" cy="1128979"/>
            <a:chOff x="837171" y="260523"/>
            <a:chExt cx="1045134" cy="1045134"/>
          </a:xfrm>
          <a:solidFill>
            <a:schemeClr val="bg1"/>
          </a:solidFill>
        </p:grpSpPr>
        <p:sp>
          <p:nvSpPr>
            <p:cNvPr id="92" name="椭圆 91"/>
            <p:cNvSpPr/>
            <p:nvPr/>
          </p:nvSpPr>
          <p:spPr>
            <a:xfrm>
              <a:off x="837171" y="260523"/>
              <a:ext cx="1045134" cy="1045134"/>
            </a:xfrm>
            <a:prstGeom prst="ellipse">
              <a:avLst/>
            </a:prstGeom>
            <a:grpFill/>
            <a:ln w="28575"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椭圆 4"/>
            <p:cNvSpPr txBox="1"/>
            <p:nvPr/>
          </p:nvSpPr>
          <p:spPr>
            <a:xfrm>
              <a:off x="990227" y="413578"/>
              <a:ext cx="739022" cy="739022"/>
            </a:xfrm>
            <a:prstGeom prst="rect">
              <a:avLst/>
            </a:prstGeom>
            <a:grpFill/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差异性</a:t>
              </a:r>
              <a:endPara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表活</a:t>
              </a: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936637" y="3826214"/>
            <a:ext cx="1145152" cy="1128979"/>
            <a:chOff x="541" y="1375146"/>
            <a:chExt cx="1045134" cy="1045134"/>
          </a:xfrm>
        </p:grpSpPr>
        <p:sp>
          <p:nvSpPr>
            <p:cNvPr id="98" name="椭圆 97"/>
            <p:cNvSpPr/>
            <p:nvPr/>
          </p:nvSpPr>
          <p:spPr>
            <a:xfrm>
              <a:off x="541" y="1375146"/>
              <a:ext cx="1045134" cy="10451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椭圆 4"/>
            <p:cNvSpPr txBox="1"/>
            <p:nvPr/>
          </p:nvSpPr>
          <p:spPr>
            <a:xfrm>
              <a:off x="153597" y="1528202"/>
              <a:ext cx="739022" cy="739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精制级</a:t>
              </a:r>
              <a:endParaRPr lang="en-US" altLang="zh-CN" sz="1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 lvl="0" algn="ctr" defTabSz="533400"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表活</a:t>
              </a: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6317" y="-2310"/>
            <a:ext cx="9144000" cy="547705"/>
          </a:xfrm>
          <a:prstGeom prst="rect">
            <a:avLst/>
          </a:prstGeom>
        </p:spPr>
      </p:pic>
      <p:sp>
        <p:nvSpPr>
          <p:cNvPr id="42" name="标题 1"/>
          <p:cNvSpPr txBox="1">
            <a:spLocks/>
          </p:cNvSpPr>
          <p:nvPr/>
        </p:nvSpPr>
        <p:spPr bwMode="auto">
          <a:xfrm>
            <a:off x="595587" y="89912"/>
            <a:ext cx="2741856" cy="2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zh-CN" altLang="en-US" dirty="0"/>
              <a:t>产品介绍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3645557" y="746123"/>
            <a:ext cx="1505199" cy="615901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产品结构 </a:t>
            </a:r>
            <a:endParaRPr lang="zh-CN" altLang="en-US" sz="24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 rot="3443336">
            <a:off x="4116279" y="4167991"/>
            <a:ext cx="384916" cy="461674"/>
            <a:chOff x="845937" y="1170615"/>
            <a:chExt cx="384916" cy="461674"/>
          </a:xfrm>
        </p:grpSpPr>
        <p:sp>
          <p:nvSpPr>
            <p:cNvPr id="39" name="右箭头 38"/>
            <p:cNvSpPr/>
            <p:nvPr/>
          </p:nvSpPr>
          <p:spPr>
            <a:xfrm rot="7254558">
              <a:off x="807558" y="1208994"/>
              <a:ext cx="461674" cy="38491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右箭头 4"/>
            <p:cNvSpPr/>
            <p:nvPr/>
          </p:nvSpPr>
          <p:spPr>
            <a:xfrm rot="18054558">
              <a:off x="894954" y="1236439"/>
              <a:ext cx="346199" cy="230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600" kern="1200"/>
            </a:p>
          </p:txBody>
        </p:sp>
      </p:grpSp>
      <p:sp>
        <p:nvSpPr>
          <p:cNvPr id="43" name="圆角矩形 42"/>
          <p:cNvSpPr/>
          <p:nvPr/>
        </p:nvSpPr>
        <p:spPr>
          <a:xfrm>
            <a:off x="2062474" y="2102712"/>
            <a:ext cx="1748325" cy="426175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医药级产品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3523993" y="3361564"/>
            <a:ext cx="1748325" cy="426175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工业级</a:t>
            </a:r>
            <a:r>
              <a:rPr lang="zh-CN" altLang="en-US" b="1" dirty="0">
                <a:solidFill>
                  <a:schemeClr val="tx1"/>
                </a:solidFill>
              </a:rPr>
              <a:t>产品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5053074" y="2095503"/>
            <a:ext cx="1748325" cy="426175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新能源材料</a:t>
            </a:r>
            <a:endParaRPr lang="zh-CN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76257"/>
      </p:ext>
    </p:extLst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0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10562</TotalTime>
  <Words>934</Words>
  <Application>Microsoft Office PowerPoint</Application>
  <PresentationFormat>全屏显示(16:9)</PresentationFormat>
  <Paragraphs>207</Paragraphs>
  <Slides>21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  <vt:variant>
        <vt:lpstr>自定义放映</vt:lpstr>
      </vt:variant>
      <vt:variant>
        <vt:i4>1</vt:i4>
      </vt:variant>
    </vt:vector>
  </HeadingPairs>
  <TitlesOfParts>
    <vt:vector size="36" baseType="lpstr">
      <vt:lpstr>LilyUPC</vt:lpstr>
      <vt:lpstr>Swis721 Th BT</vt:lpstr>
      <vt:lpstr>仿宋</vt:lpstr>
      <vt:lpstr>黑体</vt:lpstr>
      <vt:lpstr>楷体</vt:lpstr>
      <vt:lpstr>宋体</vt:lpstr>
      <vt:lpstr>微软雅黑</vt:lpstr>
      <vt:lpstr>Arial</vt:lpstr>
      <vt:lpstr>Arial Black</vt:lpstr>
      <vt:lpstr>Calibri</vt:lpstr>
      <vt:lpstr>Impact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公司简介</vt:lpstr>
      <vt:lpstr>核心团队</vt:lpstr>
      <vt:lpstr>组织架构</vt:lpstr>
      <vt:lpstr>PowerPoint 演示文稿</vt:lpstr>
      <vt:lpstr>市场分析</vt:lpstr>
      <vt:lpstr>PowerPoint 演示文稿</vt:lpstr>
      <vt:lpstr>PowerPoint 演示文稿</vt:lpstr>
      <vt:lpstr>企业优势</vt:lpstr>
      <vt:lpstr>PowerPoint 演示文稿</vt:lpstr>
      <vt:lpstr>创新成果</vt:lpstr>
      <vt:lpstr>经营成果</vt:lpstr>
      <vt:lpstr>PowerPoint 演示文稿</vt:lpstr>
      <vt:lpstr>发展规划</vt:lpstr>
      <vt:lpstr>项目简介</vt:lpstr>
      <vt:lpstr>效益预测 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China</cp:lastModifiedBy>
  <cp:revision>559</cp:revision>
  <dcterms:created xsi:type="dcterms:W3CDTF">2015-04-24T01:01:13Z</dcterms:created>
  <dcterms:modified xsi:type="dcterms:W3CDTF">2021-06-08T07:48:50Z</dcterms:modified>
</cp:coreProperties>
</file>