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662" r:id="rId2"/>
    <p:sldId id="334" r:id="rId3"/>
    <p:sldId id="327" r:id="rId4"/>
    <p:sldId id="478" r:id="rId5"/>
    <p:sldId id="775" r:id="rId6"/>
    <p:sldId id="776" r:id="rId7"/>
    <p:sldId id="777" r:id="rId8"/>
    <p:sldId id="788" r:id="rId9"/>
    <p:sldId id="718" r:id="rId10"/>
    <p:sldId id="719" r:id="rId11"/>
    <p:sldId id="720" r:id="rId12"/>
    <p:sldId id="723" r:id="rId13"/>
    <p:sldId id="737" r:id="rId14"/>
    <p:sldId id="738" r:id="rId15"/>
    <p:sldId id="740" r:id="rId16"/>
    <p:sldId id="766" r:id="rId17"/>
    <p:sldId id="764" r:id="rId18"/>
    <p:sldId id="761" r:id="rId19"/>
    <p:sldId id="762" r:id="rId20"/>
    <p:sldId id="767" r:id="rId21"/>
    <p:sldId id="768" r:id="rId22"/>
    <p:sldId id="782" r:id="rId23"/>
    <p:sldId id="787" r:id="rId24"/>
    <p:sldId id="784" r:id="rId25"/>
    <p:sldId id="785" r:id="rId26"/>
    <p:sldId id="769" r:id="rId27"/>
    <p:sldId id="770" r:id="rId28"/>
    <p:sldId id="773" r:id="rId29"/>
    <p:sldId id="772" r:id="rId30"/>
    <p:sldId id="774" r:id="rId31"/>
    <p:sldId id="45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80">
          <p15:clr>
            <a:srgbClr val="A4A3A4"/>
          </p15:clr>
        </p15:guide>
        <p15:guide id="2" pos="3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1A3D0"/>
    <a:srgbClr val="D6A300"/>
    <a:srgbClr val="BCBCBD"/>
    <a:srgbClr val="767676"/>
    <a:srgbClr val="004B7C"/>
    <a:srgbClr val="00658F"/>
    <a:srgbClr val="FFFFFF"/>
    <a:srgbClr val="01508E"/>
    <a:srgbClr val="89B0D2"/>
    <a:srgbClr val="6093C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600" y="-96"/>
      </p:cViewPr>
      <p:guideLst>
        <p:guide orient="horz" pos="2080"/>
        <p:guide pos="38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CB71E-270F-4DD8-B1DF-9EF899CE3EA4}" type="datetimeFigureOut">
              <a:rPr lang="zh-CN" altLang="en-US" smtClean="0"/>
              <a:pPr/>
              <a:t>2021/6/8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CCD-78EC-4846-82C4-CE8E09EE3D4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24154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pPr/>
              <a:t>2021/6/8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8056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318" y="0"/>
            <a:ext cx="1218768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676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5576888"/>
            <a:ext cx="12196763" cy="80963"/>
          </a:xfrm>
          <a:prstGeom prst="rect">
            <a:avLst/>
          </a:prstGeom>
          <a:solidFill>
            <a:srgbClr val="D6340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4763" y="1033670"/>
            <a:ext cx="12196763" cy="4549568"/>
            <a:chOff x="-4763" y="750888"/>
            <a:chExt cx="12196763" cy="48323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3786"/>
            <a:stretch>
              <a:fillRect/>
            </a:stretch>
          </p:blipFill>
          <p:spPr>
            <a:xfrm>
              <a:off x="0" y="750888"/>
              <a:ext cx="12192000" cy="483235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-4763" y="750888"/>
              <a:ext cx="12196763" cy="4826000"/>
            </a:xfrm>
            <a:prstGeom prst="rect">
              <a:avLst/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69764" y="1691059"/>
            <a:ext cx="81860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</a:rPr>
              <a:t>        </a:t>
            </a:r>
            <a:r>
              <a:rPr lang="zh-CN" altLang="en-US" sz="6000" b="1" dirty="0" smtClean="0">
                <a:solidFill>
                  <a:schemeClr val="bg1"/>
                </a:solidFill>
                <a:latin typeface="+mj-ea"/>
                <a:ea typeface="+mj-ea"/>
              </a:rPr>
              <a:t>融资计划书</a:t>
            </a:r>
            <a:endParaRPr lang="zh-CN" altLang="en-US" sz="6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46697" y="3275713"/>
            <a:ext cx="791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CN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盘</a:t>
            </a:r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锦道博尔环保科技股份有限公司</a:t>
            </a:r>
          </a:p>
        </p:txBody>
      </p:sp>
      <p:pic>
        <p:nvPicPr>
          <p:cNvPr id="25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47775" cy="1019175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/>
        </p:nvSpPr>
        <p:spPr>
          <a:xfrm>
            <a:off x="11755394" y="6482663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42793" y="1931427"/>
            <a:ext cx="4079427" cy="257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化学助剂被授予盘锦市名牌产品，复合除硫剂被评为辽宁省“专精特新”产品。共申请专利22项，共获得授权发明专利2项，实用新型专利17项。</a:t>
            </a:r>
          </a:p>
        </p:txBody>
      </p:sp>
      <p:sp>
        <p:nvSpPr>
          <p:cNvPr id="8" name="Freeform 11"/>
          <p:cNvSpPr/>
          <p:nvPr/>
        </p:nvSpPr>
        <p:spPr bwMode="auto">
          <a:xfrm>
            <a:off x="711257" y="816783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241142" y="762000"/>
            <a:ext cx="328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企业资质</a:t>
            </a:r>
          </a:p>
        </p:txBody>
      </p:sp>
      <p:pic>
        <p:nvPicPr>
          <p:cNvPr id="13" name="图片 74" descr="2a5314da8dd227cb2987853614682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6825615" y="968375"/>
            <a:ext cx="3105785" cy="503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1755394" y="6482663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381" y="0"/>
            <a:ext cx="12192000" cy="427174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0" y="3777916"/>
            <a:ext cx="12192000" cy="1467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grpSp>
        <p:nvGrpSpPr>
          <p:cNvPr id="2" name="组合 50"/>
          <p:cNvGrpSpPr/>
          <p:nvPr/>
        </p:nvGrpSpPr>
        <p:grpSpPr>
          <a:xfrm>
            <a:off x="775315" y="3336046"/>
            <a:ext cx="2382058" cy="2382058"/>
            <a:chOff x="878247" y="3038387"/>
            <a:chExt cx="2911954" cy="2911954"/>
          </a:xfrm>
        </p:grpSpPr>
        <p:sp>
          <p:nvSpPr>
            <p:cNvPr id="52" name="椭圆 51"/>
            <p:cNvSpPr/>
            <p:nvPr/>
          </p:nvSpPr>
          <p:spPr>
            <a:xfrm>
              <a:off x="878247" y="3038387"/>
              <a:ext cx="2911954" cy="2911954"/>
            </a:xfrm>
            <a:prstGeom prst="ellipse">
              <a:avLst/>
            </a:prstGeom>
            <a:gradFill>
              <a:gsLst>
                <a:gs pos="100000">
                  <a:srgbClr val="FFFFFF"/>
                </a:gs>
                <a:gs pos="0">
                  <a:srgbClr val="E6E6E6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rgbClr val="FFFFFF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</a:ln>
            <a:effectLst>
              <a:outerShdw blurRad="254000" dist="1270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070750" y="3230893"/>
              <a:ext cx="2526950" cy="2526946"/>
            </a:xfrm>
            <a:prstGeom prst="ellipse">
              <a:avLst/>
            </a:prstGeom>
            <a:solidFill>
              <a:schemeClr val="accent4"/>
            </a:solidFill>
            <a:ln w="22225">
              <a:gradFill flip="none" rotWithShape="1"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322577" y="3419079"/>
            <a:ext cx="107273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2</a:t>
            </a:r>
            <a:endParaRPr lang="zh-CN" alt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314845" y="3973076"/>
            <a:ext cx="8476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业务介绍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449954" y="5481949"/>
            <a:ext cx="5154919" cy="371032"/>
            <a:chOff x="5606406" y="5482122"/>
            <a:chExt cx="3759584" cy="283155"/>
          </a:xfrm>
        </p:grpSpPr>
        <p:sp>
          <p:nvSpPr>
            <p:cNvPr id="33" name="TextBox 66"/>
            <p:cNvSpPr txBox="1"/>
            <p:nvPr/>
          </p:nvSpPr>
          <p:spPr>
            <a:xfrm>
              <a:off x="5805294" y="5482122"/>
              <a:ext cx="2324324" cy="25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tx1"/>
                  </a:solidFill>
                </a:rPr>
                <a:t>环保科技技术服务</a:t>
              </a:r>
            </a:p>
          </p:txBody>
        </p:sp>
        <p:sp>
          <p:nvSpPr>
            <p:cNvPr id="35" name="Freeform 22"/>
            <p:cNvSpPr>
              <a:spLocks noEditPoints="1"/>
            </p:cNvSpPr>
            <p:nvPr/>
          </p:nvSpPr>
          <p:spPr bwMode="auto">
            <a:xfrm>
              <a:off x="5606406" y="5529420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  <p:sp>
          <p:nvSpPr>
            <p:cNvPr id="43" name="TextBox 66"/>
            <p:cNvSpPr txBox="1"/>
            <p:nvPr/>
          </p:nvSpPr>
          <p:spPr>
            <a:xfrm>
              <a:off x="8043941" y="5507953"/>
              <a:ext cx="1322049" cy="25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tx1"/>
                  </a:solidFill>
                </a:rPr>
                <a:t>石油工程类服务</a:t>
              </a:r>
            </a:p>
          </p:txBody>
        </p:sp>
        <p:sp>
          <p:nvSpPr>
            <p:cNvPr id="44" name="Freeform 22"/>
            <p:cNvSpPr>
              <a:spLocks noEditPoints="1"/>
            </p:cNvSpPr>
            <p:nvPr/>
          </p:nvSpPr>
          <p:spPr bwMode="auto">
            <a:xfrm>
              <a:off x="7633613" y="5526389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</p:grpSp>
      <p:pic>
        <p:nvPicPr>
          <p:cNvPr id="2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21" name="文本框 2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</a:p>
        </p:txBody>
      </p:sp>
      <p:sp>
        <p:nvSpPr>
          <p:cNvPr id="16" name="Freeform 22"/>
          <p:cNvSpPr>
            <a:spLocks noEditPoints="1"/>
          </p:cNvSpPr>
          <p:nvPr/>
        </p:nvSpPr>
        <p:spPr bwMode="auto">
          <a:xfrm>
            <a:off x="9078326" y="5545010"/>
            <a:ext cx="300486" cy="288872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17" name="TextBox 66"/>
          <p:cNvSpPr txBox="1"/>
          <p:nvPr/>
        </p:nvSpPr>
        <p:spPr>
          <a:xfrm>
            <a:off x="9529191" y="5528603"/>
            <a:ext cx="18127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</a:rPr>
              <a:t>新建项目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矩形 187"/>
          <p:cNvSpPr/>
          <p:nvPr/>
        </p:nvSpPr>
        <p:spPr>
          <a:xfrm>
            <a:off x="1184077" y="559002"/>
            <a:ext cx="328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</a:p>
        </p:txBody>
      </p:sp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0" name="文本框 29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1282805" y="1638727"/>
            <a:ext cx="8894435" cy="4285355"/>
            <a:chOff x="1298387" y="1637261"/>
            <a:chExt cx="8894435" cy="4285355"/>
          </a:xfrm>
        </p:grpSpPr>
        <p:sp>
          <p:nvSpPr>
            <p:cNvPr id="57" name="任意多边形 56"/>
            <p:cNvSpPr/>
            <p:nvPr/>
          </p:nvSpPr>
          <p:spPr>
            <a:xfrm>
              <a:off x="1557457" y="1637261"/>
              <a:ext cx="8635365" cy="458470"/>
            </a:xfrm>
            <a:custGeom>
              <a:avLst/>
              <a:gdLst>
                <a:gd name="connsiteX0" fmla="*/ 0 w 8918672"/>
                <a:gd name="connsiteY0" fmla="*/ 45846 h 458462"/>
                <a:gd name="connsiteX1" fmla="*/ 13428 w 8918672"/>
                <a:gd name="connsiteY1" fmla="*/ 13428 h 458462"/>
                <a:gd name="connsiteX2" fmla="*/ 45846 w 8918672"/>
                <a:gd name="connsiteY2" fmla="*/ 0 h 458462"/>
                <a:gd name="connsiteX3" fmla="*/ 8872826 w 8918672"/>
                <a:gd name="connsiteY3" fmla="*/ 0 h 458462"/>
                <a:gd name="connsiteX4" fmla="*/ 8905244 w 8918672"/>
                <a:gd name="connsiteY4" fmla="*/ 13428 h 458462"/>
                <a:gd name="connsiteX5" fmla="*/ 8918672 w 8918672"/>
                <a:gd name="connsiteY5" fmla="*/ 45846 h 458462"/>
                <a:gd name="connsiteX6" fmla="*/ 8918672 w 8918672"/>
                <a:gd name="connsiteY6" fmla="*/ 412616 h 458462"/>
                <a:gd name="connsiteX7" fmla="*/ 8905244 w 8918672"/>
                <a:gd name="connsiteY7" fmla="*/ 445034 h 458462"/>
                <a:gd name="connsiteX8" fmla="*/ 8872826 w 8918672"/>
                <a:gd name="connsiteY8" fmla="*/ 458462 h 458462"/>
                <a:gd name="connsiteX9" fmla="*/ 45846 w 8918672"/>
                <a:gd name="connsiteY9" fmla="*/ 458462 h 458462"/>
                <a:gd name="connsiteX10" fmla="*/ 13428 w 8918672"/>
                <a:gd name="connsiteY10" fmla="*/ 445034 h 458462"/>
                <a:gd name="connsiteX11" fmla="*/ 0 w 8918672"/>
                <a:gd name="connsiteY11" fmla="*/ 412616 h 458462"/>
                <a:gd name="connsiteX12" fmla="*/ 0 w 8918672"/>
                <a:gd name="connsiteY12" fmla="*/ 45846 h 4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18672" h="458462">
                  <a:moveTo>
                    <a:pt x="0" y="45846"/>
                  </a:moveTo>
                  <a:cubicBezTo>
                    <a:pt x="0" y="33687"/>
                    <a:pt x="4830" y="22026"/>
                    <a:pt x="13428" y="13428"/>
                  </a:cubicBezTo>
                  <a:cubicBezTo>
                    <a:pt x="22026" y="4830"/>
                    <a:pt x="33687" y="0"/>
                    <a:pt x="45846" y="0"/>
                  </a:cubicBezTo>
                  <a:lnTo>
                    <a:pt x="8872826" y="0"/>
                  </a:lnTo>
                  <a:cubicBezTo>
                    <a:pt x="8884985" y="0"/>
                    <a:pt x="8896646" y="4830"/>
                    <a:pt x="8905244" y="13428"/>
                  </a:cubicBezTo>
                  <a:cubicBezTo>
                    <a:pt x="8913842" y="22026"/>
                    <a:pt x="8918672" y="33687"/>
                    <a:pt x="8918672" y="45846"/>
                  </a:cubicBezTo>
                  <a:lnTo>
                    <a:pt x="8918672" y="412616"/>
                  </a:lnTo>
                  <a:cubicBezTo>
                    <a:pt x="8918672" y="424775"/>
                    <a:pt x="8913842" y="436436"/>
                    <a:pt x="8905244" y="445034"/>
                  </a:cubicBezTo>
                  <a:cubicBezTo>
                    <a:pt x="8896646" y="453632"/>
                    <a:pt x="8884985" y="458462"/>
                    <a:pt x="8872826" y="458462"/>
                  </a:cubicBezTo>
                  <a:lnTo>
                    <a:pt x="45846" y="458462"/>
                  </a:lnTo>
                  <a:cubicBezTo>
                    <a:pt x="33687" y="458462"/>
                    <a:pt x="22026" y="453632"/>
                    <a:pt x="13428" y="445034"/>
                  </a:cubicBezTo>
                  <a:cubicBezTo>
                    <a:pt x="4830" y="436436"/>
                    <a:pt x="0" y="424775"/>
                    <a:pt x="0" y="412616"/>
                  </a:cubicBezTo>
                  <a:lnTo>
                    <a:pt x="0" y="4584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008" tIns="82008" rIns="82008" bIns="82008" numCol="1" spcCol="1270" anchor="ctr" anchorCtr="0">
              <a:no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道博尔业务</a:t>
              </a: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1298387" y="2184616"/>
              <a:ext cx="4719320" cy="411480"/>
            </a:xfrm>
            <a:custGeom>
              <a:avLst/>
              <a:gdLst>
                <a:gd name="connsiteX0" fmla="*/ 0 w 3498541"/>
                <a:gd name="connsiteY0" fmla="*/ 41168 h 411678"/>
                <a:gd name="connsiteX1" fmla="*/ 12058 w 3498541"/>
                <a:gd name="connsiteY1" fmla="*/ 12058 h 411678"/>
                <a:gd name="connsiteX2" fmla="*/ 41168 w 3498541"/>
                <a:gd name="connsiteY2" fmla="*/ 0 h 411678"/>
                <a:gd name="connsiteX3" fmla="*/ 3457373 w 3498541"/>
                <a:gd name="connsiteY3" fmla="*/ 0 h 411678"/>
                <a:gd name="connsiteX4" fmla="*/ 3486483 w 3498541"/>
                <a:gd name="connsiteY4" fmla="*/ 12058 h 411678"/>
                <a:gd name="connsiteX5" fmla="*/ 3498541 w 3498541"/>
                <a:gd name="connsiteY5" fmla="*/ 41168 h 411678"/>
                <a:gd name="connsiteX6" fmla="*/ 3498541 w 3498541"/>
                <a:gd name="connsiteY6" fmla="*/ 370510 h 411678"/>
                <a:gd name="connsiteX7" fmla="*/ 3486483 w 3498541"/>
                <a:gd name="connsiteY7" fmla="*/ 399620 h 411678"/>
                <a:gd name="connsiteX8" fmla="*/ 3457373 w 3498541"/>
                <a:gd name="connsiteY8" fmla="*/ 411678 h 411678"/>
                <a:gd name="connsiteX9" fmla="*/ 41168 w 3498541"/>
                <a:gd name="connsiteY9" fmla="*/ 411678 h 411678"/>
                <a:gd name="connsiteX10" fmla="*/ 12058 w 3498541"/>
                <a:gd name="connsiteY10" fmla="*/ 399620 h 411678"/>
                <a:gd name="connsiteX11" fmla="*/ 0 w 3498541"/>
                <a:gd name="connsiteY11" fmla="*/ 370510 h 411678"/>
                <a:gd name="connsiteX12" fmla="*/ 0 w 3498541"/>
                <a:gd name="connsiteY12" fmla="*/ 41168 h 41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98541" h="411678">
                  <a:moveTo>
                    <a:pt x="0" y="41168"/>
                  </a:moveTo>
                  <a:cubicBezTo>
                    <a:pt x="0" y="30250"/>
                    <a:pt x="4337" y="19778"/>
                    <a:pt x="12058" y="12058"/>
                  </a:cubicBezTo>
                  <a:cubicBezTo>
                    <a:pt x="19779" y="4338"/>
                    <a:pt x="30250" y="0"/>
                    <a:pt x="41168" y="0"/>
                  </a:cubicBezTo>
                  <a:lnTo>
                    <a:pt x="3457373" y="0"/>
                  </a:lnTo>
                  <a:cubicBezTo>
                    <a:pt x="3468291" y="0"/>
                    <a:pt x="3478763" y="4337"/>
                    <a:pt x="3486483" y="12058"/>
                  </a:cubicBezTo>
                  <a:cubicBezTo>
                    <a:pt x="3494203" y="19779"/>
                    <a:pt x="3498541" y="30250"/>
                    <a:pt x="3498541" y="41168"/>
                  </a:cubicBezTo>
                  <a:lnTo>
                    <a:pt x="3498541" y="370510"/>
                  </a:lnTo>
                  <a:cubicBezTo>
                    <a:pt x="3498541" y="381428"/>
                    <a:pt x="3494204" y="391900"/>
                    <a:pt x="3486483" y="399620"/>
                  </a:cubicBezTo>
                  <a:cubicBezTo>
                    <a:pt x="3478762" y="407340"/>
                    <a:pt x="3468291" y="411678"/>
                    <a:pt x="3457373" y="411678"/>
                  </a:cubicBezTo>
                  <a:lnTo>
                    <a:pt x="41168" y="411678"/>
                  </a:lnTo>
                  <a:cubicBezTo>
                    <a:pt x="30250" y="411678"/>
                    <a:pt x="19778" y="407341"/>
                    <a:pt x="12058" y="399620"/>
                  </a:cubicBezTo>
                  <a:cubicBezTo>
                    <a:pt x="4338" y="391899"/>
                    <a:pt x="0" y="381428"/>
                    <a:pt x="0" y="370510"/>
                  </a:cubicBezTo>
                  <a:lnTo>
                    <a:pt x="0" y="41168"/>
                  </a:lnTo>
                  <a:close/>
                </a:path>
              </a:pathLst>
            </a:custGeom>
            <a:solidFill>
              <a:srgbClr val="ED7D3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018" tIns="73018" rIns="73018" bIns="73018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环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保技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术服务</a:t>
              </a:r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1447693" y="2625700"/>
              <a:ext cx="386312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eaVert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干 法 脱 硫 技 术</a:t>
              </a:r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4352383" y="2625699"/>
              <a:ext cx="363240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ea"/>
                  <a:cs typeface="+mn-ea"/>
                </a:rPr>
                <a:t>含 油 污 泥 无 害 化 处 理技术</a:t>
              </a:r>
            </a:p>
          </p:txBody>
        </p:sp>
        <p:sp>
          <p:nvSpPr>
            <p:cNvPr id="103" name="任意多边形 102"/>
            <p:cNvSpPr/>
            <p:nvPr/>
          </p:nvSpPr>
          <p:spPr>
            <a:xfrm>
              <a:off x="2028885" y="2625699"/>
              <a:ext cx="386312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eaVert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湿 法 脱 硫 技 术</a:t>
              </a:r>
            </a:p>
          </p:txBody>
        </p:sp>
        <p:sp>
          <p:nvSpPr>
            <p:cNvPr id="107" name="任意多边形 106"/>
            <p:cNvSpPr/>
            <p:nvPr/>
          </p:nvSpPr>
          <p:spPr>
            <a:xfrm>
              <a:off x="2619602" y="2625699"/>
              <a:ext cx="386312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eaVert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移 动 脱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硫 技 术</a:t>
              </a:r>
            </a:p>
          </p:txBody>
        </p:sp>
        <p:sp>
          <p:nvSpPr>
            <p:cNvPr id="113" name="任意多边形 112"/>
            <p:cNvSpPr/>
            <p:nvPr/>
          </p:nvSpPr>
          <p:spPr>
            <a:xfrm>
              <a:off x="3742616" y="2625699"/>
              <a:ext cx="386312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次生气无害化处理技术</a:t>
              </a:r>
            </a:p>
          </p:txBody>
        </p:sp>
        <p:sp>
          <p:nvSpPr>
            <p:cNvPr id="114" name="任意多边形 113"/>
            <p:cNvSpPr/>
            <p:nvPr/>
          </p:nvSpPr>
          <p:spPr>
            <a:xfrm>
              <a:off x="6391811" y="2668241"/>
              <a:ext cx="393065" cy="3254375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eaVert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ea"/>
                  <a:cs typeface="+mn-ea"/>
                </a:rPr>
                <a:t>纳 米 调 驱 技 术</a:t>
              </a:r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4981625" y="2625699"/>
              <a:ext cx="363240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j-ea"/>
                  <a:cs typeface="+mn-ea"/>
                </a:rPr>
                <a:t>污水深度处理技术</a:t>
              </a:r>
            </a:p>
          </p:txBody>
        </p:sp>
        <p:sp>
          <p:nvSpPr>
            <p:cNvPr id="142" name="任意多边形 141"/>
            <p:cNvSpPr/>
            <p:nvPr/>
          </p:nvSpPr>
          <p:spPr>
            <a:xfrm>
              <a:off x="3190634" y="2625699"/>
              <a:ext cx="386312" cy="3254400"/>
            </a:xfrm>
            <a:custGeom>
              <a:avLst/>
              <a:gdLst>
                <a:gd name="connsiteX0" fmla="*/ 0 w 566667"/>
                <a:gd name="connsiteY0" fmla="*/ 56667 h 2955376"/>
                <a:gd name="connsiteX1" fmla="*/ 16597 w 566667"/>
                <a:gd name="connsiteY1" fmla="*/ 16597 h 2955376"/>
                <a:gd name="connsiteX2" fmla="*/ 56667 w 566667"/>
                <a:gd name="connsiteY2" fmla="*/ 0 h 2955376"/>
                <a:gd name="connsiteX3" fmla="*/ 510000 w 566667"/>
                <a:gd name="connsiteY3" fmla="*/ 0 h 2955376"/>
                <a:gd name="connsiteX4" fmla="*/ 550070 w 566667"/>
                <a:gd name="connsiteY4" fmla="*/ 16597 h 2955376"/>
                <a:gd name="connsiteX5" fmla="*/ 566667 w 566667"/>
                <a:gd name="connsiteY5" fmla="*/ 56667 h 2955376"/>
                <a:gd name="connsiteX6" fmla="*/ 566667 w 566667"/>
                <a:gd name="connsiteY6" fmla="*/ 2898709 h 2955376"/>
                <a:gd name="connsiteX7" fmla="*/ 550070 w 566667"/>
                <a:gd name="connsiteY7" fmla="*/ 2938779 h 2955376"/>
                <a:gd name="connsiteX8" fmla="*/ 510000 w 566667"/>
                <a:gd name="connsiteY8" fmla="*/ 2955376 h 2955376"/>
                <a:gd name="connsiteX9" fmla="*/ 56667 w 566667"/>
                <a:gd name="connsiteY9" fmla="*/ 2955376 h 2955376"/>
                <a:gd name="connsiteX10" fmla="*/ 16597 w 566667"/>
                <a:gd name="connsiteY10" fmla="*/ 2938779 h 2955376"/>
                <a:gd name="connsiteX11" fmla="*/ 0 w 566667"/>
                <a:gd name="connsiteY11" fmla="*/ 2898709 h 2955376"/>
                <a:gd name="connsiteX12" fmla="*/ 0 w 566667"/>
                <a:gd name="connsiteY12" fmla="*/ 56667 h 295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6667" h="2955376">
                  <a:moveTo>
                    <a:pt x="0" y="56667"/>
                  </a:moveTo>
                  <a:cubicBezTo>
                    <a:pt x="0" y="41638"/>
                    <a:pt x="5970" y="27225"/>
                    <a:pt x="16597" y="16597"/>
                  </a:cubicBezTo>
                  <a:cubicBezTo>
                    <a:pt x="27224" y="5970"/>
                    <a:pt x="41638" y="0"/>
                    <a:pt x="56667" y="0"/>
                  </a:cubicBezTo>
                  <a:lnTo>
                    <a:pt x="510000" y="0"/>
                  </a:lnTo>
                  <a:cubicBezTo>
                    <a:pt x="525029" y="0"/>
                    <a:pt x="539442" y="5970"/>
                    <a:pt x="550070" y="16597"/>
                  </a:cubicBezTo>
                  <a:cubicBezTo>
                    <a:pt x="560697" y="27224"/>
                    <a:pt x="566667" y="41638"/>
                    <a:pt x="566667" y="56667"/>
                  </a:cubicBezTo>
                  <a:lnTo>
                    <a:pt x="566667" y="2898709"/>
                  </a:lnTo>
                  <a:cubicBezTo>
                    <a:pt x="566667" y="2913738"/>
                    <a:pt x="560697" y="2928152"/>
                    <a:pt x="550070" y="2938779"/>
                  </a:cubicBezTo>
                  <a:cubicBezTo>
                    <a:pt x="539443" y="2949406"/>
                    <a:pt x="525029" y="2955376"/>
                    <a:pt x="510000" y="2955376"/>
                  </a:cubicBezTo>
                  <a:lnTo>
                    <a:pt x="56667" y="2955376"/>
                  </a:lnTo>
                  <a:cubicBezTo>
                    <a:pt x="41638" y="2955376"/>
                    <a:pt x="27224" y="2949406"/>
                    <a:pt x="16597" y="2938779"/>
                  </a:cubicBezTo>
                  <a:cubicBezTo>
                    <a:pt x="5970" y="2928152"/>
                    <a:pt x="0" y="2913738"/>
                    <a:pt x="0" y="2898709"/>
                  </a:cubicBezTo>
                  <a:lnTo>
                    <a:pt x="0" y="56667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17" tIns="62317" rIns="62317" bIns="62317" numCol="1" spcCol="1270" anchor="ctr" anchorCtr="0">
              <a:noAutofit/>
            </a:bodyPr>
            <a:lstStyle/>
            <a:p>
              <a:pPr algn="ctr"/>
              <a:r>
                <a:rPr lang="zh-CN" altLang="en-US" sz="1600" b="1" spc="38" dirty="0">
                  <a:ln w="11430"/>
                  <a:latin typeface="微软雅黑" panose="020B0503020204020204" pitchFamily="34" charset="-122"/>
                  <a:ea typeface="微软雅黑" panose="020B0503020204020204" pitchFamily="34" charset="-122"/>
                </a:rPr>
                <a:t>井筒硫化氢治理技</a:t>
              </a:r>
              <a:r>
                <a:rPr lang="zh-CN" altLang="en-US" sz="1600" b="1" spc="38" dirty="0" smtClean="0">
                  <a:ln w="11430"/>
                  <a:latin typeface="微软雅黑" panose="020B0503020204020204" pitchFamily="34" charset="-122"/>
                  <a:ea typeface="微软雅黑" panose="020B0503020204020204" pitchFamily="34" charset="-122"/>
                </a:rPr>
                <a:t>术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任意多边形 2"/>
          <p:cNvSpPr/>
          <p:nvPr/>
        </p:nvSpPr>
        <p:spPr>
          <a:xfrm>
            <a:off x="6246513" y="2174240"/>
            <a:ext cx="2479930" cy="411480"/>
          </a:xfrm>
          <a:custGeom>
            <a:avLst/>
            <a:gdLst>
              <a:gd name="connsiteX0" fmla="*/ 0 w 2951332"/>
              <a:gd name="connsiteY0" fmla="*/ 41168 h 411678"/>
              <a:gd name="connsiteX1" fmla="*/ 12058 w 2951332"/>
              <a:gd name="connsiteY1" fmla="*/ 12058 h 411678"/>
              <a:gd name="connsiteX2" fmla="*/ 41168 w 2951332"/>
              <a:gd name="connsiteY2" fmla="*/ 0 h 411678"/>
              <a:gd name="connsiteX3" fmla="*/ 2910164 w 2951332"/>
              <a:gd name="connsiteY3" fmla="*/ 0 h 411678"/>
              <a:gd name="connsiteX4" fmla="*/ 2939274 w 2951332"/>
              <a:gd name="connsiteY4" fmla="*/ 12058 h 411678"/>
              <a:gd name="connsiteX5" fmla="*/ 2951332 w 2951332"/>
              <a:gd name="connsiteY5" fmla="*/ 41168 h 411678"/>
              <a:gd name="connsiteX6" fmla="*/ 2951332 w 2951332"/>
              <a:gd name="connsiteY6" fmla="*/ 370510 h 411678"/>
              <a:gd name="connsiteX7" fmla="*/ 2939274 w 2951332"/>
              <a:gd name="connsiteY7" fmla="*/ 399620 h 411678"/>
              <a:gd name="connsiteX8" fmla="*/ 2910164 w 2951332"/>
              <a:gd name="connsiteY8" fmla="*/ 411678 h 411678"/>
              <a:gd name="connsiteX9" fmla="*/ 41168 w 2951332"/>
              <a:gd name="connsiteY9" fmla="*/ 411678 h 411678"/>
              <a:gd name="connsiteX10" fmla="*/ 12058 w 2951332"/>
              <a:gd name="connsiteY10" fmla="*/ 399620 h 411678"/>
              <a:gd name="connsiteX11" fmla="*/ 0 w 2951332"/>
              <a:gd name="connsiteY11" fmla="*/ 370510 h 411678"/>
              <a:gd name="connsiteX12" fmla="*/ 0 w 2951332"/>
              <a:gd name="connsiteY12" fmla="*/ 41168 h 4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1332" h="411678">
                <a:moveTo>
                  <a:pt x="0" y="41168"/>
                </a:moveTo>
                <a:cubicBezTo>
                  <a:pt x="0" y="30250"/>
                  <a:pt x="4337" y="19778"/>
                  <a:pt x="12058" y="12058"/>
                </a:cubicBezTo>
                <a:cubicBezTo>
                  <a:pt x="19779" y="4338"/>
                  <a:pt x="30250" y="0"/>
                  <a:pt x="41168" y="0"/>
                </a:cubicBezTo>
                <a:lnTo>
                  <a:pt x="2910164" y="0"/>
                </a:lnTo>
                <a:cubicBezTo>
                  <a:pt x="2921082" y="0"/>
                  <a:pt x="2931554" y="4337"/>
                  <a:pt x="2939274" y="12058"/>
                </a:cubicBezTo>
                <a:cubicBezTo>
                  <a:pt x="2946994" y="19779"/>
                  <a:pt x="2951332" y="30250"/>
                  <a:pt x="2951332" y="41168"/>
                </a:cubicBezTo>
                <a:lnTo>
                  <a:pt x="2951332" y="370510"/>
                </a:lnTo>
                <a:cubicBezTo>
                  <a:pt x="2951332" y="381428"/>
                  <a:pt x="2946995" y="391900"/>
                  <a:pt x="2939274" y="399620"/>
                </a:cubicBezTo>
                <a:cubicBezTo>
                  <a:pt x="2931553" y="407340"/>
                  <a:pt x="2921082" y="411678"/>
                  <a:pt x="2910164" y="411678"/>
                </a:cubicBezTo>
                <a:lnTo>
                  <a:pt x="41168" y="411678"/>
                </a:lnTo>
                <a:cubicBezTo>
                  <a:pt x="30250" y="411678"/>
                  <a:pt x="19778" y="407341"/>
                  <a:pt x="12058" y="399620"/>
                </a:cubicBezTo>
                <a:cubicBezTo>
                  <a:pt x="4338" y="391899"/>
                  <a:pt x="0" y="381428"/>
                  <a:pt x="0" y="370510"/>
                </a:cubicBezTo>
                <a:lnTo>
                  <a:pt x="0" y="41168"/>
                </a:ln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3018" tIns="73018" rIns="73018" bIns="73018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石油工程类服务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8246142" y="2687291"/>
            <a:ext cx="429260" cy="3254375"/>
          </a:xfrm>
          <a:custGeom>
            <a:avLst/>
            <a:gdLst>
              <a:gd name="connsiteX0" fmla="*/ 0 w 566667"/>
              <a:gd name="connsiteY0" fmla="*/ 56667 h 2955376"/>
              <a:gd name="connsiteX1" fmla="*/ 16597 w 566667"/>
              <a:gd name="connsiteY1" fmla="*/ 16597 h 2955376"/>
              <a:gd name="connsiteX2" fmla="*/ 56667 w 566667"/>
              <a:gd name="connsiteY2" fmla="*/ 0 h 2955376"/>
              <a:gd name="connsiteX3" fmla="*/ 510000 w 566667"/>
              <a:gd name="connsiteY3" fmla="*/ 0 h 2955376"/>
              <a:gd name="connsiteX4" fmla="*/ 550070 w 566667"/>
              <a:gd name="connsiteY4" fmla="*/ 16597 h 2955376"/>
              <a:gd name="connsiteX5" fmla="*/ 566667 w 566667"/>
              <a:gd name="connsiteY5" fmla="*/ 56667 h 2955376"/>
              <a:gd name="connsiteX6" fmla="*/ 566667 w 566667"/>
              <a:gd name="connsiteY6" fmla="*/ 2898709 h 2955376"/>
              <a:gd name="connsiteX7" fmla="*/ 550070 w 566667"/>
              <a:gd name="connsiteY7" fmla="*/ 2938779 h 2955376"/>
              <a:gd name="connsiteX8" fmla="*/ 510000 w 566667"/>
              <a:gd name="connsiteY8" fmla="*/ 2955376 h 2955376"/>
              <a:gd name="connsiteX9" fmla="*/ 56667 w 566667"/>
              <a:gd name="connsiteY9" fmla="*/ 2955376 h 2955376"/>
              <a:gd name="connsiteX10" fmla="*/ 16597 w 566667"/>
              <a:gd name="connsiteY10" fmla="*/ 2938779 h 2955376"/>
              <a:gd name="connsiteX11" fmla="*/ 0 w 566667"/>
              <a:gd name="connsiteY11" fmla="*/ 2898709 h 2955376"/>
              <a:gd name="connsiteX12" fmla="*/ 0 w 566667"/>
              <a:gd name="connsiteY12" fmla="*/ 56667 h 295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667" h="2955376">
                <a:moveTo>
                  <a:pt x="0" y="56667"/>
                </a:moveTo>
                <a:cubicBezTo>
                  <a:pt x="0" y="41638"/>
                  <a:pt x="5970" y="27225"/>
                  <a:pt x="16597" y="16597"/>
                </a:cubicBezTo>
                <a:cubicBezTo>
                  <a:pt x="27224" y="5970"/>
                  <a:pt x="41638" y="0"/>
                  <a:pt x="56667" y="0"/>
                </a:cubicBezTo>
                <a:lnTo>
                  <a:pt x="510000" y="0"/>
                </a:lnTo>
                <a:cubicBezTo>
                  <a:pt x="525029" y="0"/>
                  <a:pt x="539442" y="5970"/>
                  <a:pt x="550070" y="16597"/>
                </a:cubicBezTo>
                <a:cubicBezTo>
                  <a:pt x="560697" y="27224"/>
                  <a:pt x="566667" y="41638"/>
                  <a:pt x="566667" y="56667"/>
                </a:cubicBezTo>
                <a:lnTo>
                  <a:pt x="566667" y="2898709"/>
                </a:lnTo>
                <a:cubicBezTo>
                  <a:pt x="566667" y="2913738"/>
                  <a:pt x="560697" y="2928152"/>
                  <a:pt x="550070" y="2938779"/>
                </a:cubicBezTo>
                <a:cubicBezTo>
                  <a:pt x="539443" y="2949406"/>
                  <a:pt x="525029" y="2955376"/>
                  <a:pt x="510000" y="2955376"/>
                </a:cubicBezTo>
                <a:lnTo>
                  <a:pt x="56667" y="2955376"/>
                </a:lnTo>
                <a:cubicBezTo>
                  <a:pt x="41638" y="2955376"/>
                  <a:pt x="27224" y="2949406"/>
                  <a:pt x="16597" y="2938779"/>
                </a:cubicBezTo>
                <a:cubicBezTo>
                  <a:pt x="5970" y="2928152"/>
                  <a:pt x="0" y="2913738"/>
                  <a:pt x="0" y="2898709"/>
                </a:cubicBezTo>
                <a:lnTo>
                  <a:pt x="0" y="566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317" tIns="62317" rIns="62317" bIns="62317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油田地面化学剂系列产品</a:t>
            </a:r>
          </a:p>
        </p:txBody>
      </p:sp>
      <p:sp>
        <p:nvSpPr>
          <p:cNvPr id="5" name="任意多边形 4"/>
          <p:cNvSpPr/>
          <p:nvPr/>
        </p:nvSpPr>
        <p:spPr>
          <a:xfrm>
            <a:off x="7043551" y="2687291"/>
            <a:ext cx="401320" cy="3254375"/>
          </a:xfrm>
          <a:custGeom>
            <a:avLst/>
            <a:gdLst>
              <a:gd name="connsiteX0" fmla="*/ 0 w 566667"/>
              <a:gd name="connsiteY0" fmla="*/ 56667 h 2955376"/>
              <a:gd name="connsiteX1" fmla="*/ 16597 w 566667"/>
              <a:gd name="connsiteY1" fmla="*/ 16597 h 2955376"/>
              <a:gd name="connsiteX2" fmla="*/ 56667 w 566667"/>
              <a:gd name="connsiteY2" fmla="*/ 0 h 2955376"/>
              <a:gd name="connsiteX3" fmla="*/ 510000 w 566667"/>
              <a:gd name="connsiteY3" fmla="*/ 0 h 2955376"/>
              <a:gd name="connsiteX4" fmla="*/ 550070 w 566667"/>
              <a:gd name="connsiteY4" fmla="*/ 16597 h 2955376"/>
              <a:gd name="connsiteX5" fmla="*/ 566667 w 566667"/>
              <a:gd name="connsiteY5" fmla="*/ 56667 h 2955376"/>
              <a:gd name="connsiteX6" fmla="*/ 566667 w 566667"/>
              <a:gd name="connsiteY6" fmla="*/ 2898709 h 2955376"/>
              <a:gd name="connsiteX7" fmla="*/ 550070 w 566667"/>
              <a:gd name="connsiteY7" fmla="*/ 2938779 h 2955376"/>
              <a:gd name="connsiteX8" fmla="*/ 510000 w 566667"/>
              <a:gd name="connsiteY8" fmla="*/ 2955376 h 2955376"/>
              <a:gd name="connsiteX9" fmla="*/ 56667 w 566667"/>
              <a:gd name="connsiteY9" fmla="*/ 2955376 h 2955376"/>
              <a:gd name="connsiteX10" fmla="*/ 16597 w 566667"/>
              <a:gd name="connsiteY10" fmla="*/ 2938779 h 2955376"/>
              <a:gd name="connsiteX11" fmla="*/ 0 w 566667"/>
              <a:gd name="connsiteY11" fmla="*/ 2898709 h 2955376"/>
              <a:gd name="connsiteX12" fmla="*/ 0 w 566667"/>
              <a:gd name="connsiteY12" fmla="*/ 56667 h 295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667" h="2955376">
                <a:moveTo>
                  <a:pt x="0" y="56667"/>
                </a:moveTo>
                <a:cubicBezTo>
                  <a:pt x="0" y="41638"/>
                  <a:pt x="5970" y="27225"/>
                  <a:pt x="16597" y="16597"/>
                </a:cubicBezTo>
                <a:cubicBezTo>
                  <a:pt x="27224" y="5970"/>
                  <a:pt x="41638" y="0"/>
                  <a:pt x="56667" y="0"/>
                </a:cubicBezTo>
                <a:lnTo>
                  <a:pt x="510000" y="0"/>
                </a:lnTo>
                <a:cubicBezTo>
                  <a:pt x="525029" y="0"/>
                  <a:pt x="539442" y="5970"/>
                  <a:pt x="550070" y="16597"/>
                </a:cubicBezTo>
                <a:cubicBezTo>
                  <a:pt x="560697" y="27224"/>
                  <a:pt x="566667" y="41638"/>
                  <a:pt x="566667" y="56667"/>
                </a:cubicBezTo>
                <a:lnTo>
                  <a:pt x="566667" y="2898709"/>
                </a:lnTo>
                <a:cubicBezTo>
                  <a:pt x="566667" y="2913738"/>
                  <a:pt x="560697" y="2928152"/>
                  <a:pt x="550070" y="2938779"/>
                </a:cubicBezTo>
                <a:cubicBezTo>
                  <a:pt x="539443" y="2949406"/>
                  <a:pt x="525029" y="2955376"/>
                  <a:pt x="510000" y="2955376"/>
                </a:cubicBezTo>
                <a:lnTo>
                  <a:pt x="56667" y="2955376"/>
                </a:lnTo>
                <a:cubicBezTo>
                  <a:pt x="41638" y="2955376"/>
                  <a:pt x="27224" y="2949406"/>
                  <a:pt x="16597" y="2938779"/>
                </a:cubicBezTo>
                <a:cubicBezTo>
                  <a:pt x="5970" y="2928152"/>
                  <a:pt x="0" y="2913738"/>
                  <a:pt x="0" y="2898709"/>
                </a:cubicBezTo>
                <a:lnTo>
                  <a:pt x="0" y="566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317" tIns="62317" rIns="62317" bIns="62317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液态二氧化碳注入技术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7648647" y="2668381"/>
            <a:ext cx="401320" cy="3254375"/>
          </a:xfrm>
          <a:custGeom>
            <a:avLst/>
            <a:gdLst>
              <a:gd name="connsiteX0" fmla="*/ 0 w 566667"/>
              <a:gd name="connsiteY0" fmla="*/ 56667 h 2955376"/>
              <a:gd name="connsiteX1" fmla="*/ 16597 w 566667"/>
              <a:gd name="connsiteY1" fmla="*/ 16597 h 2955376"/>
              <a:gd name="connsiteX2" fmla="*/ 56667 w 566667"/>
              <a:gd name="connsiteY2" fmla="*/ 0 h 2955376"/>
              <a:gd name="connsiteX3" fmla="*/ 510000 w 566667"/>
              <a:gd name="connsiteY3" fmla="*/ 0 h 2955376"/>
              <a:gd name="connsiteX4" fmla="*/ 550070 w 566667"/>
              <a:gd name="connsiteY4" fmla="*/ 16597 h 2955376"/>
              <a:gd name="connsiteX5" fmla="*/ 566667 w 566667"/>
              <a:gd name="connsiteY5" fmla="*/ 56667 h 2955376"/>
              <a:gd name="connsiteX6" fmla="*/ 566667 w 566667"/>
              <a:gd name="connsiteY6" fmla="*/ 2898709 h 2955376"/>
              <a:gd name="connsiteX7" fmla="*/ 550070 w 566667"/>
              <a:gd name="connsiteY7" fmla="*/ 2938779 h 2955376"/>
              <a:gd name="connsiteX8" fmla="*/ 510000 w 566667"/>
              <a:gd name="connsiteY8" fmla="*/ 2955376 h 2955376"/>
              <a:gd name="connsiteX9" fmla="*/ 56667 w 566667"/>
              <a:gd name="connsiteY9" fmla="*/ 2955376 h 2955376"/>
              <a:gd name="connsiteX10" fmla="*/ 16597 w 566667"/>
              <a:gd name="connsiteY10" fmla="*/ 2938779 h 2955376"/>
              <a:gd name="connsiteX11" fmla="*/ 0 w 566667"/>
              <a:gd name="connsiteY11" fmla="*/ 2898709 h 2955376"/>
              <a:gd name="connsiteX12" fmla="*/ 0 w 566667"/>
              <a:gd name="connsiteY12" fmla="*/ 56667 h 295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667" h="2955376">
                <a:moveTo>
                  <a:pt x="0" y="56667"/>
                </a:moveTo>
                <a:cubicBezTo>
                  <a:pt x="0" y="41638"/>
                  <a:pt x="5970" y="27225"/>
                  <a:pt x="16597" y="16597"/>
                </a:cubicBezTo>
                <a:cubicBezTo>
                  <a:pt x="27224" y="5970"/>
                  <a:pt x="41638" y="0"/>
                  <a:pt x="56667" y="0"/>
                </a:cubicBezTo>
                <a:lnTo>
                  <a:pt x="510000" y="0"/>
                </a:lnTo>
                <a:cubicBezTo>
                  <a:pt x="525029" y="0"/>
                  <a:pt x="539442" y="5970"/>
                  <a:pt x="550070" y="16597"/>
                </a:cubicBezTo>
                <a:cubicBezTo>
                  <a:pt x="560697" y="27224"/>
                  <a:pt x="566667" y="41638"/>
                  <a:pt x="566667" y="56667"/>
                </a:cubicBezTo>
                <a:lnTo>
                  <a:pt x="566667" y="2898709"/>
                </a:lnTo>
                <a:cubicBezTo>
                  <a:pt x="566667" y="2913738"/>
                  <a:pt x="560697" y="2928152"/>
                  <a:pt x="550070" y="2938779"/>
                </a:cubicBezTo>
                <a:cubicBezTo>
                  <a:pt x="539443" y="2949406"/>
                  <a:pt x="525029" y="2955376"/>
                  <a:pt x="510000" y="2955376"/>
                </a:cubicBezTo>
                <a:lnTo>
                  <a:pt x="56667" y="2955376"/>
                </a:lnTo>
                <a:cubicBezTo>
                  <a:pt x="41638" y="2955376"/>
                  <a:pt x="27224" y="2949406"/>
                  <a:pt x="16597" y="2938779"/>
                </a:cubicBezTo>
                <a:cubicBezTo>
                  <a:pt x="5970" y="2928152"/>
                  <a:pt x="0" y="2913738"/>
                  <a:pt x="0" y="2898709"/>
                </a:cubicBezTo>
                <a:lnTo>
                  <a:pt x="0" y="566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317" tIns="62317" rIns="62317" bIns="62317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气态二氧化碳连续注入技术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5636994" y="2645062"/>
            <a:ext cx="363240" cy="3254400"/>
          </a:xfrm>
          <a:custGeom>
            <a:avLst/>
            <a:gdLst>
              <a:gd name="connsiteX0" fmla="*/ 0 w 566667"/>
              <a:gd name="connsiteY0" fmla="*/ 56667 h 2955376"/>
              <a:gd name="connsiteX1" fmla="*/ 16597 w 566667"/>
              <a:gd name="connsiteY1" fmla="*/ 16597 h 2955376"/>
              <a:gd name="connsiteX2" fmla="*/ 56667 w 566667"/>
              <a:gd name="connsiteY2" fmla="*/ 0 h 2955376"/>
              <a:gd name="connsiteX3" fmla="*/ 510000 w 566667"/>
              <a:gd name="connsiteY3" fmla="*/ 0 h 2955376"/>
              <a:gd name="connsiteX4" fmla="*/ 550070 w 566667"/>
              <a:gd name="connsiteY4" fmla="*/ 16597 h 2955376"/>
              <a:gd name="connsiteX5" fmla="*/ 566667 w 566667"/>
              <a:gd name="connsiteY5" fmla="*/ 56667 h 2955376"/>
              <a:gd name="connsiteX6" fmla="*/ 566667 w 566667"/>
              <a:gd name="connsiteY6" fmla="*/ 2898709 h 2955376"/>
              <a:gd name="connsiteX7" fmla="*/ 550070 w 566667"/>
              <a:gd name="connsiteY7" fmla="*/ 2938779 h 2955376"/>
              <a:gd name="connsiteX8" fmla="*/ 510000 w 566667"/>
              <a:gd name="connsiteY8" fmla="*/ 2955376 h 2955376"/>
              <a:gd name="connsiteX9" fmla="*/ 56667 w 566667"/>
              <a:gd name="connsiteY9" fmla="*/ 2955376 h 2955376"/>
              <a:gd name="connsiteX10" fmla="*/ 16597 w 566667"/>
              <a:gd name="connsiteY10" fmla="*/ 2938779 h 2955376"/>
              <a:gd name="connsiteX11" fmla="*/ 0 w 566667"/>
              <a:gd name="connsiteY11" fmla="*/ 2898709 h 2955376"/>
              <a:gd name="connsiteX12" fmla="*/ 0 w 566667"/>
              <a:gd name="connsiteY12" fmla="*/ 56667 h 295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667" h="2955376">
                <a:moveTo>
                  <a:pt x="0" y="56667"/>
                </a:moveTo>
                <a:cubicBezTo>
                  <a:pt x="0" y="41638"/>
                  <a:pt x="5970" y="27225"/>
                  <a:pt x="16597" y="16597"/>
                </a:cubicBezTo>
                <a:cubicBezTo>
                  <a:pt x="27224" y="5970"/>
                  <a:pt x="41638" y="0"/>
                  <a:pt x="56667" y="0"/>
                </a:cubicBezTo>
                <a:lnTo>
                  <a:pt x="510000" y="0"/>
                </a:lnTo>
                <a:cubicBezTo>
                  <a:pt x="525029" y="0"/>
                  <a:pt x="539442" y="5970"/>
                  <a:pt x="550070" y="16597"/>
                </a:cubicBezTo>
                <a:cubicBezTo>
                  <a:pt x="560697" y="27224"/>
                  <a:pt x="566667" y="41638"/>
                  <a:pt x="566667" y="56667"/>
                </a:cubicBezTo>
                <a:lnTo>
                  <a:pt x="566667" y="2898709"/>
                </a:lnTo>
                <a:cubicBezTo>
                  <a:pt x="566667" y="2913738"/>
                  <a:pt x="560697" y="2928152"/>
                  <a:pt x="550070" y="2938779"/>
                </a:cubicBezTo>
                <a:cubicBezTo>
                  <a:pt x="539443" y="2949406"/>
                  <a:pt x="525029" y="2955376"/>
                  <a:pt x="510000" y="2955376"/>
                </a:cubicBezTo>
                <a:lnTo>
                  <a:pt x="56667" y="2955376"/>
                </a:lnTo>
                <a:cubicBezTo>
                  <a:pt x="41638" y="2955376"/>
                  <a:pt x="27224" y="2949406"/>
                  <a:pt x="16597" y="2938779"/>
                </a:cubicBezTo>
                <a:cubicBezTo>
                  <a:pt x="5970" y="2928152"/>
                  <a:pt x="0" y="2913738"/>
                  <a:pt x="0" y="2898709"/>
                </a:cubicBezTo>
                <a:lnTo>
                  <a:pt x="0" y="566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317" tIns="62317" rIns="62317" bIns="62317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油田尾气</a:t>
            </a:r>
            <a:r>
              <a:rPr lang="en-US" altLang="zh-CN" sz="1600" b="1" dirty="0">
                <a:solidFill>
                  <a:schemeClr val="bg1"/>
                </a:solidFill>
                <a:latin typeface="+mj-ea"/>
                <a:cs typeface="+mn-ea"/>
              </a:rPr>
              <a:t>VOC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cs typeface="+mn-ea"/>
              </a:rPr>
              <a:t>s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治理技术</a:t>
            </a:r>
          </a:p>
        </p:txBody>
      </p:sp>
      <p:sp>
        <p:nvSpPr>
          <p:cNvPr id="22" name="任意多边形 21"/>
          <p:cNvSpPr/>
          <p:nvPr/>
        </p:nvSpPr>
        <p:spPr>
          <a:xfrm>
            <a:off x="8845738" y="2174240"/>
            <a:ext cx="1635506" cy="411480"/>
          </a:xfrm>
          <a:custGeom>
            <a:avLst/>
            <a:gdLst>
              <a:gd name="connsiteX0" fmla="*/ 0 w 2951332"/>
              <a:gd name="connsiteY0" fmla="*/ 41168 h 411678"/>
              <a:gd name="connsiteX1" fmla="*/ 12058 w 2951332"/>
              <a:gd name="connsiteY1" fmla="*/ 12058 h 411678"/>
              <a:gd name="connsiteX2" fmla="*/ 41168 w 2951332"/>
              <a:gd name="connsiteY2" fmla="*/ 0 h 411678"/>
              <a:gd name="connsiteX3" fmla="*/ 2910164 w 2951332"/>
              <a:gd name="connsiteY3" fmla="*/ 0 h 411678"/>
              <a:gd name="connsiteX4" fmla="*/ 2939274 w 2951332"/>
              <a:gd name="connsiteY4" fmla="*/ 12058 h 411678"/>
              <a:gd name="connsiteX5" fmla="*/ 2951332 w 2951332"/>
              <a:gd name="connsiteY5" fmla="*/ 41168 h 411678"/>
              <a:gd name="connsiteX6" fmla="*/ 2951332 w 2951332"/>
              <a:gd name="connsiteY6" fmla="*/ 370510 h 411678"/>
              <a:gd name="connsiteX7" fmla="*/ 2939274 w 2951332"/>
              <a:gd name="connsiteY7" fmla="*/ 399620 h 411678"/>
              <a:gd name="connsiteX8" fmla="*/ 2910164 w 2951332"/>
              <a:gd name="connsiteY8" fmla="*/ 411678 h 411678"/>
              <a:gd name="connsiteX9" fmla="*/ 41168 w 2951332"/>
              <a:gd name="connsiteY9" fmla="*/ 411678 h 411678"/>
              <a:gd name="connsiteX10" fmla="*/ 12058 w 2951332"/>
              <a:gd name="connsiteY10" fmla="*/ 399620 h 411678"/>
              <a:gd name="connsiteX11" fmla="*/ 0 w 2951332"/>
              <a:gd name="connsiteY11" fmla="*/ 370510 h 411678"/>
              <a:gd name="connsiteX12" fmla="*/ 0 w 2951332"/>
              <a:gd name="connsiteY12" fmla="*/ 41168 h 4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1332" h="411678">
                <a:moveTo>
                  <a:pt x="0" y="41168"/>
                </a:moveTo>
                <a:cubicBezTo>
                  <a:pt x="0" y="30250"/>
                  <a:pt x="4337" y="19778"/>
                  <a:pt x="12058" y="12058"/>
                </a:cubicBezTo>
                <a:cubicBezTo>
                  <a:pt x="19779" y="4338"/>
                  <a:pt x="30250" y="0"/>
                  <a:pt x="41168" y="0"/>
                </a:cubicBezTo>
                <a:lnTo>
                  <a:pt x="2910164" y="0"/>
                </a:lnTo>
                <a:cubicBezTo>
                  <a:pt x="2921082" y="0"/>
                  <a:pt x="2931554" y="4337"/>
                  <a:pt x="2939274" y="12058"/>
                </a:cubicBezTo>
                <a:cubicBezTo>
                  <a:pt x="2946994" y="19779"/>
                  <a:pt x="2951332" y="30250"/>
                  <a:pt x="2951332" y="41168"/>
                </a:cubicBezTo>
                <a:lnTo>
                  <a:pt x="2951332" y="370510"/>
                </a:lnTo>
                <a:cubicBezTo>
                  <a:pt x="2951332" y="381428"/>
                  <a:pt x="2946995" y="391900"/>
                  <a:pt x="2939274" y="399620"/>
                </a:cubicBezTo>
                <a:cubicBezTo>
                  <a:pt x="2931553" y="407340"/>
                  <a:pt x="2921082" y="411678"/>
                  <a:pt x="2910164" y="411678"/>
                </a:cubicBezTo>
                <a:lnTo>
                  <a:pt x="41168" y="411678"/>
                </a:lnTo>
                <a:cubicBezTo>
                  <a:pt x="30250" y="411678"/>
                  <a:pt x="19778" y="407341"/>
                  <a:pt x="12058" y="399620"/>
                </a:cubicBezTo>
                <a:cubicBezTo>
                  <a:pt x="4338" y="391899"/>
                  <a:pt x="0" y="381428"/>
                  <a:pt x="0" y="370510"/>
                </a:cubicBezTo>
                <a:lnTo>
                  <a:pt x="0" y="41168"/>
                </a:ln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3018" tIns="73018" rIns="73018" bIns="73018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新建项目</a:t>
            </a:r>
          </a:p>
        </p:txBody>
      </p:sp>
      <p:sp>
        <p:nvSpPr>
          <p:cNvPr id="23" name="任意多边形 22"/>
          <p:cNvSpPr/>
          <p:nvPr/>
        </p:nvSpPr>
        <p:spPr>
          <a:xfrm>
            <a:off x="9948088" y="2681184"/>
            <a:ext cx="429260" cy="3254375"/>
          </a:xfrm>
          <a:custGeom>
            <a:avLst/>
            <a:gdLst>
              <a:gd name="connsiteX0" fmla="*/ 0 w 566667"/>
              <a:gd name="connsiteY0" fmla="*/ 56667 h 2955376"/>
              <a:gd name="connsiteX1" fmla="*/ 16597 w 566667"/>
              <a:gd name="connsiteY1" fmla="*/ 16597 h 2955376"/>
              <a:gd name="connsiteX2" fmla="*/ 56667 w 566667"/>
              <a:gd name="connsiteY2" fmla="*/ 0 h 2955376"/>
              <a:gd name="connsiteX3" fmla="*/ 510000 w 566667"/>
              <a:gd name="connsiteY3" fmla="*/ 0 h 2955376"/>
              <a:gd name="connsiteX4" fmla="*/ 550070 w 566667"/>
              <a:gd name="connsiteY4" fmla="*/ 16597 h 2955376"/>
              <a:gd name="connsiteX5" fmla="*/ 566667 w 566667"/>
              <a:gd name="connsiteY5" fmla="*/ 56667 h 2955376"/>
              <a:gd name="connsiteX6" fmla="*/ 566667 w 566667"/>
              <a:gd name="connsiteY6" fmla="*/ 2898709 h 2955376"/>
              <a:gd name="connsiteX7" fmla="*/ 550070 w 566667"/>
              <a:gd name="connsiteY7" fmla="*/ 2938779 h 2955376"/>
              <a:gd name="connsiteX8" fmla="*/ 510000 w 566667"/>
              <a:gd name="connsiteY8" fmla="*/ 2955376 h 2955376"/>
              <a:gd name="connsiteX9" fmla="*/ 56667 w 566667"/>
              <a:gd name="connsiteY9" fmla="*/ 2955376 h 2955376"/>
              <a:gd name="connsiteX10" fmla="*/ 16597 w 566667"/>
              <a:gd name="connsiteY10" fmla="*/ 2938779 h 2955376"/>
              <a:gd name="connsiteX11" fmla="*/ 0 w 566667"/>
              <a:gd name="connsiteY11" fmla="*/ 2898709 h 2955376"/>
              <a:gd name="connsiteX12" fmla="*/ 0 w 566667"/>
              <a:gd name="connsiteY12" fmla="*/ 56667 h 295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667" h="2955376">
                <a:moveTo>
                  <a:pt x="0" y="56667"/>
                </a:moveTo>
                <a:cubicBezTo>
                  <a:pt x="0" y="41638"/>
                  <a:pt x="5970" y="27225"/>
                  <a:pt x="16597" y="16597"/>
                </a:cubicBezTo>
                <a:cubicBezTo>
                  <a:pt x="27224" y="5970"/>
                  <a:pt x="41638" y="0"/>
                  <a:pt x="56667" y="0"/>
                </a:cubicBezTo>
                <a:lnTo>
                  <a:pt x="510000" y="0"/>
                </a:lnTo>
                <a:cubicBezTo>
                  <a:pt x="525029" y="0"/>
                  <a:pt x="539442" y="5970"/>
                  <a:pt x="550070" y="16597"/>
                </a:cubicBezTo>
                <a:cubicBezTo>
                  <a:pt x="560697" y="27224"/>
                  <a:pt x="566667" y="41638"/>
                  <a:pt x="566667" y="56667"/>
                </a:cubicBezTo>
                <a:lnTo>
                  <a:pt x="566667" y="2898709"/>
                </a:lnTo>
                <a:cubicBezTo>
                  <a:pt x="566667" y="2913738"/>
                  <a:pt x="560697" y="2928152"/>
                  <a:pt x="550070" y="2938779"/>
                </a:cubicBezTo>
                <a:cubicBezTo>
                  <a:pt x="539443" y="2949406"/>
                  <a:pt x="525029" y="2955376"/>
                  <a:pt x="510000" y="2955376"/>
                </a:cubicBezTo>
                <a:lnTo>
                  <a:pt x="56667" y="2955376"/>
                </a:lnTo>
                <a:cubicBezTo>
                  <a:pt x="41638" y="2955376"/>
                  <a:pt x="27224" y="2949406"/>
                  <a:pt x="16597" y="2938779"/>
                </a:cubicBezTo>
                <a:cubicBezTo>
                  <a:pt x="5970" y="2928152"/>
                  <a:pt x="0" y="2913738"/>
                  <a:pt x="0" y="2898709"/>
                </a:cubicBezTo>
                <a:lnTo>
                  <a:pt x="0" y="566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317" tIns="62317" rIns="62317" bIns="62317" numCol="1" spcCol="1270" anchor="ctr" anchorCtr="0">
            <a:no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+mj-ea"/>
                <a:cs typeface="+mn-ea"/>
              </a:rPr>
              <a:t>丙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烯酰胺项目</a:t>
            </a:r>
          </a:p>
        </p:txBody>
      </p:sp>
      <p:sp>
        <p:nvSpPr>
          <p:cNvPr id="24" name="任意多边形 23"/>
          <p:cNvSpPr/>
          <p:nvPr/>
        </p:nvSpPr>
        <p:spPr>
          <a:xfrm>
            <a:off x="9149971" y="2687291"/>
            <a:ext cx="429260" cy="3254375"/>
          </a:xfrm>
          <a:custGeom>
            <a:avLst/>
            <a:gdLst>
              <a:gd name="connsiteX0" fmla="*/ 0 w 566667"/>
              <a:gd name="connsiteY0" fmla="*/ 56667 h 2955376"/>
              <a:gd name="connsiteX1" fmla="*/ 16597 w 566667"/>
              <a:gd name="connsiteY1" fmla="*/ 16597 h 2955376"/>
              <a:gd name="connsiteX2" fmla="*/ 56667 w 566667"/>
              <a:gd name="connsiteY2" fmla="*/ 0 h 2955376"/>
              <a:gd name="connsiteX3" fmla="*/ 510000 w 566667"/>
              <a:gd name="connsiteY3" fmla="*/ 0 h 2955376"/>
              <a:gd name="connsiteX4" fmla="*/ 550070 w 566667"/>
              <a:gd name="connsiteY4" fmla="*/ 16597 h 2955376"/>
              <a:gd name="connsiteX5" fmla="*/ 566667 w 566667"/>
              <a:gd name="connsiteY5" fmla="*/ 56667 h 2955376"/>
              <a:gd name="connsiteX6" fmla="*/ 566667 w 566667"/>
              <a:gd name="connsiteY6" fmla="*/ 2898709 h 2955376"/>
              <a:gd name="connsiteX7" fmla="*/ 550070 w 566667"/>
              <a:gd name="connsiteY7" fmla="*/ 2938779 h 2955376"/>
              <a:gd name="connsiteX8" fmla="*/ 510000 w 566667"/>
              <a:gd name="connsiteY8" fmla="*/ 2955376 h 2955376"/>
              <a:gd name="connsiteX9" fmla="*/ 56667 w 566667"/>
              <a:gd name="connsiteY9" fmla="*/ 2955376 h 2955376"/>
              <a:gd name="connsiteX10" fmla="*/ 16597 w 566667"/>
              <a:gd name="connsiteY10" fmla="*/ 2938779 h 2955376"/>
              <a:gd name="connsiteX11" fmla="*/ 0 w 566667"/>
              <a:gd name="connsiteY11" fmla="*/ 2898709 h 2955376"/>
              <a:gd name="connsiteX12" fmla="*/ 0 w 566667"/>
              <a:gd name="connsiteY12" fmla="*/ 56667 h 295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667" h="2955376">
                <a:moveTo>
                  <a:pt x="0" y="56667"/>
                </a:moveTo>
                <a:cubicBezTo>
                  <a:pt x="0" y="41638"/>
                  <a:pt x="5970" y="27225"/>
                  <a:pt x="16597" y="16597"/>
                </a:cubicBezTo>
                <a:cubicBezTo>
                  <a:pt x="27224" y="5970"/>
                  <a:pt x="41638" y="0"/>
                  <a:pt x="56667" y="0"/>
                </a:cubicBezTo>
                <a:lnTo>
                  <a:pt x="510000" y="0"/>
                </a:lnTo>
                <a:cubicBezTo>
                  <a:pt x="525029" y="0"/>
                  <a:pt x="539442" y="5970"/>
                  <a:pt x="550070" y="16597"/>
                </a:cubicBezTo>
                <a:cubicBezTo>
                  <a:pt x="560697" y="27224"/>
                  <a:pt x="566667" y="41638"/>
                  <a:pt x="566667" y="56667"/>
                </a:cubicBezTo>
                <a:lnTo>
                  <a:pt x="566667" y="2898709"/>
                </a:lnTo>
                <a:cubicBezTo>
                  <a:pt x="566667" y="2913738"/>
                  <a:pt x="560697" y="2928152"/>
                  <a:pt x="550070" y="2938779"/>
                </a:cubicBezTo>
                <a:cubicBezTo>
                  <a:pt x="539443" y="2949406"/>
                  <a:pt x="525029" y="2955376"/>
                  <a:pt x="510000" y="2955376"/>
                </a:cubicBezTo>
                <a:lnTo>
                  <a:pt x="56667" y="2955376"/>
                </a:lnTo>
                <a:cubicBezTo>
                  <a:pt x="41638" y="2955376"/>
                  <a:pt x="27224" y="2949406"/>
                  <a:pt x="16597" y="2938779"/>
                </a:cubicBezTo>
                <a:cubicBezTo>
                  <a:pt x="5970" y="2928152"/>
                  <a:pt x="0" y="2913738"/>
                  <a:pt x="0" y="2898709"/>
                </a:cubicBezTo>
                <a:lnTo>
                  <a:pt x="0" y="566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317" tIns="62317" rIns="62317" bIns="62317" numCol="1" spcCol="1270" anchor="ctr" anchorCtr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长庆油田</a:t>
            </a:r>
            <a:r>
              <a:rPr lang="en-US" altLang="zh-CN" sz="1600" b="1" dirty="0" smtClean="0">
                <a:solidFill>
                  <a:schemeClr val="bg1"/>
                </a:solidFill>
                <a:latin typeface="+mj-ea"/>
                <a:cs typeface="+mn-ea"/>
              </a:rPr>
              <a:t>L</a:t>
            </a:r>
          </a:p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cs typeface="+mn-ea"/>
              </a:rPr>
              <a:t>NG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cs typeface="+mn-ea"/>
              </a:rPr>
              <a:t>项目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矩形 187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环</a:t>
            </a:r>
            <a:r>
              <a:rPr lang="zh-CN" altLang="en-US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保技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术服务</a:t>
            </a:r>
          </a:p>
        </p:txBody>
      </p:sp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77762" y="1480999"/>
            <a:ext cx="10422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一、干法脱硫技术</a:t>
            </a: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246" y="2470163"/>
            <a:ext cx="14363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解决问题</a:t>
            </a:r>
          </a:p>
        </p:txBody>
      </p:sp>
      <p:sp>
        <p:nvSpPr>
          <p:cNvPr id="17" name="矩形 16"/>
          <p:cNvSpPr/>
          <p:nvPr/>
        </p:nvSpPr>
        <p:spPr>
          <a:xfrm>
            <a:off x="2328881" y="2470828"/>
            <a:ext cx="4918225" cy="1225684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>
              <a:lnSpc>
                <a:spcPct val="150000"/>
              </a:lnSpc>
              <a:spcBef>
                <a:spcPct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去除油田</a:t>
            </a:r>
            <a:r>
              <a:rPr lang="en-US" altLang="zh-CN" sz="2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伴生气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中的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硫化氢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，消除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人身危害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及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环境污染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19543" y="3998068"/>
            <a:ext cx="4908108" cy="1454383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已在辽河油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田全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面应用。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目前，在辽河油田建设脱硫点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处，脱硫塔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99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座，日处理次生气量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48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m³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，日除硫化氢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2.5t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indent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62" y="4020103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应用及业绩</a:t>
            </a:r>
          </a:p>
        </p:txBody>
      </p:sp>
      <p:pic>
        <p:nvPicPr>
          <p:cNvPr id="15362" name="Picture 2" descr="D:\My Documents\Tencent Files\710499001\Image\C2C\40A7E5896240935C1EFBA323616B00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8055" y="2431915"/>
            <a:ext cx="4079766" cy="3073940"/>
          </a:xfrm>
          <a:prstGeom prst="rect">
            <a:avLst/>
          </a:prstGeom>
          <a:noFill/>
        </p:spPr>
      </p:pic>
      <p:pic>
        <p:nvPicPr>
          <p:cNvPr id="1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1290" y="1535220"/>
            <a:ext cx="10422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二、湿法脱硫技术</a:t>
            </a: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246" y="2470163"/>
            <a:ext cx="14363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解决问题</a:t>
            </a:r>
          </a:p>
        </p:txBody>
      </p:sp>
      <p:sp>
        <p:nvSpPr>
          <p:cNvPr id="17" name="矩形 16"/>
          <p:cNvSpPr/>
          <p:nvPr/>
        </p:nvSpPr>
        <p:spPr>
          <a:xfrm>
            <a:off x="2329180" y="2290445"/>
            <a:ext cx="4918075" cy="140589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>
              <a:lnSpc>
                <a:spcPct val="150000"/>
              </a:lnSpc>
              <a:spcBef>
                <a:spcPct val="0"/>
              </a:spcBef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是干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法脱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硫技术的更新换代技术，避免了废脱硫剂二次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污染的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 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19655" y="3883660"/>
            <a:ext cx="4907915" cy="183388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该技术于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2019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年通过辽河油田新产品新技术认定。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欢采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块建设日处理气量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m³/d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湿法处理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站一座。特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油公司建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设日处理气量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m³/d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湿法处理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站一座。</a:t>
            </a: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62" y="4020103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应用及业绩</a:t>
            </a:r>
          </a:p>
        </p:txBody>
      </p:sp>
      <p:sp>
        <p:nvSpPr>
          <p:cNvPr id="11" name="矩形 10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环保科技技术服务</a:t>
            </a:r>
          </a:p>
        </p:txBody>
      </p:sp>
      <p:pic>
        <p:nvPicPr>
          <p:cNvPr id="1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14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3805" y="2225040"/>
            <a:ext cx="4282440" cy="3491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4785" y="1514010"/>
            <a:ext cx="10422233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伴生气无害化处理技术</a:t>
            </a: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246" y="2470163"/>
            <a:ext cx="14363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解决问题</a:t>
            </a:r>
          </a:p>
        </p:txBody>
      </p:sp>
      <p:sp>
        <p:nvSpPr>
          <p:cNvPr id="17" name="矩形 16"/>
          <p:cNvSpPr/>
          <p:nvPr/>
        </p:nvSpPr>
        <p:spPr>
          <a:xfrm>
            <a:off x="2328881" y="2470828"/>
            <a:ext cx="4918225" cy="1225684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indent="457200" defTabSz="0">
              <a:lnSpc>
                <a:spcPct val="15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defTabSz="0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分离、回收油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田</a:t>
            </a:r>
            <a:r>
              <a:rPr lang="en-US" altLang="zh-CN" sz="20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伴生气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中的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甲烷、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二氧化碳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少温室气体排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放和资源浪费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indent="457200" defTabSz="0">
              <a:lnSpc>
                <a:spcPct val="15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19543" y="3998068"/>
            <a:ext cx="4908108" cy="1454383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indent="457200">
              <a:lnSpc>
                <a:spcPct val="17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该技术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为道博尔公司专利技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术，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在欢喜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岭采油厂及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特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油公司各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建一座气体处理站。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近四年累计获得直接经济效益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亿元，减排效益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3.2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62" y="4020103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应用及业绩</a:t>
            </a:r>
          </a:p>
        </p:txBody>
      </p:sp>
      <p:pic>
        <p:nvPicPr>
          <p:cNvPr id="12" name="图片 11" descr="2019-03-23 125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6419" y="2461096"/>
            <a:ext cx="3866304" cy="298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环保科技技术服务</a:t>
            </a:r>
          </a:p>
        </p:txBody>
      </p:sp>
      <p:pic>
        <p:nvPicPr>
          <p:cNvPr id="1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84246" y="2470163"/>
            <a:ext cx="14363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解决问题</a:t>
            </a:r>
          </a:p>
        </p:txBody>
      </p:sp>
      <p:sp>
        <p:nvSpPr>
          <p:cNvPr id="17" name="矩形 16"/>
          <p:cNvSpPr/>
          <p:nvPr/>
        </p:nvSpPr>
        <p:spPr>
          <a:xfrm>
            <a:off x="2329180" y="2337435"/>
            <a:ext cx="2897161" cy="2268121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indent="457200" defTabSz="0">
              <a:lnSpc>
                <a:spcPct val="15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defTabSz="0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利用尾气直燃技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术、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技术解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决油田尾气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VOCs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标的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问题，经处理后的尾气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VOCs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（以非甲烷总烃计）＜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120mg/m³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，符合大气污染物排放标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求。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indent="457200" defTabSz="0">
              <a:lnSpc>
                <a:spcPct val="15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19656" y="5085383"/>
            <a:ext cx="2940242" cy="1273175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已在欢喜岭齐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40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块、特油气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体处理站进行应用。</a:t>
            </a:r>
          </a:p>
          <a:p>
            <a:pPr indent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136" y="5029013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应用及业绩</a:t>
            </a:r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环保科技技术服务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510540" y="1518920"/>
            <a:ext cx="1048829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油田尾气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VOCs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治理技术</a:t>
            </a: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（直燃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法、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CO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5" name="文本框 14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2962" y="3263317"/>
            <a:ext cx="2884694" cy="3296874"/>
          </a:xfrm>
          <a:prstGeom prst="rect">
            <a:avLst/>
          </a:prstGeom>
        </p:spPr>
      </p:pic>
      <p:pic>
        <p:nvPicPr>
          <p:cNvPr id="12" name="图片 11" descr="C:/Users/ADMINI~1/AppData/Local/Temp/picturecompress_20210318105047/output_1.pngoutput_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9466" y="1992915"/>
            <a:ext cx="3553198" cy="25728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84246" y="2470163"/>
            <a:ext cx="14363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解决问题</a:t>
            </a:r>
          </a:p>
        </p:txBody>
      </p:sp>
      <p:sp>
        <p:nvSpPr>
          <p:cNvPr id="17" name="矩形 16"/>
          <p:cNvSpPr/>
          <p:nvPr/>
        </p:nvSpPr>
        <p:spPr>
          <a:xfrm>
            <a:off x="2328881" y="2470828"/>
            <a:ext cx="4918225" cy="1225684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indent="457200" defTabSz="0">
              <a:lnSpc>
                <a:spcPct val="15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改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善注水井组的水驱波及系数和波及体积，提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高原油采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收率。 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indent="457200" defTabSz="0">
              <a:lnSpc>
                <a:spcPct val="15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19543" y="3998068"/>
            <a:ext cx="4908108" cy="1454383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已在辽河油田高升采油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厂</a:t>
            </a:r>
            <a:r>
              <a:rPr lang="zh-CN" altLang="en-US" sz="2400" dirty="0" smtClean="0"/>
              <a:t>进</a:t>
            </a:r>
            <a:r>
              <a:rPr lang="zh-CN" altLang="en-US" sz="2400" dirty="0"/>
              <a:t>行应用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62" y="4020103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应用及业绩</a:t>
            </a:r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石油工程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类服务</a:t>
            </a:r>
            <a:endParaRPr lang="zh-CN" altLang="en-US" sz="36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endParaRPr lang="zh-CN" altLang="en-US" sz="3600" b="1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0290" y="1386777"/>
            <a:ext cx="10422233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400" b="1" dirty="0">
                <a:latin typeface="+mj-ea"/>
                <a:cs typeface="+mn-ea"/>
              </a:rPr>
              <a:t>纳米调驱技术</a:t>
            </a: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23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7310" y="2470150"/>
            <a:ext cx="4168140" cy="29825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矩形 187"/>
          <p:cNvSpPr/>
          <p:nvPr/>
        </p:nvSpPr>
        <p:spPr>
          <a:xfrm>
            <a:off x="1184275" y="558800"/>
            <a:ext cx="68605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石油工程类服务</a:t>
            </a:r>
          </a:p>
        </p:txBody>
      </p:sp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09669" y="2285337"/>
            <a:ext cx="6268086" cy="3302231"/>
            <a:chOff x="677762" y="2470163"/>
            <a:chExt cx="6569657" cy="2694047"/>
          </a:xfrm>
        </p:grpSpPr>
        <p:sp>
          <p:nvSpPr>
            <p:cNvPr id="14" name="TextBox 13"/>
            <p:cNvSpPr txBox="1"/>
            <p:nvPr/>
          </p:nvSpPr>
          <p:spPr>
            <a:xfrm>
              <a:off x="684246" y="2470163"/>
              <a:ext cx="1436383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解决问题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328995" y="2470681"/>
              <a:ext cx="4918424" cy="1142817"/>
            </a:xfrm>
            <a:prstGeom prst="rect">
              <a:avLst/>
            </a:prstGeom>
            <a:ln w="19050"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/>
            <a:lstStyle/>
            <a:p>
              <a:pPr indent="457200" defTabSz="0">
                <a:lnSpc>
                  <a:spcPct val="150000"/>
                </a:lnSpc>
                <a:spcBef>
                  <a:spcPct val="0"/>
                </a:spcBef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defTabSz="0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将次生</a:t>
              </a:r>
              <a:r>
                <a:rPr lang="zh-CN" altLang="en-US" sz="2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气中的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二氧化碳提纯、液化后回注驱油，提高原油采收率</a:t>
              </a:r>
              <a:r>
                <a:rPr lang="zh-CN" altLang="en-US" sz="2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lvl="0" indent="457200" defTabSz="0">
                <a:lnSpc>
                  <a:spcPct val="150000"/>
                </a:lnSpc>
                <a:spcBef>
                  <a:spcPct val="0"/>
                </a:spcBef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284506" y="3875821"/>
              <a:ext cx="4907775" cy="1288389"/>
            </a:xfrm>
            <a:prstGeom prst="rect">
              <a:avLst/>
            </a:prstGeom>
            <a:ln w="19050"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/>
            <a:lstStyle/>
            <a:p>
              <a:pPr indent="457200">
                <a:lnSpc>
                  <a:spcPct val="170000"/>
                </a:lnSpc>
                <a:spcBef>
                  <a:spcPts val="8400"/>
                </a:spcBef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该技术已在辽河油田欢喜岭采油厂、沈阳采油厂、高升采油厂、金海采油厂等多个采油厂广泛应用。</a:t>
              </a:r>
              <a:endPara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4572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rgbClr val="2F2B20"/>
                </a:solidFill>
                <a:latin typeface="+mn-ea"/>
                <a:cs typeface="UCOJCK+MicrosoftYaHe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7762" y="4020103"/>
              <a:ext cx="1433142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应用及业绩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510290" y="1423817"/>
            <a:ext cx="10422233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二、液态二氧化碳注入技术</a:t>
            </a: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426" name="Picture 2" descr="C:\Users\ADMINI~1\AppData\Local\Temp\WeChat Files\8ecaba0663afdf67a36d42a21ec8e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5549" y="2266936"/>
            <a:ext cx="4815191" cy="3316741"/>
          </a:xfrm>
          <a:prstGeom prst="rect">
            <a:avLst/>
          </a:prstGeom>
          <a:noFill/>
        </p:spPr>
      </p:pic>
      <p:pic>
        <p:nvPicPr>
          <p:cNvPr id="11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24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矩形 187"/>
          <p:cNvSpPr/>
          <p:nvPr/>
        </p:nvSpPr>
        <p:spPr>
          <a:xfrm>
            <a:off x="1184275" y="558800"/>
            <a:ext cx="68605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石油工程类服务</a:t>
            </a:r>
          </a:p>
        </p:txBody>
      </p:sp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15855" y="2285337"/>
            <a:ext cx="6261735" cy="3050540"/>
            <a:chOff x="684246" y="2470163"/>
            <a:chExt cx="6563001" cy="2488710"/>
          </a:xfrm>
        </p:grpSpPr>
        <p:sp>
          <p:nvSpPr>
            <p:cNvPr id="14" name="TextBox 13"/>
            <p:cNvSpPr txBox="1"/>
            <p:nvPr/>
          </p:nvSpPr>
          <p:spPr>
            <a:xfrm>
              <a:off x="684246" y="2470163"/>
              <a:ext cx="1436383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解决问题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328823" y="2470681"/>
              <a:ext cx="4918424" cy="1096193"/>
            </a:xfrm>
            <a:prstGeom prst="rect">
              <a:avLst/>
            </a:prstGeom>
            <a:ln w="19050"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/>
            <a:lstStyle/>
            <a:p>
              <a:pPr indent="457200" defTabSz="0">
                <a:lnSpc>
                  <a:spcPct val="150000"/>
                </a:lnSpc>
                <a:spcBef>
                  <a:spcPct val="0"/>
                </a:spcBef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457200" defTabSz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首创了两段增压注入工艺，实现二氧化碳连续增压注入地层驱油，提高原油采收率；实现了设备的国产化，降低了二氧化碳注入成本。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lvl="0" indent="457200" defTabSz="0">
                <a:lnSpc>
                  <a:spcPct val="150000"/>
                </a:lnSpc>
                <a:spcBef>
                  <a:spcPct val="0"/>
                </a:spcBef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28823" y="4098393"/>
              <a:ext cx="4907775" cy="860480"/>
            </a:xfrm>
            <a:prstGeom prst="rect">
              <a:avLst/>
            </a:prstGeom>
            <a:ln w="19050"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/>
            <a:lstStyle/>
            <a:p>
              <a:pPr indent="457200">
                <a:lnSpc>
                  <a:spcPct val="17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该技术已在辽河油田特种油开发公司应用。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4572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rgbClr val="2F2B20"/>
                </a:solidFill>
                <a:latin typeface="+mn-ea"/>
                <a:cs typeface="UCOJCK+MicrosoftYaHe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7746" y="4254261"/>
              <a:ext cx="1433142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应用及业绩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510540" y="1423670"/>
            <a:ext cx="1100391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三、气态二氧化碳连续注入技术</a:t>
            </a: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6125" y="2285365"/>
            <a:ext cx="4418330" cy="33267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09817" y="534620"/>
            <a:ext cx="1684760" cy="1728192"/>
            <a:chOff x="589237" y="2564387"/>
            <a:chExt cx="1684760" cy="1728192"/>
          </a:xfrm>
        </p:grpSpPr>
        <p:sp>
          <p:nvSpPr>
            <p:cNvPr id="327" name="矩形 326"/>
            <p:cNvSpPr/>
            <p:nvPr/>
          </p:nvSpPr>
          <p:spPr bwMode="auto">
            <a:xfrm>
              <a:off x="589237" y="2564387"/>
              <a:ext cx="1684760" cy="172819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8" name="TextBox 58"/>
            <p:cNvSpPr txBox="1"/>
            <p:nvPr/>
          </p:nvSpPr>
          <p:spPr>
            <a:xfrm>
              <a:off x="729776" y="3317966"/>
              <a:ext cx="1415772" cy="8309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uLnTx/>
                  <a:uFillTx/>
                  <a:latin typeface="Lifeline JL" panose="00000400000000000000" pitchFamily="2" charset="0"/>
                  <a:ea typeface="微软雅黑" panose="020B0503020204020204" pitchFamily="34" charset="-122"/>
                  <a:cs typeface="+mn-cs"/>
                </a:rPr>
                <a:t>目录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Lifeline JL" panose="0000040000000000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9" name="TextBox 58"/>
            <p:cNvSpPr txBox="1"/>
            <p:nvPr/>
          </p:nvSpPr>
          <p:spPr>
            <a:xfrm>
              <a:off x="757654" y="2858181"/>
              <a:ext cx="1423723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+mj-ea"/>
                  <a:ea typeface="+mj-ea"/>
                  <a:cs typeface="+mn-cs"/>
                </a:rPr>
                <a:t>CONTENTS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542" name="文本框 541"/>
          <p:cNvSpPr txBox="1"/>
          <p:nvPr/>
        </p:nvSpPr>
        <p:spPr>
          <a:xfrm>
            <a:off x="3893745" y="1798954"/>
            <a:ext cx="276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/>
              <a:t>公司简介</a:t>
            </a:r>
          </a:p>
        </p:txBody>
      </p:sp>
      <p:sp>
        <p:nvSpPr>
          <p:cNvPr id="543" name="矩形: 圆角 542"/>
          <p:cNvSpPr/>
          <p:nvPr/>
        </p:nvSpPr>
        <p:spPr bwMode="auto">
          <a:xfrm>
            <a:off x="3255770" y="1815222"/>
            <a:ext cx="613794" cy="613794"/>
          </a:xfrm>
          <a:prstGeom prst="roundRect">
            <a:avLst>
              <a:gd name="adj" fmla="val 723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544" name="矩形: 圆角 543"/>
          <p:cNvSpPr/>
          <p:nvPr/>
        </p:nvSpPr>
        <p:spPr bwMode="auto">
          <a:xfrm>
            <a:off x="3255770" y="2899588"/>
            <a:ext cx="613794" cy="613794"/>
          </a:xfrm>
          <a:prstGeom prst="roundRect">
            <a:avLst>
              <a:gd name="adj" fmla="val 723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546" name="文本框 545"/>
          <p:cNvSpPr txBox="1"/>
          <p:nvPr/>
        </p:nvSpPr>
        <p:spPr>
          <a:xfrm>
            <a:off x="3893745" y="2883320"/>
            <a:ext cx="276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/>
            </a:lvl1pPr>
          </a:lstStyle>
          <a:p>
            <a:r>
              <a:rPr lang="zh-CN" altLang="en-US" sz="3600" b="1" dirty="0"/>
              <a:t>业务介绍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760059" y="2999121"/>
            <a:ext cx="1675498" cy="3858879"/>
            <a:chOff x="589237" y="4423144"/>
            <a:chExt cx="1789290" cy="2485125"/>
          </a:xfrm>
        </p:grpSpPr>
        <p:sp>
          <p:nvSpPr>
            <p:cNvPr id="10" name="矩形 9"/>
            <p:cNvSpPr/>
            <p:nvPr/>
          </p:nvSpPr>
          <p:spPr>
            <a:xfrm>
              <a:off x="589237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0" name="矩形 549"/>
            <p:cNvSpPr/>
            <p:nvPr/>
          </p:nvSpPr>
          <p:spPr>
            <a:xfrm>
              <a:off x="821182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1" name="矩形 550"/>
            <p:cNvSpPr/>
            <p:nvPr/>
          </p:nvSpPr>
          <p:spPr>
            <a:xfrm>
              <a:off x="1053127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2" name="矩形 551"/>
            <p:cNvSpPr/>
            <p:nvPr/>
          </p:nvSpPr>
          <p:spPr>
            <a:xfrm>
              <a:off x="1285072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3" name="矩形 552"/>
            <p:cNvSpPr/>
            <p:nvPr/>
          </p:nvSpPr>
          <p:spPr>
            <a:xfrm>
              <a:off x="1517017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4" name="矩形 553"/>
            <p:cNvSpPr/>
            <p:nvPr/>
          </p:nvSpPr>
          <p:spPr>
            <a:xfrm>
              <a:off x="1748962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5" name="矩形 554"/>
            <p:cNvSpPr/>
            <p:nvPr/>
          </p:nvSpPr>
          <p:spPr>
            <a:xfrm>
              <a:off x="1980907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6" name="矩形 555"/>
            <p:cNvSpPr/>
            <p:nvPr/>
          </p:nvSpPr>
          <p:spPr>
            <a:xfrm>
              <a:off x="2212852" y="442314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7" name="矩形 556"/>
            <p:cNvSpPr/>
            <p:nvPr/>
          </p:nvSpPr>
          <p:spPr>
            <a:xfrm>
              <a:off x="589237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8" name="矩形 557"/>
            <p:cNvSpPr/>
            <p:nvPr/>
          </p:nvSpPr>
          <p:spPr>
            <a:xfrm>
              <a:off x="821182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9" name="矩形 558"/>
            <p:cNvSpPr/>
            <p:nvPr/>
          </p:nvSpPr>
          <p:spPr>
            <a:xfrm>
              <a:off x="1053127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0" name="矩形 559"/>
            <p:cNvSpPr/>
            <p:nvPr/>
          </p:nvSpPr>
          <p:spPr>
            <a:xfrm>
              <a:off x="1285072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1" name="矩形 560"/>
            <p:cNvSpPr/>
            <p:nvPr/>
          </p:nvSpPr>
          <p:spPr>
            <a:xfrm>
              <a:off x="1517017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2" name="矩形 561"/>
            <p:cNvSpPr/>
            <p:nvPr/>
          </p:nvSpPr>
          <p:spPr>
            <a:xfrm>
              <a:off x="1748962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3" name="矩形 562"/>
            <p:cNvSpPr/>
            <p:nvPr/>
          </p:nvSpPr>
          <p:spPr>
            <a:xfrm>
              <a:off x="1980907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4" name="矩形 563"/>
            <p:cNvSpPr/>
            <p:nvPr/>
          </p:nvSpPr>
          <p:spPr>
            <a:xfrm>
              <a:off x="2212852" y="465508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5" name="矩形 564"/>
            <p:cNvSpPr/>
            <p:nvPr/>
          </p:nvSpPr>
          <p:spPr>
            <a:xfrm>
              <a:off x="589237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6" name="矩形 565"/>
            <p:cNvSpPr/>
            <p:nvPr/>
          </p:nvSpPr>
          <p:spPr>
            <a:xfrm>
              <a:off x="821182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7" name="矩形 566"/>
            <p:cNvSpPr/>
            <p:nvPr/>
          </p:nvSpPr>
          <p:spPr>
            <a:xfrm>
              <a:off x="1053127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8" name="矩形 567"/>
            <p:cNvSpPr/>
            <p:nvPr/>
          </p:nvSpPr>
          <p:spPr>
            <a:xfrm>
              <a:off x="1285072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9" name="矩形 568"/>
            <p:cNvSpPr/>
            <p:nvPr/>
          </p:nvSpPr>
          <p:spPr>
            <a:xfrm>
              <a:off x="1517017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0" name="矩形 569"/>
            <p:cNvSpPr/>
            <p:nvPr/>
          </p:nvSpPr>
          <p:spPr>
            <a:xfrm>
              <a:off x="1748962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1" name="矩形 570"/>
            <p:cNvSpPr/>
            <p:nvPr/>
          </p:nvSpPr>
          <p:spPr>
            <a:xfrm>
              <a:off x="1980907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2" name="矩形 571"/>
            <p:cNvSpPr/>
            <p:nvPr/>
          </p:nvSpPr>
          <p:spPr>
            <a:xfrm>
              <a:off x="2212852" y="488703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3" name="矩形 572"/>
            <p:cNvSpPr/>
            <p:nvPr/>
          </p:nvSpPr>
          <p:spPr>
            <a:xfrm>
              <a:off x="589237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4" name="矩形 573"/>
            <p:cNvSpPr/>
            <p:nvPr/>
          </p:nvSpPr>
          <p:spPr>
            <a:xfrm>
              <a:off x="821182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5" name="矩形 574"/>
            <p:cNvSpPr/>
            <p:nvPr/>
          </p:nvSpPr>
          <p:spPr>
            <a:xfrm>
              <a:off x="1053127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6" name="矩形 575"/>
            <p:cNvSpPr/>
            <p:nvPr/>
          </p:nvSpPr>
          <p:spPr>
            <a:xfrm>
              <a:off x="1285072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7" name="矩形 576"/>
            <p:cNvSpPr/>
            <p:nvPr/>
          </p:nvSpPr>
          <p:spPr>
            <a:xfrm>
              <a:off x="1517017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8" name="矩形 577"/>
            <p:cNvSpPr/>
            <p:nvPr/>
          </p:nvSpPr>
          <p:spPr>
            <a:xfrm>
              <a:off x="1748962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9" name="矩形 578"/>
            <p:cNvSpPr/>
            <p:nvPr/>
          </p:nvSpPr>
          <p:spPr>
            <a:xfrm>
              <a:off x="1980907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0" name="矩形 579"/>
            <p:cNvSpPr/>
            <p:nvPr/>
          </p:nvSpPr>
          <p:spPr>
            <a:xfrm>
              <a:off x="2212852" y="511897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1" name="矩形 580"/>
            <p:cNvSpPr/>
            <p:nvPr/>
          </p:nvSpPr>
          <p:spPr>
            <a:xfrm>
              <a:off x="589237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2" name="矩形 581"/>
            <p:cNvSpPr/>
            <p:nvPr/>
          </p:nvSpPr>
          <p:spPr>
            <a:xfrm>
              <a:off x="821182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3" name="矩形 582"/>
            <p:cNvSpPr/>
            <p:nvPr/>
          </p:nvSpPr>
          <p:spPr>
            <a:xfrm>
              <a:off x="1053127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4" name="矩形 583"/>
            <p:cNvSpPr/>
            <p:nvPr/>
          </p:nvSpPr>
          <p:spPr>
            <a:xfrm>
              <a:off x="1285072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5" name="矩形 584"/>
            <p:cNvSpPr/>
            <p:nvPr/>
          </p:nvSpPr>
          <p:spPr>
            <a:xfrm>
              <a:off x="1517017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6" name="矩形 585"/>
            <p:cNvSpPr/>
            <p:nvPr/>
          </p:nvSpPr>
          <p:spPr>
            <a:xfrm>
              <a:off x="1748962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7" name="矩形 586"/>
            <p:cNvSpPr/>
            <p:nvPr/>
          </p:nvSpPr>
          <p:spPr>
            <a:xfrm>
              <a:off x="1980907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8" name="矩形 587"/>
            <p:cNvSpPr/>
            <p:nvPr/>
          </p:nvSpPr>
          <p:spPr>
            <a:xfrm>
              <a:off x="2212852" y="535092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89" name="矩形 588"/>
            <p:cNvSpPr/>
            <p:nvPr/>
          </p:nvSpPr>
          <p:spPr>
            <a:xfrm>
              <a:off x="589237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0" name="矩形 589"/>
            <p:cNvSpPr/>
            <p:nvPr/>
          </p:nvSpPr>
          <p:spPr>
            <a:xfrm>
              <a:off x="821182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1" name="矩形 590"/>
            <p:cNvSpPr/>
            <p:nvPr/>
          </p:nvSpPr>
          <p:spPr>
            <a:xfrm>
              <a:off x="1053127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2" name="矩形 591"/>
            <p:cNvSpPr/>
            <p:nvPr/>
          </p:nvSpPr>
          <p:spPr>
            <a:xfrm>
              <a:off x="1285072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3" name="矩形 592"/>
            <p:cNvSpPr/>
            <p:nvPr/>
          </p:nvSpPr>
          <p:spPr>
            <a:xfrm>
              <a:off x="1517017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4" name="矩形 593"/>
            <p:cNvSpPr/>
            <p:nvPr/>
          </p:nvSpPr>
          <p:spPr>
            <a:xfrm>
              <a:off x="1748962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5" name="矩形 594"/>
            <p:cNvSpPr/>
            <p:nvPr/>
          </p:nvSpPr>
          <p:spPr>
            <a:xfrm>
              <a:off x="1980907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6" name="矩形 595"/>
            <p:cNvSpPr/>
            <p:nvPr/>
          </p:nvSpPr>
          <p:spPr>
            <a:xfrm>
              <a:off x="2212852" y="558286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7" name="矩形 596"/>
            <p:cNvSpPr/>
            <p:nvPr/>
          </p:nvSpPr>
          <p:spPr>
            <a:xfrm>
              <a:off x="589237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8" name="矩形 597"/>
            <p:cNvSpPr/>
            <p:nvPr/>
          </p:nvSpPr>
          <p:spPr>
            <a:xfrm>
              <a:off x="821182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9" name="矩形 598"/>
            <p:cNvSpPr/>
            <p:nvPr/>
          </p:nvSpPr>
          <p:spPr>
            <a:xfrm>
              <a:off x="1053127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0" name="矩形 599"/>
            <p:cNvSpPr/>
            <p:nvPr/>
          </p:nvSpPr>
          <p:spPr>
            <a:xfrm>
              <a:off x="1285072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1" name="矩形 600"/>
            <p:cNvSpPr/>
            <p:nvPr/>
          </p:nvSpPr>
          <p:spPr>
            <a:xfrm>
              <a:off x="1517017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2" name="矩形 601"/>
            <p:cNvSpPr/>
            <p:nvPr/>
          </p:nvSpPr>
          <p:spPr>
            <a:xfrm>
              <a:off x="1748962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3" name="矩形 602"/>
            <p:cNvSpPr/>
            <p:nvPr/>
          </p:nvSpPr>
          <p:spPr>
            <a:xfrm>
              <a:off x="1980907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4" name="矩形 603"/>
            <p:cNvSpPr/>
            <p:nvPr/>
          </p:nvSpPr>
          <p:spPr>
            <a:xfrm>
              <a:off x="2212852" y="581481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5" name="矩形 604"/>
            <p:cNvSpPr/>
            <p:nvPr/>
          </p:nvSpPr>
          <p:spPr>
            <a:xfrm>
              <a:off x="589237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6" name="矩形 605"/>
            <p:cNvSpPr/>
            <p:nvPr/>
          </p:nvSpPr>
          <p:spPr>
            <a:xfrm>
              <a:off x="821182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7" name="矩形 606"/>
            <p:cNvSpPr/>
            <p:nvPr/>
          </p:nvSpPr>
          <p:spPr>
            <a:xfrm>
              <a:off x="1053127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8" name="矩形 607"/>
            <p:cNvSpPr/>
            <p:nvPr/>
          </p:nvSpPr>
          <p:spPr>
            <a:xfrm>
              <a:off x="1285072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9" name="矩形 608"/>
            <p:cNvSpPr/>
            <p:nvPr/>
          </p:nvSpPr>
          <p:spPr>
            <a:xfrm>
              <a:off x="1517017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0" name="矩形 609"/>
            <p:cNvSpPr/>
            <p:nvPr/>
          </p:nvSpPr>
          <p:spPr>
            <a:xfrm>
              <a:off x="1748962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1" name="矩形 610"/>
            <p:cNvSpPr/>
            <p:nvPr/>
          </p:nvSpPr>
          <p:spPr>
            <a:xfrm>
              <a:off x="1980907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2" name="矩形 611"/>
            <p:cNvSpPr/>
            <p:nvPr/>
          </p:nvSpPr>
          <p:spPr>
            <a:xfrm>
              <a:off x="2212852" y="604675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3" name="矩形 612"/>
            <p:cNvSpPr/>
            <p:nvPr/>
          </p:nvSpPr>
          <p:spPr>
            <a:xfrm>
              <a:off x="589237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4" name="矩形 613"/>
            <p:cNvSpPr/>
            <p:nvPr/>
          </p:nvSpPr>
          <p:spPr>
            <a:xfrm>
              <a:off x="821182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5" name="矩形 614"/>
            <p:cNvSpPr/>
            <p:nvPr/>
          </p:nvSpPr>
          <p:spPr>
            <a:xfrm>
              <a:off x="1053127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6" name="矩形 615"/>
            <p:cNvSpPr/>
            <p:nvPr/>
          </p:nvSpPr>
          <p:spPr>
            <a:xfrm>
              <a:off x="1285072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7" name="矩形 616"/>
            <p:cNvSpPr/>
            <p:nvPr/>
          </p:nvSpPr>
          <p:spPr>
            <a:xfrm>
              <a:off x="1517017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8" name="矩形 617"/>
            <p:cNvSpPr/>
            <p:nvPr/>
          </p:nvSpPr>
          <p:spPr>
            <a:xfrm>
              <a:off x="1748962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9" name="矩形 618"/>
            <p:cNvSpPr/>
            <p:nvPr/>
          </p:nvSpPr>
          <p:spPr>
            <a:xfrm>
              <a:off x="1980907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0" name="矩形 619"/>
            <p:cNvSpPr/>
            <p:nvPr/>
          </p:nvSpPr>
          <p:spPr>
            <a:xfrm>
              <a:off x="2212852" y="627870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1" name="矩形 620"/>
            <p:cNvSpPr/>
            <p:nvPr/>
          </p:nvSpPr>
          <p:spPr>
            <a:xfrm>
              <a:off x="589237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2" name="矩形 621"/>
            <p:cNvSpPr/>
            <p:nvPr/>
          </p:nvSpPr>
          <p:spPr>
            <a:xfrm>
              <a:off x="821182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3" name="矩形 622"/>
            <p:cNvSpPr/>
            <p:nvPr/>
          </p:nvSpPr>
          <p:spPr>
            <a:xfrm>
              <a:off x="1053127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4" name="矩形 623"/>
            <p:cNvSpPr/>
            <p:nvPr/>
          </p:nvSpPr>
          <p:spPr>
            <a:xfrm>
              <a:off x="1285072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5" name="矩形 624"/>
            <p:cNvSpPr/>
            <p:nvPr/>
          </p:nvSpPr>
          <p:spPr>
            <a:xfrm>
              <a:off x="1517017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6" name="矩形 625"/>
            <p:cNvSpPr/>
            <p:nvPr/>
          </p:nvSpPr>
          <p:spPr>
            <a:xfrm>
              <a:off x="1748962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7" name="矩形 626"/>
            <p:cNvSpPr/>
            <p:nvPr/>
          </p:nvSpPr>
          <p:spPr>
            <a:xfrm>
              <a:off x="1980907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8" name="矩形 627"/>
            <p:cNvSpPr/>
            <p:nvPr/>
          </p:nvSpPr>
          <p:spPr>
            <a:xfrm>
              <a:off x="2212852" y="6510649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9" name="矩形 628"/>
            <p:cNvSpPr/>
            <p:nvPr/>
          </p:nvSpPr>
          <p:spPr>
            <a:xfrm>
              <a:off x="589237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0" name="矩形 629"/>
            <p:cNvSpPr/>
            <p:nvPr/>
          </p:nvSpPr>
          <p:spPr>
            <a:xfrm>
              <a:off x="821182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1" name="矩形 630"/>
            <p:cNvSpPr/>
            <p:nvPr/>
          </p:nvSpPr>
          <p:spPr>
            <a:xfrm>
              <a:off x="1053127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2" name="矩形 631"/>
            <p:cNvSpPr/>
            <p:nvPr/>
          </p:nvSpPr>
          <p:spPr>
            <a:xfrm>
              <a:off x="1285072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3" name="矩形 632"/>
            <p:cNvSpPr/>
            <p:nvPr/>
          </p:nvSpPr>
          <p:spPr>
            <a:xfrm>
              <a:off x="1517017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4" name="矩形 633"/>
            <p:cNvSpPr/>
            <p:nvPr/>
          </p:nvSpPr>
          <p:spPr>
            <a:xfrm>
              <a:off x="1748962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5" name="矩形 634"/>
            <p:cNvSpPr/>
            <p:nvPr/>
          </p:nvSpPr>
          <p:spPr>
            <a:xfrm>
              <a:off x="1980907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6" name="矩形 635"/>
            <p:cNvSpPr/>
            <p:nvPr/>
          </p:nvSpPr>
          <p:spPr>
            <a:xfrm>
              <a:off x="2212852" y="6742594"/>
              <a:ext cx="165675" cy="1656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9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11755394" y="6482663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01" name="矩形: 圆角 543"/>
          <p:cNvSpPr/>
          <p:nvPr/>
        </p:nvSpPr>
        <p:spPr bwMode="auto">
          <a:xfrm>
            <a:off x="3257168" y="3890888"/>
            <a:ext cx="613794" cy="613794"/>
          </a:xfrm>
          <a:prstGeom prst="roundRect">
            <a:avLst>
              <a:gd name="adj" fmla="val 723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02" name="文本框 545"/>
          <p:cNvSpPr txBox="1"/>
          <p:nvPr/>
        </p:nvSpPr>
        <p:spPr>
          <a:xfrm>
            <a:off x="3895143" y="3874620"/>
            <a:ext cx="439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/>
            </a:lvl1pPr>
          </a:lstStyle>
          <a:p>
            <a:r>
              <a:rPr lang="zh-CN" altLang="en-US" sz="3600" b="1" dirty="0" smtClean="0"/>
              <a:t>市场情况</a:t>
            </a:r>
            <a:endParaRPr lang="zh-CN" altLang="en-US" sz="3600" b="1" dirty="0"/>
          </a:p>
        </p:txBody>
      </p:sp>
      <p:sp>
        <p:nvSpPr>
          <p:cNvPr id="103" name="矩形: 圆角 543"/>
          <p:cNvSpPr/>
          <p:nvPr/>
        </p:nvSpPr>
        <p:spPr bwMode="auto">
          <a:xfrm>
            <a:off x="3255770" y="4805737"/>
            <a:ext cx="613794" cy="613794"/>
          </a:xfrm>
          <a:prstGeom prst="roundRect">
            <a:avLst>
              <a:gd name="adj" fmla="val 723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04" name="文本框 545"/>
          <p:cNvSpPr txBox="1"/>
          <p:nvPr/>
        </p:nvSpPr>
        <p:spPr>
          <a:xfrm>
            <a:off x="3893745" y="4789469"/>
            <a:ext cx="605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/>
            </a:lvl1pPr>
          </a:lstStyle>
          <a:p>
            <a:r>
              <a:rPr lang="zh-CN" altLang="en-US" sz="3600" b="1" dirty="0" smtClean="0"/>
              <a:t>财务情况及精选层挂牌计划</a:t>
            </a:r>
            <a:endParaRPr lang="zh-CN" altLang="en-US" sz="3600" b="1" dirty="0"/>
          </a:p>
        </p:txBody>
      </p:sp>
      <p:sp>
        <p:nvSpPr>
          <p:cNvPr id="105" name="矩形: 圆角 543"/>
          <p:cNvSpPr/>
          <p:nvPr/>
        </p:nvSpPr>
        <p:spPr bwMode="auto">
          <a:xfrm>
            <a:off x="3257168" y="5756315"/>
            <a:ext cx="613794" cy="613794"/>
          </a:xfrm>
          <a:prstGeom prst="roundRect">
            <a:avLst>
              <a:gd name="adj" fmla="val 723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5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06" name="文本框 545"/>
          <p:cNvSpPr txBox="1"/>
          <p:nvPr/>
        </p:nvSpPr>
        <p:spPr>
          <a:xfrm>
            <a:off x="3895143" y="5740047"/>
            <a:ext cx="439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/>
            </a:lvl1pPr>
          </a:lstStyle>
          <a:p>
            <a:r>
              <a:rPr lang="zh-CN" altLang="en-US" sz="3600" b="1" dirty="0"/>
              <a:t>融资计划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新建项目</a:t>
            </a:r>
          </a:p>
        </p:txBody>
      </p:sp>
      <p:sp>
        <p:nvSpPr>
          <p:cNvPr id="13" name="矩形 12"/>
          <p:cNvSpPr/>
          <p:nvPr/>
        </p:nvSpPr>
        <p:spPr>
          <a:xfrm>
            <a:off x="576396" y="1386777"/>
            <a:ext cx="10422233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长庆油田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LNG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379247" y="2221244"/>
            <a:ext cx="4907915" cy="1708042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该项目为长庆油田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LNG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目，本项目总投资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2900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元。目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前已经基本完成土地厂房投入，投资金额为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1900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万元，后续购置设备预计投入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1000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万元，计划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月投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产。</a:t>
            </a: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514" y="2291646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项目介绍</a:t>
            </a:r>
          </a:p>
        </p:txBody>
      </p:sp>
      <p:sp>
        <p:nvSpPr>
          <p:cNvPr id="15" name="矩形 14"/>
          <p:cNvSpPr/>
          <p:nvPr/>
        </p:nvSpPr>
        <p:spPr>
          <a:xfrm>
            <a:off x="2379247" y="4233633"/>
            <a:ext cx="4907915" cy="1725364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该项目日产液化天然气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吨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，年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产值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万元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，每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年为公司贡献利润额为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1000-1200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万元。</a:t>
            </a:r>
            <a:endParaRPr lang="zh-CN" altLang="en-US" sz="20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324" y="4298618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效益情况</a:t>
            </a:r>
          </a:p>
        </p:txBody>
      </p:sp>
      <p:pic>
        <p:nvPicPr>
          <p:cNvPr id="1026" name="Picture 2" descr="C:\Users\surface\Desktop\微信图片_20210322143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28" y="1948305"/>
            <a:ext cx="3058289" cy="2293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rface\Desktop\微信图片_20210322143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554" y="4440853"/>
            <a:ext cx="3584423" cy="1619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7583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业务介绍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-----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新建项目</a:t>
            </a:r>
          </a:p>
        </p:txBody>
      </p:sp>
      <p:sp>
        <p:nvSpPr>
          <p:cNvPr id="13" name="矩形 12"/>
          <p:cNvSpPr/>
          <p:nvPr/>
        </p:nvSpPr>
        <p:spPr>
          <a:xfrm>
            <a:off x="576396" y="1386777"/>
            <a:ext cx="10422233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二、华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庆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丙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烯酰胺项目</a:t>
            </a:r>
          </a:p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379247" y="2221244"/>
            <a:ext cx="4907915" cy="1708042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该项目主要产品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为</a:t>
            </a:r>
            <a:r>
              <a:rPr lang="zh-CN" altLang="zh-CN" sz="1600" dirty="0" smtClean="0"/>
              <a:t>丙</a:t>
            </a:r>
            <a:r>
              <a:rPr lang="zh-CN" altLang="zh-CN" sz="1600" dirty="0"/>
              <a:t>烯酰胺</a:t>
            </a:r>
            <a:r>
              <a:rPr lang="zh-CN" altLang="en-US" sz="1600" dirty="0" smtClean="0"/>
              <a:t>，为聚</a:t>
            </a:r>
            <a:r>
              <a:rPr lang="zh-CN" altLang="zh-CN" sz="1600" dirty="0" smtClean="0"/>
              <a:t>丙烯酰胺</a:t>
            </a:r>
            <a:r>
              <a:rPr lang="zh-CN" altLang="en-US" sz="1600" dirty="0" smtClean="0"/>
              <a:t>的原料，目</a:t>
            </a:r>
            <a:r>
              <a:rPr lang="zh-CN" altLang="en-US" sz="1600" dirty="0"/>
              <a:t>前国</a:t>
            </a:r>
            <a:r>
              <a:rPr lang="zh-CN" altLang="en-US" sz="1600" dirty="0" smtClean="0"/>
              <a:t>内聚</a:t>
            </a:r>
            <a:r>
              <a:rPr lang="zh-CN" altLang="zh-CN" sz="1600" dirty="0" smtClean="0"/>
              <a:t>丙烯酰胺</a:t>
            </a:r>
            <a:r>
              <a:rPr lang="zh-CN" altLang="en-US" sz="1600" dirty="0" smtClean="0"/>
              <a:t>总</a:t>
            </a:r>
            <a:r>
              <a:rPr lang="zh-CN" altLang="en-US" sz="1600" dirty="0"/>
              <a:t>产能为</a:t>
            </a:r>
            <a:r>
              <a:rPr lang="en-US" altLang="zh-CN" sz="1600" dirty="0"/>
              <a:t>60-70</a:t>
            </a:r>
            <a:r>
              <a:rPr lang="zh-CN" altLang="en-US" sz="1600" dirty="0"/>
              <a:t>万吨，且环保要求严格，产品处于供不应求状</a:t>
            </a:r>
            <a:r>
              <a:rPr lang="zh-CN" altLang="en-US" sz="1600" dirty="0" smtClean="0"/>
              <a:t>态。</a:t>
            </a: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324" y="2291646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项目介绍</a:t>
            </a:r>
          </a:p>
        </p:txBody>
      </p:sp>
      <p:sp>
        <p:nvSpPr>
          <p:cNvPr id="15" name="矩形 14"/>
          <p:cNvSpPr/>
          <p:nvPr/>
        </p:nvSpPr>
        <p:spPr>
          <a:xfrm>
            <a:off x="2379247" y="4242022"/>
            <a:ext cx="4907915" cy="1397659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该项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目年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产能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2.5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万吨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，年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产值在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亿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元，每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年可为公司贡献利润额为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万元。</a:t>
            </a:r>
            <a:endParaRPr lang="zh-CN" altLang="en-US" sz="20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324" y="4298618"/>
            <a:ext cx="143314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效益情况</a:t>
            </a:r>
          </a:p>
        </p:txBody>
      </p:sp>
      <p:pic>
        <p:nvPicPr>
          <p:cNvPr id="1026" name="Picture 2" descr="C:\Users\surface\Desktop\微信图片_20210322130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81" y="2476312"/>
            <a:ext cx="2012075" cy="2682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rface\Desktop\微信图片_20210322130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76" y="4091408"/>
            <a:ext cx="2313686" cy="1735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urface\Desktop\微信图片_202103221307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76" y="2177240"/>
            <a:ext cx="2313686" cy="1735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8183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381" y="0"/>
            <a:ext cx="12192000" cy="427174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0" y="3777916"/>
            <a:ext cx="12192000" cy="1467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grpSp>
        <p:nvGrpSpPr>
          <p:cNvPr id="2" name="组合 50"/>
          <p:cNvGrpSpPr/>
          <p:nvPr/>
        </p:nvGrpSpPr>
        <p:grpSpPr>
          <a:xfrm>
            <a:off x="775315" y="3336046"/>
            <a:ext cx="2382058" cy="2382058"/>
            <a:chOff x="878247" y="3038387"/>
            <a:chExt cx="2911954" cy="2911954"/>
          </a:xfrm>
        </p:grpSpPr>
        <p:sp>
          <p:nvSpPr>
            <p:cNvPr id="52" name="椭圆 51"/>
            <p:cNvSpPr/>
            <p:nvPr/>
          </p:nvSpPr>
          <p:spPr>
            <a:xfrm>
              <a:off x="878247" y="3038387"/>
              <a:ext cx="2911954" cy="2911954"/>
            </a:xfrm>
            <a:prstGeom prst="ellipse">
              <a:avLst/>
            </a:prstGeom>
            <a:gradFill>
              <a:gsLst>
                <a:gs pos="100000">
                  <a:srgbClr val="FFFFFF"/>
                </a:gs>
                <a:gs pos="0">
                  <a:srgbClr val="E6E6E6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rgbClr val="FFFFFF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</a:ln>
            <a:effectLst>
              <a:outerShdw blurRad="254000" dist="1270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070750" y="3230893"/>
              <a:ext cx="2526950" cy="2526946"/>
            </a:xfrm>
            <a:prstGeom prst="ellipse">
              <a:avLst/>
            </a:prstGeom>
            <a:solidFill>
              <a:schemeClr val="accent4"/>
            </a:solidFill>
            <a:ln w="22225">
              <a:gradFill flip="none" rotWithShape="1"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272884" y="3419079"/>
            <a:ext cx="11224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3</a:t>
            </a:r>
            <a:endParaRPr lang="zh-CN" alt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314845" y="3973076"/>
            <a:ext cx="8476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</a:rPr>
              <a:t>市场情况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095822" y="5551031"/>
            <a:ext cx="3051272" cy="355237"/>
            <a:chOff x="5606406" y="5529420"/>
            <a:chExt cx="2496778" cy="271101"/>
          </a:xfrm>
        </p:grpSpPr>
        <p:sp>
          <p:nvSpPr>
            <p:cNvPr id="35" name="Freeform 22"/>
            <p:cNvSpPr>
              <a:spLocks noEditPoints="1"/>
            </p:cNvSpPr>
            <p:nvPr/>
          </p:nvSpPr>
          <p:spPr bwMode="auto">
            <a:xfrm>
              <a:off x="5606406" y="5529420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  <p:sp>
          <p:nvSpPr>
            <p:cNvPr id="43" name="TextBox 66"/>
            <p:cNvSpPr txBox="1"/>
            <p:nvPr/>
          </p:nvSpPr>
          <p:spPr>
            <a:xfrm>
              <a:off x="5974071" y="5542152"/>
              <a:ext cx="2129113" cy="25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 smtClean="0">
                  <a:solidFill>
                    <a:schemeClr val="tx1"/>
                  </a:solidFill>
                </a:rPr>
                <a:t>油田技术服务及工程服务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21" name="文本框 2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231662" y="5530572"/>
            <a:ext cx="2917623" cy="338554"/>
            <a:chOff x="5606406" y="5526767"/>
            <a:chExt cx="2127880" cy="258369"/>
          </a:xfrm>
        </p:grpSpPr>
        <p:sp>
          <p:nvSpPr>
            <p:cNvPr id="15" name="Freeform 22"/>
            <p:cNvSpPr>
              <a:spLocks noEditPoints="1"/>
            </p:cNvSpPr>
            <p:nvPr/>
          </p:nvSpPr>
          <p:spPr bwMode="auto">
            <a:xfrm>
              <a:off x="5606406" y="5529420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  <p:sp>
          <p:nvSpPr>
            <p:cNvPr id="16" name="TextBox 66"/>
            <p:cNvSpPr txBox="1"/>
            <p:nvPr/>
          </p:nvSpPr>
          <p:spPr>
            <a:xfrm>
              <a:off x="5935334" y="5526767"/>
              <a:ext cx="1798952" cy="25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 smtClean="0">
                  <a:solidFill>
                    <a:schemeClr val="tx1"/>
                  </a:solidFill>
                </a:rPr>
                <a:t>油田技术服务及工程服务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299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B17D48D2-39B9-492F-B802-788F1436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12EEC2E7-113D-4BC4-8F9C-2DCC28FF30D5}"/>
              </a:ext>
            </a:extLst>
          </p:cNvPr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4866D11-A5C1-40FC-9E3B-932B60FD17B6}"/>
              </a:ext>
            </a:extLst>
          </p:cNvPr>
          <p:cNvSpPr/>
          <p:nvPr/>
        </p:nvSpPr>
        <p:spPr>
          <a:xfrm>
            <a:off x="1184076" y="559002"/>
            <a:ext cx="10708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市场</a:t>
            </a:r>
            <a:r>
              <a:rPr lang="zh-CN" altLang="en-US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分析</a:t>
            </a:r>
            <a:r>
              <a:rPr lang="en-US" altLang="zh-CN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-</a:t>
            </a:r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油田技术服务及工程</a:t>
            </a:r>
            <a:r>
              <a:rPr lang="zh-CN" altLang="en-US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服务</a:t>
            </a:r>
            <a:endParaRPr lang="zh-CN" altLang="en-US" sz="36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endParaRPr lang="zh-CN" altLang="en-US" sz="3600" b="1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10F3277-2010-416C-B26D-BE3426A0A9C5}"/>
              </a:ext>
            </a:extLst>
          </p:cNvPr>
          <p:cNvSpPr/>
          <p:nvPr/>
        </p:nvSpPr>
        <p:spPr>
          <a:xfrm>
            <a:off x="510290" y="1986558"/>
            <a:ext cx="4577285" cy="3616803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油服行业全称为油田技术服务和装备行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业。油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服客户主要来自辽</a:t>
            </a:r>
            <a:r>
              <a:rPr lang="zh-CN" altLang="en-US" sz="2800" dirty="0">
                <a:solidFill>
                  <a:srgbClr val="2F2B20"/>
                </a:solidFill>
                <a:latin typeface="+mn-ea"/>
                <a:cs typeface="UCOJCK+MicrosoftYaHei"/>
              </a:rPr>
              <a:t>河油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田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en-US" altLang="zh-CN" sz="280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800" smtClean="0">
                <a:solidFill>
                  <a:srgbClr val="2F2B20"/>
                </a:solidFill>
                <a:latin typeface="+mn-ea"/>
                <a:cs typeface="UCOJCK+MicrosoftYaHei"/>
              </a:rPr>
              <a:t>公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司占</a:t>
            </a:r>
            <a:r>
              <a:rPr lang="zh-CN" altLang="en-US" sz="2800" dirty="0">
                <a:solidFill>
                  <a:srgbClr val="2F2B20"/>
                </a:solidFill>
                <a:latin typeface="+mn-ea"/>
                <a:cs typeface="UCOJCK+MicrosoftYaHei"/>
              </a:rPr>
              <a:t>辽河油田的次生气处理利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用市</a:t>
            </a:r>
            <a:r>
              <a:rPr lang="zh-CN" altLang="en-US" sz="2800" dirty="0">
                <a:solidFill>
                  <a:srgbClr val="2F2B20"/>
                </a:solidFill>
                <a:latin typeface="+mn-ea"/>
                <a:cs typeface="UCOJCK+MicrosoftYaHei"/>
              </a:rPr>
              <a:t>场份额的</a:t>
            </a:r>
            <a:r>
              <a:rPr lang="en-US" altLang="zh-CN" sz="2800" dirty="0">
                <a:solidFill>
                  <a:srgbClr val="2F2B20"/>
                </a:solidFill>
                <a:latin typeface="+mn-ea"/>
                <a:cs typeface="UCOJCK+MicrosoftYaHei"/>
              </a:rPr>
              <a:t>100%</a:t>
            </a:r>
            <a:r>
              <a:rPr lang="zh-CN" altLang="en-US" sz="2800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zh-CN" altLang="en-US" sz="28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83" y="3631223"/>
            <a:ext cx="6319709" cy="197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50" y="1873376"/>
            <a:ext cx="5303993" cy="117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0952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B17D48D2-39B9-492F-B802-788F1436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12EEC2E7-113D-4BC4-8F9C-2DCC28FF30D5}"/>
              </a:ext>
            </a:extLst>
          </p:cNvPr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4866D11-A5C1-40FC-9E3B-932B60FD17B6}"/>
              </a:ext>
            </a:extLst>
          </p:cNvPr>
          <p:cNvSpPr/>
          <p:nvPr/>
        </p:nvSpPr>
        <p:spPr>
          <a:xfrm>
            <a:off x="1184076" y="559002"/>
            <a:ext cx="10708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市场</a:t>
            </a:r>
            <a:r>
              <a:rPr lang="zh-CN" altLang="en-US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分析</a:t>
            </a:r>
            <a:r>
              <a:rPr lang="en-US" altLang="zh-CN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-</a:t>
            </a:r>
            <a:r>
              <a:rPr lang="zh-CN" altLang="en-US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丙烯酰胺产品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20007DA-08F0-43CD-A3C7-9BD995769F93}"/>
              </a:ext>
            </a:extLst>
          </p:cNvPr>
          <p:cNvSpPr/>
          <p:nvPr/>
        </p:nvSpPr>
        <p:spPr>
          <a:xfrm>
            <a:off x="653412" y="1363673"/>
            <a:ext cx="10879656" cy="72412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1600" dirty="0" smtClean="0">
                <a:solidFill>
                  <a:srgbClr val="2F2B20"/>
                </a:solidFill>
                <a:latin typeface="+mn-ea"/>
                <a:cs typeface="UCOJCK+MicrosoftYaHei"/>
              </a:rPr>
              <a:t>丙烯酰胺主要</a:t>
            </a:r>
            <a:r>
              <a:rPr lang="zh-CN" altLang="en-US" sz="1600" dirty="0">
                <a:solidFill>
                  <a:srgbClr val="2F2B20"/>
                </a:solidFill>
                <a:latin typeface="+mn-ea"/>
                <a:cs typeface="UCOJCK+MicrosoftYaHei"/>
              </a:rPr>
              <a:t>用于</a:t>
            </a:r>
            <a:r>
              <a:rPr lang="zh-CN" altLang="en-US" sz="1600" dirty="0" smtClean="0">
                <a:solidFill>
                  <a:srgbClr val="2F2B20"/>
                </a:solidFill>
                <a:latin typeface="+mn-ea"/>
                <a:cs typeface="UCOJCK+MicrosoftYaHei"/>
              </a:rPr>
              <a:t>合成重要</a:t>
            </a:r>
            <a:r>
              <a:rPr lang="zh-CN" altLang="en-US" sz="1600" dirty="0">
                <a:solidFill>
                  <a:srgbClr val="2F2B20"/>
                </a:solidFill>
                <a:latin typeface="+mn-ea"/>
                <a:cs typeface="UCOJCK+MicrosoftYaHei"/>
              </a:rPr>
              <a:t>的水溶性高分子</a:t>
            </a:r>
            <a:r>
              <a:rPr lang="zh-CN" altLang="en-US" sz="1600" dirty="0" smtClean="0">
                <a:solidFill>
                  <a:srgbClr val="2F2B20"/>
                </a:solidFill>
                <a:latin typeface="+mn-ea"/>
                <a:cs typeface="UCOJCK+MicrosoftYaHei"/>
              </a:rPr>
              <a:t>聚合物聚丙烯酰胺产品</a:t>
            </a:r>
            <a:r>
              <a:rPr lang="zh-CN" altLang="en-US" sz="1600" dirty="0" smtClean="0">
                <a:solidFill>
                  <a:srgbClr val="2F2B20"/>
                </a:solidFill>
                <a:latin typeface="+mn-ea"/>
                <a:cs typeface="UCOJCK+MicrosoftYaHei"/>
              </a:rPr>
              <a:t>，应用广</a:t>
            </a:r>
            <a:r>
              <a:rPr lang="zh-CN" altLang="en-US" sz="1600" dirty="0" smtClean="0">
                <a:solidFill>
                  <a:srgbClr val="2F2B20"/>
                </a:solidFill>
                <a:latin typeface="+mn-ea"/>
                <a:cs typeface="UCOJCK+MicrosoftYaHei"/>
              </a:rPr>
              <a:t>泛</a:t>
            </a:r>
            <a:r>
              <a:rPr lang="zh-CN" altLang="en-US" sz="1600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en-US" altLang="zh-CN" sz="1600" dirty="0" smtClean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20007DA-08F0-43CD-A3C7-9BD995769F93}"/>
              </a:ext>
            </a:extLst>
          </p:cNvPr>
          <p:cNvSpPr/>
          <p:nvPr/>
        </p:nvSpPr>
        <p:spPr>
          <a:xfrm>
            <a:off x="653411" y="2346783"/>
            <a:ext cx="5439829" cy="3858451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zh-CN" dirty="0" smtClean="0"/>
              <a:t>1</a:t>
            </a:r>
            <a:r>
              <a:rPr lang="zh-CN" altLang="en-US" dirty="0" smtClean="0"/>
              <a:t>、生产能力：</a:t>
            </a:r>
            <a:r>
              <a:rPr lang="en-US" altLang="zh-CN" dirty="0" smtClean="0"/>
              <a:t>2006-2015 </a:t>
            </a:r>
            <a:r>
              <a:rPr lang="zh-CN" altLang="en-US" dirty="0" smtClean="0"/>
              <a:t>年，由 </a:t>
            </a:r>
            <a:r>
              <a:rPr lang="en-US" altLang="zh-CN" dirty="0" smtClean="0"/>
              <a:t>45 </a:t>
            </a:r>
            <a:r>
              <a:rPr lang="zh-CN" altLang="en-US" dirty="0" smtClean="0"/>
              <a:t>万吨</a:t>
            </a:r>
            <a:r>
              <a:rPr lang="en-US" altLang="zh-CN" dirty="0" smtClean="0"/>
              <a:t>/</a:t>
            </a:r>
            <a:r>
              <a:rPr lang="zh-CN" altLang="en-US" dirty="0" smtClean="0"/>
              <a:t>年增至 </a:t>
            </a:r>
            <a:r>
              <a:rPr lang="en-US" altLang="zh-CN" dirty="0" smtClean="0"/>
              <a:t>120 </a:t>
            </a:r>
            <a:r>
              <a:rPr lang="zh-CN" altLang="en-US" dirty="0" smtClean="0"/>
              <a:t>万吨</a:t>
            </a:r>
            <a:r>
              <a:rPr lang="en-US" altLang="zh-CN" dirty="0" smtClean="0"/>
              <a:t>/</a:t>
            </a:r>
            <a:r>
              <a:rPr lang="zh-CN" altLang="en-US" dirty="0" smtClean="0"/>
              <a:t>年，年均增长率达 </a:t>
            </a:r>
            <a:r>
              <a:rPr lang="en-US" altLang="zh-CN" dirty="0" smtClean="0"/>
              <a:t>11.51%</a:t>
            </a:r>
            <a:r>
              <a:rPr lang="zh-CN" altLang="en-US" dirty="0" smtClean="0"/>
              <a:t>； </a:t>
            </a:r>
            <a:r>
              <a:rPr lang="en-US" altLang="zh-CN" dirty="0" smtClean="0"/>
              <a:t>2015 </a:t>
            </a:r>
            <a:r>
              <a:rPr lang="zh-CN" altLang="en-US" dirty="0" smtClean="0"/>
              <a:t>年我国聚丙烯酰胺产能约占全球总产能的 </a:t>
            </a:r>
            <a:r>
              <a:rPr lang="en-US" altLang="zh-CN" dirty="0" smtClean="0"/>
              <a:t>50%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zh-CN" dirty="0" smtClean="0"/>
              <a:t>2</a:t>
            </a:r>
            <a:r>
              <a:rPr lang="zh-CN" altLang="en-US" dirty="0" smtClean="0"/>
              <a:t>、生产量：</a:t>
            </a:r>
            <a:r>
              <a:rPr lang="en-US" altLang="zh-CN" dirty="0" smtClean="0"/>
              <a:t>2006-2015 </a:t>
            </a:r>
            <a:r>
              <a:rPr lang="zh-CN" altLang="en-US" dirty="0" smtClean="0"/>
              <a:t>年，由 </a:t>
            </a:r>
            <a:r>
              <a:rPr lang="en-US" altLang="zh-CN" dirty="0" smtClean="0"/>
              <a:t>26.17 </a:t>
            </a:r>
            <a:r>
              <a:rPr lang="zh-CN" altLang="en-US" dirty="0" smtClean="0"/>
              <a:t>万吨增至 </a:t>
            </a:r>
            <a:r>
              <a:rPr lang="en-US" altLang="zh-CN" dirty="0" smtClean="0"/>
              <a:t>85.00 </a:t>
            </a:r>
            <a:r>
              <a:rPr lang="zh-CN" altLang="en-US" dirty="0" smtClean="0"/>
              <a:t>万吨，年均增长率达 </a:t>
            </a:r>
            <a:r>
              <a:rPr lang="en-US" altLang="zh-CN" dirty="0" smtClean="0"/>
              <a:t>13.98%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zh-CN" dirty="0" smtClean="0"/>
              <a:t>3</a:t>
            </a:r>
            <a:r>
              <a:rPr lang="zh-CN" altLang="en-US" dirty="0" smtClean="0"/>
              <a:t>、增长率：</a:t>
            </a:r>
            <a:r>
              <a:rPr lang="en-US" altLang="zh-CN" dirty="0" smtClean="0"/>
              <a:t>2006-2015 </a:t>
            </a:r>
            <a:r>
              <a:rPr lang="zh-CN" altLang="en-US" dirty="0" smtClean="0"/>
              <a:t>年我国聚丙烯酰胺表观消费量由 </a:t>
            </a:r>
            <a:r>
              <a:rPr lang="en-US" altLang="zh-CN" dirty="0" smtClean="0"/>
              <a:t>26.04 </a:t>
            </a:r>
            <a:r>
              <a:rPr lang="zh-CN" altLang="en-US" dirty="0" smtClean="0"/>
              <a:t>万吨增至 </a:t>
            </a:r>
            <a:r>
              <a:rPr lang="en-US" altLang="zh-CN" dirty="0" smtClean="0"/>
              <a:t>79.90 </a:t>
            </a:r>
            <a:r>
              <a:rPr lang="zh-CN" altLang="en-US" dirty="0" smtClean="0"/>
              <a:t>万吨， 年均增长率达 </a:t>
            </a:r>
            <a:r>
              <a:rPr lang="en-US" altLang="zh-CN" dirty="0" smtClean="0"/>
              <a:t>13.27%</a:t>
            </a:r>
            <a:r>
              <a:rPr lang="zh-CN" altLang="en-US" dirty="0" smtClean="0"/>
              <a:t>。</a:t>
            </a:r>
            <a:endParaRPr lang="en-US" altLang="zh-CN" dirty="0" smtClean="0"/>
          </a:p>
        </p:txBody>
      </p:sp>
      <p:pic>
        <p:nvPicPr>
          <p:cNvPr id="1027" name="Picture 3" descr="C:\Users\Administrator\Desktop\无标题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9188" y="2348917"/>
            <a:ext cx="5083729" cy="386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933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7D6BB06D-CF7C-49FC-8068-289FF5215F3E}"/>
              </a:ext>
            </a:extLst>
          </p:cNvPr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B90C865-E7AF-4846-9A04-962981B1FE5A}"/>
              </a:ext>
            </a:extLst>
          </p:cNvPr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竞争分析</a:t>
            </a:r>
          </a:p>
        </p:txBody>
      </p:sp>
      <p:pic>
        <p:nvPicPr>
          <p:cNvPr id="4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269B1B33-7239-4EB5-9277-AD8C7076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6E20F58-61AD-4788-A628-5E4A95115AB0}"/>
              </a:ext>
            </a:extLst>
          </p:cNvPr>
          <p:cNvSpPr/>
          <p:nvPr/>
        </p:nvSpPr>
        <p:spPr>
          <a:xfrm>
            <a:off x="1184078" y="1338927"/>
            <a:ext cx="2882596" cy="450842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（</a:t>
            </a:r>
            <a:r>
              <a:rPr lang="en-US" altLang="zh-CN" dirty="0">
                <a:solidFill>
                  <a:srgbClr val="2F2B20"/>
                </a:solidFill>
                <a:latin typeface="+mn-ea"/>
                <a:cs typeface="UCOJCK+MicrosoftYaHei"/>
              </a:rPr>
              <a:t>1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）油田服务</a:t>
            </a: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公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司掌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握将次生气中的</a:t>
            </a:r>
            <a:r>
              <a:rPr lang="en-US" altLang="zh-CN" dirty="0">
                <a:solidFill>
                  <a:srgbClr val="2F2B20"/>
                </a:solidFill>
                <a:latin typeface="+mn-ea"/>
                <a:cs typeface="UCOJCK+MicrosoftYaHei"/>
              </a:rPr>
              <a:t>CH</a:t>
            </a:r>
            <a:r>
              <a:rPr lang="en-US" altLang="zh-CN" baseline="-25000" dirty="0">
                <a:solidFill>
                  <a:srgbClr val="2F2B20"/>
                </a:solidFill>
                <a:latin typeface="+mn-ea"/>
                <a:cs typeface="UCOJCK+MicrosoftYaHei"/>
              </a:rPr>
              <a:t>4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、</a:t>
            </a:r>
            <a:r>
              <a:rPr lang="en-US" altLang="zh-CN" dirty="0">
                <a:solidFill>
                  <a:srgbClr val="2F2B20"/>
                </a:solidFill>
                <a:latin typeface="+mn-ea"/>
                <a:cs typeface="UCOJCK+MicrosoftYaHei"/>
              </a:rPr>
              <a:t>CO</a:t>
            </a:r>
            <a:r>
              <a:rPr lang="en-US" altLang="zh-CN" baseline="-25000" dirty="0">
                <a:solidFill>
                  <a:srgbClr val="2F2B20"/>
                </a:solidFill>
                <a:latin typeface="+mn-ea"/>
                <a:cs typeface="UCOJCK+MicrosoftYaHei"/>
              </a:rPr>
              <a:t>2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、</a:t>
            </a:r>
            <a:r>
              <a:rPr lang="en-US" altLang="zh-CN" dirty="0">
                <a:solidFill>
                  <a:srgbClr val="2F2B20"/>
                </a:solidFill>
                <a:latin typeface="+mn-ea"/>
                <a:cs typeface="UCOJCK+MicrosoftYaHei"/>
              </a:rPr>
              <a:t>N</a:t>
            </a:r>
            <a:r>
              <a:rPr lang="en-US" altLang="zh-CN" baseline="-25000" dirty="0">
                <a:solidFill>
                  <a:srgbClr val="2F2B20"/>
                </a:solidFill>
                <a:latin typeface="+mn-ea"/>
                <a:cs typeface="UCOJCK+MicrosoftYaHei"/>
              </a:rPr>
              <a:t>2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等气体分离并回收利用技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术以及湿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法除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硫技术。</a:t>
            </a:r>
            <a:endParaRPr lang="en-US" altLang="zh-CN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在辽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河油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田，道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博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尔是唯一采用该技术路线提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供气体处理服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务的公司。</a:t>
            </a:r>
            <a:endParaRPr lang="en-US" altLang="zh-CN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公司也规划在其他油田开展本技术应用。</a:t>
            </a:r>
            <a:endParaRPr lang="zh-CN" altLang="en-US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8A0E653-77B8-4140-BABD-E49492862793}"/>
              </a:ext>
            </a:extLst>
          </p:cNvPr>
          <p:cNvSpPr/>
          <p:nvPr/>
        </p:nvSpPr>
        <p:spPr>
          <a:xfrm>
            <a:off x="4275221" y="1338927"/>
            <a:ext cx="4146884" cy="450842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（</a:t>
            </a:r>
            <a:r>
              <a:rPr lang="en-US" altLang="zh-CN" dirty="0">
                <a:solidFill>
                  <a:srgbClr val="2F2B20"/>
                </a:solidFill>
                <a:latin typeface="+mn-ea"/>
                <a:cs typeface="UCOJCK+MicrosoftYaHei"/>
              </a:rPr>
              <a:t>2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）丙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烯酰胺业务</a:t>
            </a: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目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前黑龙江地区只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有华庆公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司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获批生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产聚丙烯酰胺及丙烯酰胺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en-US" altLang="zh-CN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我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司与华庆公司设立合资企业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，生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产丙烯酰胺，且仅能满足华庆公司用量需求，同时中石油大庆炼化公司年产</a:t>
            </a:r>
            <a:r>
              <a:rPr lang="en-US" altLang="zh-CN" dirty="0">
                <a:solidFill>
                  <a:srgbClr val="2F2B20"/>
                </a:solidFill>
                <a:latin typeface="+mn-ea"/>
                <a:cs typeface="UCOJCK+MicrosoftYaHei"/>
              </a:rPr>
              <a:t>15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万吨的聚丙烯酰胺也对丙烯酰胺存在较大需求，销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量可观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。且该产品环保要求严格，增大了竞争对手进入壁垒。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CC6FEAF-6928-4FF9-AC2C-A8F7A8E25589}"/>
              </a:ext>
            </a:extLst>
          </p:cNvPr>
          <p:cNvSpPr/>
          <p:nvPr/>
        </p:nvSpPr>
        <p:spPr>
          <a:xfrm>
            <a:off x="8630652" y="1338927"/>
            <a:ext cx="2556331" cy="450842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en-US" altLang="zh-CN" sz="1600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（</a:t>
            </a:r>
            <a:r>
              <a:rPr lang="en-US" altLang="zh-CN" sz="2000" dirty="0">
                <a:solidFill>
                  <a:srgbClr val="2F2B20"/>
                </a:solidFill>
                <a:latin typeface="+mn-ea"/>
                <a:cs typeface="UCOJCK+MicrosoftYaHei"/>
              </a:rPr>
              <a:t>3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）</a:t>
            </a:r>
            <a:r>
              <a:rPr lang="en-US" altLang="zh-CN" sz="2000" dirty="0">
                <a:solidFill>
                  <a:srgbClr val="2F2B20"/>
                </a:solidFill>
                <a:latin typeface="+mn-ea"/>
                <a:cs typeface="UCOJCK+MicrosoftYaHei"/>
              </a:rPr>
              <a:t>LNG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项目</a:t>
            </a: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全国各油</a:t>
            </a: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田竞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争对</a:t>
            </a: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手较多，但主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要竞</a:t>
            </a: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争点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在于气源的掌握</a:t>
            </a: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en-US" altLang="zh-CN" sz="2000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道博尔公司已获得一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个气源</a:t>
            </a: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，签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约</a:t>
            </a:r>
            <a:r>
              <a:rPr lang="en-US" altLang="zh-CN" sz="2000" dirty="0">
                <a:solidFill>
                  <a:srgbClr val="2F2B20"/>
                </a:solidFill>
                <a:latin typeface="+mn-ea"/>
                <a:cs typeface="UCOJCK+MicrosoftYaHei"/>
              </a:rPr>
              <a:t>5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年，</a:t>
            </a:r>
            <a:r>
              <a:rPr lang="en-US" altLang="zh-CN" sz="2000" dirty="0">
                <a:solidFill>
                  <a:srgbClr val="2F2B20"/>
                </a:solidFill>
                <a:latin typeface="+mn-ea"/>
                <a:cs typeface="UCOJCK+MicrosoftYaHei"/>
              </a:rPr>
              <a:t>5</a:t>
            </a:r>
            <a:r>
              <a:rPr lang="zh-CN" altLang="en-US" sz="2000" dirty="0">
                <a:solidFill>
                  <a:srgbClr val="2F2B20"/>
                </a:solidFill>
                <a:latin typeface="+mn-ea"/>
                <a:cs typeface="UCOJCK+MicrosoftYaHei"/>
              </a:rPr>
              <a:t>年内可为公司带来稳定现金流入</a:t>
            </a:r>
            <a:r>
              <a:rPr lang="zh-CN" altLang="en-US" sz="2000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zh-CN" altLang="en-US" sz="2000" dirty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zh-CN" altLang="en-US" sz="1600" dirty="0">
              <a:solidFill>
                <a:srgbClr val="2F2B20"/>
              </a:solidFill>
              <a:latin typeface="+mn-ea"/>
              <a:cs typeface="UCOJCK+MicrosoftYa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6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381" y="0"/>
            <a:ext cx="12192000" cy="427174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0" y="3777916"/>
            <a:ext cx="12192000" cy="1467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endParaRPr lang="zh-CN" altLang="en-US" sz="1600"/>
          </a:p>
        </p:txBody>
      </p:sp>
      <p:grpSp>
        <p:nvGrpSpPr>
          <p:cNvPr id="2" name="组合 50"/>
          <p:cNvGrpSpPr/>
          <p:nvPr/>
        </p:nvGrpSpPr>
        <p:grpSpPr>
          <a:xfrm>
            <a:off x="775315" y="3336046"/>
            <a:ext cx="2382058" cy="2382058"/>
            <a:chOff x="878247" y="3038387"/>
            <a:chExt cx="2911954" cy="2911954"/>
          </a:xfrm>
        </p:grpSpPr>
        <p:sp>
          <p:nvSpPr>
            <p:cNvPr id="52" name="椭圆 51"/>
            <p:cNvSpPr/>
            <p:nvPr/>
          </p:nvSpPr>
          <p:spPr>
            <a:xfrm>
              <a:off x="878247" y="3038387"/>
              <a:ext cx="2911954" cy="2911954"/>
            </a:xfrm>
            <a:prstGeom prst="ellipse">
              <a:avLst/>
            </a:prstGeom>
            <a:gradFill>
              <a:gsLst>
                <a:gs pos="100000">
                  <a:srgbClr val="FFFFFF"/>
                </a:gs>
                <a:gs pos="0">
                  <a:srgbClr val="E6E6E6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rgbClr val="FFFFFF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</a:ln>
            <a:effectLst>
              <a:outerShdw blurRad="254000" dist="1270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070750" y="3230893"/>
              <a:ext cx="2526950" cy="2526946"/>
            </a:xfrm>
            <a:prstGeom prst="ellipse">
              <a:avLst/>
            </a:prstGeom>
            <a:solidFill>
              <a:schemeClr val="accent4"/>
            </a:solidFill>
            <a:ln w="22225">
              <a:gradFill flip="none" rotWithShape="1"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327386" y="3419079"/>
            <a:ext cx="10679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4</a:t>
            </a:r>
            <a:endParaRPr lang="zh-CN" alt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314845" y="3973076"/>
            <a:ext cx="860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</a:rPr>
              <a:t>财务情况及精选层挂牌计划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449955" y="5543932"/>
            <a:ext cx="2411719" cy="338554"/>
            <a:chOff x="5606406" y="5529420"/>
            <a:chExt cx="1758914" cy="258369"/>
          </a:xfrm>
        </p:grpSpPr>
        <p:sp>
          <p:nvSpPr>
            <p:cNvPr id="35" name="Freeform 22"/>
            <p:cNvSpPr>
              <a:spLocks noEditPoints="1"/>
            </p:cNvSpPr>
            <p:nvPr/>
          </p:nvSpPr>
          <p:spPr bwMode="auto">
            <a:xfrm>
              <a:off x="5606406" y="5529420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  <p:sp>
          <p:nvSpPr>
            <p:cNvPr id="43" name="TextBox 66"/>
            <p:cNvSpPr txBox="1"/>
            <p:nvPr/>
          </p:nvSpPr>
          <p:spPr>
            <a:xfrm>
              <a:off x="6043271" y="5529420"/>
              <a:ext cx="1322049" cy="25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tx1"/>
                  </a:solidFill>
                </a:rPr>
                <a:t>主要财务情况</a:t>
              </a:r>
            </a:p>
          </p:txBody>
        </p:sp>
      </p:grpSp>
      <p:pic>
        <p:nvPicPr>
          <p:cNvPr id="2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21" name="文本框 2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329705" y="5613845"/>
            <a:ext cx="2411719" cy="338554"/>
            <a:chOff x="5606406" y="5529420"/>
            <a:chExt cx="1758914" cy="258369"/>
          </a:xfrm>
        </p:grpSpPr>
        <p:sp>
          <p:nvSpPr>
            <p:cNvPr id="18" name="Freeform 22"/>
            <p:cNvSpPr>
              <a:spLocks noEditPoints="1"/>
            </p:cNvSpPr>
            <p:nvPr/>
          </p:nvSpPr>
          <p:spPr bwMode="auto">
            <a:xfrm>
              <a:off x="5606406" y="5529420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  <p:sp>
          <p:nvSpPr>
            <p:cNvPr id="19" name="TextBox 66"/>
            <p:cNvSpPr txBox="1"/>
            <p:nvPr/>
          </p:nvSpPr>
          <p:spPr>
            <a:xfrm>
              <a:off x="6043271" y="5529420"/>
              <a:ext cx="1322049" cy="25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 smtClean="0">
                  <a:solidFill>
                    <a:schemeClr val="tx1"/>
                  </a:solidFill>
                </a:rPr>
                <a:t>精选层挂牌计划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3870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财务情况</a:t>
            </a:r>
          </a:p>
        </p:txBody>
      </p:sp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41862420"/>
              </p:ext>
            </p:extLst>
          </p:nvPr>
        </p:nvGraphicFramePr>
        <p:xfrm>
          <a:off x="1335206" y="2273868"/>
          <a:ext cx="9225321" cy="2198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6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6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81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64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项目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年预测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年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年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4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营业收入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</a:rPr>
                        <a:t>15,000</a:t>
                      </a:r>
                      <a:r>
                        <a:rPr lang="zh-CN" altLang="en-US" sz="1800" u="none" strike="noStrike" dirty="0">
                          <a:effectLst/>
                        </a:rPr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CN" sz="1800" u="none" strike="noStrike" dirty="0">
                          <a:effectLst/>
                        </a:rPr>
                        <a:t>10,096.33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 </a:t>
                      </a:r>
                      <a:r>
                        <a:rPr lang="en-US" altLang="zh-CN" sz="1800" u="none" strike="noStrike" dirty="0">
                          <a:effectLst/>
                        </a:rPr>
                        <a:t>10,872.79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4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净利润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　</a:t>
                      </a:r>
                      <a:r>
                        <a:rPr lang="en-US" altLang="zh-CN" sz="1800" u="none" strike="noStrike" dirty="0">
                          <a:effectLst/>
                        </a:rPr>
                        <a:t>2,500-3,000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CN" sz="1800" u="none" strike="noStrike" dirty="0">
                          <a:effectLst/>
                        </a:rPr>
                        <a:t>1,630.32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  </a:t>
                      </a:r>
                      <a:r>
                        <a:rPr lang="en-US" altLang="zh-CN" sz="1800" u="none" strike="noStrike" dirty="0">
                          <a:effectLst/>
                        </a:rPr>
                        <a:t>1,027.75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4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总资产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--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17,037.32</a:t>
                      </a:r>
                      <a:endParaRPr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16,353.87</a:t>
                      </a:r>
                      <a:endParaRPr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</a:tr>
              <a:tr h="3664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净资产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10,728.28</a:t>
                      </a:r>
                      <a:endParaRPr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8,650.16</a:t>
                      </a:r>
                      <a:endParaRPr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</a:tr>
              <a:tr h="36640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股本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5,340</a:t>
                      </a:r>
                      <a:endParaRPr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5,040</a:t>
                      </a:r>
                    </a:p>
                  </a:txBody>
                  <a:tcPr marL="4763" marR="4763" marT="4763" marB="0" anchor="ctr"/>
                </a:tc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1453798" y="1423775"/>
            <a:ext cx="5961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公司主要财务指标</a:t>
            </a:r>
          </a:p>
        </p:txBody>
      </p:sp>
      <p:sp>
        <p:nvSpPr>
          <p:cNvPr id="19" name="矩形 18"/>
          <p:cNvSpPr/>
          <p:nvPr/>
        </p:nvSpPr>
        <p:spPr>
          <a:xfrm>
            <a:off x="9138106" y="1909165"/>
            <a:ext cx="1295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sp>
        <p:nvSpPr>
          <p:cNvPr id="12" name="矩形 11"/>
          <p:cNvSpPr/>
          <p:nvPr/>
        </p:nvSpPr>
        <p:spPr>
          <a:xfrm>
            <a:off x="2019436" y="4767783"/>
            <a:ext cx="7977417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4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目前公司已签订合同额</a:t>
            </a:r>
            <a:r>
              <a:rPr lang="en-US" altLang="zh-CN" sz="164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14921</a:t>
            </a:r>
            <a:r>
              <a:rPr lang="zh-CN" altLang="en-US" sz="164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万元，尚有未签订合同项目和半年签项目。</a:t>
            </a:r>
            <a:endParaRPr lang="zh-CN" altLang="en-US" sz="164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9403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精选</a:t>
            </a:r>
            <a:r>
              <a:rPr lang="zh-CN" altLang="en-US" sz="36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层挂牌计划</a:t>
            </a:r>
            <a:endParaRPr lang="zh-CN" altLang="en-US" sz="3600" b="1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629761" y="1481964"/>
            <a:ext cx="10971990" cy="4325626"/>
            <a:chOff x="441971" y="821218"/>
            <a:chExt cx="8991837" cy="4716158"/>
          </a:xfrm>
        </p:grpSpPr>
        <p:sp>
          <p:nvSpPr>
            <p:cNvPr id="15" name="矩形 14"/>
            <p:cNvSpPr/>
            <p:nvPr/>
          </p:nvSpPr>
          <p:spPr>
            <a:xfrm>
              <a:off x="441971" y="955293"/>
              <a:ext cx="2399523" cy="20066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79705" lvl="0" indent="-179705" algn="just" defTabSz="914400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F81BD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截止目前公司已具备进入创新层条件</a:t>
              </a:r>
              <a:r>
                <a:rPr lang="zh-CN" altLang="en-US" sz="1200" dirty="0" smtClean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，</a:t>
              </a:r>
              <a:endParaRPr lang="zh-CN" altLang="en-US" sz="12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endParaRPr>
            </a:p>
            <a:p>
              <a:pPr marL="179705" indent="-179705" algn="just" fontAlgn="auto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F81BD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结合公司</a:t>
              </a:r>
              <a:r>
                <a:rPr lang="en-US" altLang="zh-CN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2021</a:t>
              </a: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年的营业收入及净利润预测。公司公开发行进入精选层符合第一套财务指标。</a:t>
              </a:r>
              <a:endParaRPr lang="en-US" altLang="zh-CN" sz="12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endParaRPr>
            </a:p>
            <a:p>
              <a:pPr marL="179705" indent="-179705" algn="just" fontAlgn="auto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F81BD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以</a:t>
              </a:r>
              <a:r>
                <a:rPr lang="en-US" altLang="zh-CN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8</a:t>
              </a: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月作为精选层挂牌时点</a:t>
              </a:r>
              <a:r>
                <a:rPr lang="zh-CN" altLang="en-US" sz="1200" dirty="0" smtClean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，规划项</a:t>
              </a:r>
              <a:r>
                <a:rPr lang="zh-CN" altLang="en-US" sz="1200" dirty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目初步时</a:t>
              </a:r>
              <a:r>
                <a:rPr lang="zh-CN" altLang="en-US" sz="1200" dirty="0" smtClean="0">
                  <a:solidFill>
                    <a:prstClr val="black"/>
                  </a:solidFill>
                  <a:latin typeface="+mj-ea"/>
                  <a:ea typeface="+mj-ea"/>
                  <a:cs typeface="+mn-ea"/>
                  <a:sym typeface="+mn-lt"/>
                </a:rPr>
                <a:t>间安排。</a:t>
              </a:r>
              <a:endParaRPr lang="zh-CN" altLang="en-US" sz="12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6" name="Freeform 3"/>
            <p:cNvSpPr/>
            <p:nvPr/>
          </p:nvSpPr>
          <p:spPr bwMode="auto">
            <a:xfrm rot="20579596">
              <a:off x="618724" y="1682624"/>
              <a:ext cx="5904566" cy="2949689"/>
            </a:xfrm>
            <a:custGeom>
              <a:avLst/>
              <a:gdLst>
                <a:gd name="T0" fmla="*/ 0 w 3668"/>
                <a:gd name="T1" fmla="*/ 2147483647 h 3785"/>
                <a:gd name="T2" fmla="*/ 2147483647 w 3668"/>
                <a:gd name="T3" fmla="*/ 2147483647 h 3785"/>
                <a:gd name="T4" fmla="*/ 2147483647 w 3668"/>
                <a:gd name="T5" fmla="*/ 2147483647 h 3785"/>
                <a:gd name="T6" fmla="*/ 2147483647 w 3668"/>
                <a:gd name="T7" fmla="*/ 2147483647 h 3785"/>
                <a:gd name="T8" fmla="*/ 2147483647 w 3668"/>
                <a:gd name="T9" fmla="*/ 2147483647 h 3785"/>
                <a:gd name="T10" fmla="*/ 2147483647 w 3668"/>
                <a:gd name="T11" fmla="*/ 2147483647 h 3785"/>
                <a:gd name="T12" fmla="*/ 2147483647 w 3668"/>
                <a:gd name="T13" fmla="*/ 2147483647 h 3785"/>
                <a:gd name="T14" fmla="*/ 2147483647 w 3668"/>
                <a:gd name="T15" fmla="*/ 2147483647 h 3785"/>
                <a:gd name="T16" fmla="*/ 2147483647 w 3668"/>
                <a:gd name="T17" fmla="*/ 2147483647 h 3785"/>
                <a:gd name="T18" fmla="*/ 2147483647 w 3668"/>
                <a:gd name="T19" fmla="*/ 2147483647 h 3785"/>
                <a:gd name="T20" fmla="*/ 2147483647 w 3668"/>
                <a:gd name="T21" fmla="*/ 2147483647 h 3785"/>
                <a:gd name="T22" fmla="*/ 2147483647 w 3668"/>
                <a:gd name="T23" fmla="*/ 2147483647 h 3785"/>
                <a:gd name="T24" fmla="*/ 2147483647 w 3668"/>
                <a:gd name="T25" fmla="*/ 2147483647 h 3785"/>
                <a:gd name="T26" fmla="*/ 2147483647 w 3668"/>
                <a:gd name="T27" fmla="*/ 2147483647 h 3785"/>
                <a:gd name="T28" fmla="*/ 2147483647 w 3668"/>
                <a:gd name="T29" fmla="*/ 0 h 3785"/>
                <a:gd name="T30" fmla="*/ 2147483647 w 3668"/>
                <a:gd name="T31" fmla="*/ 2147483647 h 3785"/>
                <a:gd name="T32" fmla="*/ 2147483647 w 3668"/>
                <a:gd name="T33" fmla="*/ 2147483647 h 3785"/>
                <a:gd name="T34" fmla="*/ 2147483647 w 3668"/>
                <a:gd name="T35" fmla="*/ 2147483647 h 3785"/>
                <a:gd name="T36" fmla="*/ 2147483647 w 3668"/>
                <a:gd name="T37" fmla="*/ 2147483647 h 3785"/>
                <a:gd name="T38" fmla="*/ 2147483647 w 3668"/>
                <a:gd name="T39" fmla="*/ 2147483647 h 3785"/>
                <a:gd name="T40" fmla="*/ 2147483647 w 3668"/>
                <a:gd name="T41" fmla="*/ 2147483647 h 3785"/>
                <a:gd name="T42" fmla="*/ 2147483647 w 3668"/>
                <a:gd name="T43" fmla="*/ 2147483647 h 3785"/>
                <a:gd name="T44" fmla="*/ 2147483647 w 3668"/>
                <a:gd name="T45" fmla="*/ 2147483647 h 3785"/>
                <a:gd name="T46" fmla="*/ 2147483647 w 3668"/>
                <a:gd name="T47" fmla="*/ 2147483647 h 3785"/>
                <a:gd name="T48" fmla="*/ 2147483647 w 3668"/>
                <a:gd name="T49" fmla="*/ 2147483647 h 3785"/>
                <a:gd name="T50" fmla="*/ 2147483647 w 3668"/>
                <a:gd name="T51" fmla="*/ 2147483647 h 3785"/>
                <a:gd name="T52" fmla="*/ 2147483647 w 3668"/>
                <a:gd name="T53" fmla="*/ 2147483647 h 3785"/>
                <a:gd name="T54" fmla="*/ 2147483647 w 3668"/>
                <a:gd name="T55" fmla="*/ 2147483647 h 3785"/>
                <a:gd name="T56" fmla="*/ 0 w 3668"/>
                <a:gd name="T57" fmla="*/ 2147483647 h 3785"/>
                <a:gd name="T58" fmla="*/ 0 w 3668"/>
                <a:gd name="T59" fmla="*/ 2147483647 h 378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668"/>
                <a:gd name="T91" fmla="*/ 0 h 3785"/>
                <a:gd name="T92" fmla="*/ 3668 w 3668"/>
                <a:gd name="T93" fmla="*/ 3785 h 378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668" h="3785">
                  <a:moveTo>
                    <a:pt x="0" y="2742"/>
                  </a:moveTo>
                  <a:lnTo>
                    <a:pt x="253" y="2556"/>
                  </a:lnTo>
                  <a:lnTo>
                    <a:pt x="515" y="2395"/>
                  </a:lnTo>
                  <a:lnTo>
                    <a:pt x="798" y="2223"/>
                  </a:lnTo>
                  <a:lnTo>
                    <a:pt x="1152" y="2000"/>
                  </a:lnTo>
                  <a:lnTo>
                    <a:pt x="1587" y="1728"/>
                  </a:lnTo>
                  <a:lnTo>
                    <a:pt x="1869" y="1525"/>
                  </a:lnTo>
                  <a:lnTo>
                    <a:pt x="2061" y="1394"/>
                  </a:lnTo>
                  <a:lnTo>
                    <a:pt x="2324" y="1182"/>
                  </a:lnTo>
                  <a:lnTo>
                    <a:pt x="2557" y="980"/>
                  </a:lnTo>
                  <a:lnTo>
                    <a:pt x="2769" y="768"/>
                  </a:lnTo>
                  <a:lnTo>
                    <a:pt x="2941" y="606"/>
                  </a:lnTo>
                  <a:lnTo>
                    <a:pt x="3193" y="353"/>
                  </a:lnTo>
                  <a:lnTo>
                    <a:pt x="3011" y="252"/>
                  </a:lnTo>
                  <a:lnTo>
                    <a:pt x="3648" y="0"/>
                  </a:lnTo>
                  <a:lnTo>
                    <a:pt x="3668" y="687"/>
                  </a:lnTo>
                  <a:lnTo>
                    <a:pt x="3466" y="525"/>
                  </a:lnTo>
                  <a:lnTo>
                    <a:pt x="3213" y="828"/>
                  </a:lnTo>
                  <a:lnTo>
                    <a:pt x="2910" y="1202"/>
                  </a:lnTo>
                  <a:lnTo>
                    <a:pt x="2698" y="1515"/>
                  </a:lnTo>
                  <a:lnTo>
                    <a:pt x="2597" y="1738"/>
                  </a:lnTo>
                  <a:lnTo>
                    <a:pt x="2496" y="1970"/>
                  </a:lnTo>
                  <a:lnTo>
                    <a:pt x="2435" y="2182"/>
                  </a:lnTo>
                  <a:lnTo>
                    <a:pt x="2375" y="2384"/>
                  </a:lnTo>
                  <a:lnTo>
                    <a:pt x="2264" y="2779"/>
                  </a:lnTo>
                  <a:lnTo>
                    <a:pt x="2183" y="3152"/>
                  </a:lnTo>
                  <a:lnTo>
                    <a:pt x="2122" y="3445"/>
                  </a:lnTo>
                  <a:lnTo>
                    <a:pt x="2042" y="3785"/>
                  </a:lnTo>
                  <a:lnTo>
                    <a:pt x="0" y="3785"/>
                  </a:lnTo>
                  <a:lnTo>
                    <a:pt x="0" y="27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  <a:tileRect/>
            </a:gradFill>
            <a:ln w="9525">
              <a:noFill/>
              <a:rou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wrap="none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5439845" y="1902024"/>
              <a:ext cx="3067050" cy="324866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lIns="91276" tIns="45638" rIns="91276" bIns="45638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zh-CN" altLang="en-US" sz="11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取得证监会核准公开发行批文；</a:t>
              </a:r>
              <a:endParaRPr kumimoji="0" lang="en-US" altLang="zh-CN" sz="11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3178728" y="4303936"/>
              <a:ext cx="5207747" cy="410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76" tIns="45638" rIns="91276" bIns="45638"/>
            <a:lstStyle>
              <a:lvl1pPr indent="180975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179705" lvl="0" indent="0" algn="just">
                <a:spcBef>
                  <a:spcPct val="0"/>
                </a:spcBef>
                <a:buClrTx/>
                <a:buSzPct val="80000"/>
                <a:buNone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保荐机构向证监局提交辅导申请备案文件，中介机构开始上市辅导工作，对公司存在的问题持续进行规范</a:t>
              </a: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gray">
            <a:xfrm>
              <a:off x="1856816" y="4368409"/>
              <a:ext cx="1440000" cy="26240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2021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9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月底</a:t>
              </a:r>
              <a:endParaRPr kumimoji="1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6027252" y="1449772"/>
              <a:ext cx="2312988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76" tIns="45638" rIns="91276" bIns="45638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zh-CN" altLang="en-US" sz="11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完成发行工作、实现精选层挂牌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gray">
            <a:xfrm>
              <a:off x="1568784" y="4788390"/>
              <a:ext cx="1440000" cy="26240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2021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4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-2021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8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endParaRPr kumimoji="1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gray">
            <a:xfrm>
              <a:off x="3296976" y="2665333"/>
              <a:ext cx="1440000" cy="2624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4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-2022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6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endParaRPr lang="zh-CN" altLang="en-US" sz="800" b="1" dirty="0">
                <a:solidFill>
                  <a:prstClr val="white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825488" y="2591767"/>
              <a:ext cx="3874583" cy="283998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lIns="91276" tIns="45638" rIns="91276" bIns="45638"/>
            <a:lstStyle/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buSzPct val="80000"/>
                <a:defRPr/>
              </a:pPr>
              <a:r>
                <a: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中介机构协同</a:t>
              </a:r>
              <a:r>
                <a:rPr lang="zh-CN" altLang="en-US" sz="1050" kern="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公司答复股转公司问询意见；</a:t>
              </a:r>
              <a:r>
                <a: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完成申报材料财务数据更新</a:t>
              </a: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gray">
            <a:xfrm>
              <a:off x="3585008" y="2293033"/>
              <a:ext cx="1440000" cy="2624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6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endParaRPr lang="zh-CN" altLang="en-US" sz="200" b="1" dirty="0">
                <a:solidFill>
                  <a:prstClr val="white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gray">
            <a:xfrm>
              <a:off x="1280752" y="5179482"/>
              <a:ext cx="1440000" cy="26240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marL="0" marR="0" lvl="0" indent="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2021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3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-5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endParaRPr kumimoji="1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gray">
            <a:xfrm>
              <a:off x="2144848" y="3982442"/>
              <a:ext cx="1440000" cy="26240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月底</a:t>
              </a:r>
              <a:endParaRPr lang="zh-CN" altLang="en-US" sz="800" b="1" dirty="0">
                <a:solidFill>
                  <a:prstClr val="white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gray">
            <a:xfrm>
              <a:off x="3008944" y="3068961"/>
              <a:ext cx="1440000" cy="2624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marL="0" marR="0" lvl="0" indent="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3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月底</a:t>
              </a:r>
              <a:endParaRPr kumimoji="1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411655" y="3066933"/>
              <a:ext cx="4377238" cy="32577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lIns="91276" tIns="45638" rIns="91276" bIns="45638"/>
            <a:lstStyle/>
            <a:p>
              <a:pPr marL="1809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zh-CN" altLang="en-US" sz="11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向股转公司提交申报文件</a:t>
              </a:r>
              <a:endParaRPr kumimoji="0" lang="en-US" altLang="zh-CN" sz="11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4980642" y="2279844"/>
              <a:ext cx="4453166" cy="338085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lIns="91276" tIns="45638" rIns="91276" bIns="45638"/>
            <a:lstStyle/>
            <a:p>
              <a:pPr marL="17970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lang="zh-CN" altLang="en-US" sz="1100" b="1" u="sng" kern="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通过挂牌委员会审核</a:t>
              </a:r>
              <a:endParaRPr kumimoji="0" lang="en-US" altLang="zh-CN" sz="11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gray">
            <a:xfrm>
              <a:off x="3873040" y="1916832"/>
              <a:ext cx="1440000" cy="2624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7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endParaRPr lang="zh-CN" altLang="en-US" sz="200" b="1" dirty="0">
                <a:solidFill>
                  <a:prstClr val="white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2977373" y="4806003"/>
              <a:ext cx="5529522" cy="316262"/>
            </a:xfrm>
            <a:prstGeom prst="rect">
              <a:avLst/>
            </a:prstGeom>
            <a:noFill/>
            <a:ln>
              <a:noFill/>
            </a:ln>
          </p:spPr>
          <p:txBody>
            <a:bodyPr lIns="91276" tIns="45638" rIns="91276" bIns="45638"/>
            <a:lstStyle>
              <a:lvl1pPr indent="180975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179705" indent="0" algn="just">
                <a:spcBef>
                  <a:spcPct val="0"/>
                </a:spcBef>
                <a:buClrTx/>
                <a:buSzPct val="80000"/>
                <a:buNone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企业进入创新层；启动定向增发流程，中介机构完成尽职调查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8917488" y="1924242"/>
              <a:ext cx="317753" cy="140567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noFill/>
              <a:miter lim="800000"/>
            </a:ln>
            <a:effectLst/>
          </p:spPr>
          <p:txBody>
            <a:bodyPr vert="eaVert" wrap="square" lIns="91405" tIns="45703" rIns="91405" bIns="45703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40000"/>
                </a:spcAft>
                <a:buClrTx/>
                <a:buSzPct val="80000"/>
                <a:buFont typeface="Times New Roman" panose="02020603050405020304" pitchFamily="18" charset="0"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申报及审核阶段</a:t>
              </a:r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V="1">
              <a:off x="8700071" y="907508"/>
              <a:ext cx="23364" cy="4404507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8917488" y="3573268"/>
              <a:ext cx="317753" cy="1810944"/>
            </a:xfrm>
            <a:prstGeom prst="rect">
              <a:avLst/>
            </a:prstGeom>
            <a:solidFill>
              <a:srgbClr val="558ED5"/>
            </a:solidFill>
            <a:ln w="12700" algn="ctr">
              <a:noFill/>
              <a:miter lim="800000"/>
            </a:ln>
            <a:effectLst/>
          </p:spPr>
          <p:txBody>
            <a:bodyPr vert="eaVert" wrap="square" lIns="91405" tIns="45703" rIns="91405" bIns="45703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40000"/>
                </a:spcAft>
                <a:buClrTx/>
                <a:buSzPct val="80000"/>
                <a:buFont typeface="Times New Roman" panose="02020603050405020304" pitchFamily="18" charset="0"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规范及辅导阶段</a:t>
              </a: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8917044" y="821218"/>
              <a:ext cx="317753" cy="920040"/>
            </a:xfrm>
            <a:prstGeom prst="rect">
              <a:avLst/>
            </a:prstGeom>
            <a:solidFill>
              <a:srgbClr val="00B0F0"/>
            </a:solidFill>
            <a:ln w="12700" algn="ctr">
              <a:noFill/>
              <a:miter lim="800000"/>
            </a:ln>
            <a:effectLst/>
          </p:spPr>
          <p:txBody>
            <a:bodyPr vert="eaVert" wrap="square" lIns="91405" tIns="45703" rIns="91405" bIns="45703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40000"/>
                </a:spcAft>
                <a:buClrTx/>
                <a:buSzPct val="80000"/>
                <a:buFont typeface="Times New Roman" panose="02020603050405020304" pitchFamily="18" charset="0"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发行挂牌</a:t>
              </a:r>
            </a:p>
          </p:txBody>
        </p:sp>
        <p:sp>
          <p:nvSpPr>
            <p:cNvPr id="39" name="Text Box 20"/>
            <p:cNvSpPr txBox="1">
              <a:spLocks noChangeArrowheads="1"/>
            </p:cNvSpPr>
            <p:nvPr/>
          </p:nvSpPr>
          <p:spPr bwMode="auto">
            <a:xfrm>
              <a:off x="2698101" y="5191971"/>
              <a:ext cx="5975885" cy="345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76" tIns="45638" rIns="91276" bIns="45638"/>
            <a:lstStyle>
              <a:lvl1pPr indent="180975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179705" lvl="0" indent="0" algn="just" fontAlgn="base">
                <a:spcBef>
                  <a:spcPct val="0"/>
                </a:spcBef>
                <a:spcAft>
                  <a:spcPct val="0"/>
                </a:spcAft>
                <a:buClrTx/>
                <a:buSzPct val="80000"/>
                <a:buNone/>
                <a:defRPr/>
              </a:pPr>
              <a:r>
                <a:rPr lang="zh-CN" altLang="en-US" sz="1100" dirty="0">
                  <a:solidFill>
                    <a:schemeClr val="accent2"/>
                  </a:solidFill>
                  <a:latin typeface="+mj-ea"/>
                  <a:cs typeface="+mn-ea"/>
                  <a:sym typeface="+mn-lt"/>
                </a:rPr>
                <a:t>引入机构投资者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3483336" y="3980492"/>
              <a:ext cx="5280501" cy="472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76" tIns="45638" rIns="91276" bIns="45638"/>
            <a:lstStyle>
              <a:lvl1pPr indent="180975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179705" lvl="0" indent="0" algn="just">
                <a:spcBef>
                  <a:spcPct val="0"/>
                </a:spcBef>
                <a:buClrTx/>
                <a:buSzPct val="80000"/>
                <a:buNone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公司最近三年审计报告定稿；法律意见书定稿；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>
              <a:off x="4949330" y="1844824"/>
              <a:ext cx="430053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85926" tIns="42964" rIns="85926" bIns="42964" anchor="ctr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V="1">
              <a:off x="2970088" y="3428251"/>
              <a:ext cx="6119812" cy="63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85926" tIns="42964" rIns="85926" bIns="42964" anchor="ctr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4520952" y="1460132"/>
              <a:ext cx="1440000" cy="262976"/>
            </a:xfrm>
            <a:prstGeom prst="rect">
              <a:avLst/>
            </a:prstGeom>
            <a:solidFill>
              <a:srgbClr val="00B0F0">
                <a:alpha val="70195"/>
              </a:srgbClr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lvl="0" algn="just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8</a:t>
              </a:r>
              <a:r>
                <a:rPr lang="zh-CN" altLang="en-US" b="1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月</a:t>
              </a:r>
              <a:endParaRPr lang="zh-CN" altLang="en-US" sz="200" b="1" dirty="0">
                <a:solidFill>
                  <a:prstClr val="white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3667899" y="3710998"/>
              <a:ext cx="5207747" cy="24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76" tIns="45638" rIns="91276" bIns="45638"/>
            <a:lstStyle>
              <a:lvl1pPr indent="180975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179705" lvl="0" indent="0" algn="just">
                <a:spcBef>
                  <a:spcPct val="0"/>
                </a:spcBef>
                <a:buClrTx/>
                <a:buSzPct val="80000"/>
                <a:buNone/>
                <a:defRPr/>
              </a:pPr>
              <a:endParaRPr kumimoji="0" lang="en-US" altLang="zh-CN" sz="12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51" name="Text Box 7"/>
            <p:cNvSpPr txBox="1">
              <a:spLocks noChangeArrowheads="1"/>
            </p:cNvSpPr>
            <p:nvPr/>
          </p:nvSpPr>
          <p:spPr bwMode="gray">
            <a:xfrm>
              <a:off x="2495286" y="3585593"/>
              <a:ext cx="1440000" cy="26240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lIns="85948" tIns="42974" rIns="85948" bIns="42974">
              <a:spAutoFit/>
            </a:bodyPr>
            <a:lstStyle>
              <a:defPPr>
                <a:defRPr lang="zh-CN"/>
              </a:defPPr>
              <a:lvl1pPr algn="ctr" defTabSz="913130" eaLnBrk="1" hangingPunct="1">
                <a:defRPr kumimoji="1" sz="10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defRPr>
              </a:lvl1pPr>
              <a:lvl2pPr marL="742950" indent="-285750" defTabSz="913130"/>
              <a:lvl3pPr marL="1143000" indent="-228600" defTabSz="913130"/>
              <a:lvl4pPr marL="1600200" indent="-228600" defTabSz="913130"/>
              <a:lvl5pPr marL="2057400" indent="-228600" defTabSz="913130"/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marL="0" marR="0" lvl="0" indent="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2022</a:t>
              </a:r>
              <a:r>
                <a:rPr kumimoji="1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年</a:t>
              </a:r>
              <a:r>
                <a:rPr lang="en-US" altLang="zh-CN" b="1" noProof="0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3</a:t>
              </a:r>
              <a:r>
                <a:rPr kumimoji="1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月</a:t>
              </a:r>
            </a:p>
          </p:txBody>
        </p:sp>
        <p:sp>
          <p:nvSpPr>
            <p:cNvPr id="52" name="Text Box 12"/>
            <p:cNvSpPr txBox="1">
              <a:spLocks noChangeArrowheads="1"/>
            </p:cNvSpPr>
            <p:nvPr/>
          </p:nvSpPr>
          <p:spPr bwMode="auto">
            <a:xfrm>
              <a:off x="3913707" y="3509186"/>
              <a:ext cx="4697536" cy="26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76" tIns="45638" rIns="91276" bIns="45638"/>
            <a:lstStyle>
              <a:lvl1pPr indent="180975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楷体_GB2312" panose="0201060903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179705" lvl="0" indent="0" algn="just">
                <a:spcBef>
                  <a:spcPct val="0"/>
                </a:spcBef>
                <a:buClrTx/>
                <a:buSzPct val="80000"/>
                <a:buNone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各中介机构完成内核程序，申报材料定稿；</a:t>
              </a:r>
              <a:r>
                <a:rPr kumimoji="0" lang="zh-CN" altLang="en-US" sz="1100" i="0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完成证监局辅导验收</a:t>
              </a: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j-ea"/>
                  <a:cs typeface="+mn-ea"/>
                  <a:sym typeface="+mn-lt"/>
                </a:rPr>
                <a:t>工作，中介机构完成申报材料制作</a:t>
              </a:r>
              <a:endParaRPr kumimoji="0" lang="en-US" altLang="zh-CN" sz="11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308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381" y="0"/>
            <a:ext cx="12192000" cy="427174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0" y="3777916"/>
            <a:ext cx="12192000" cy="1467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grpSp>
        <p:nvGrpSpPr>
          <p:cNvPr id="2" name="组合 50"/>
          <p:cNvGrpSpPr/>
          <p:nvPr/>
        </p:nvGrpSpPr>
        <p:grpSpPr>
          <a:xfrm>
            <a:off x="775315" y="3336046"/>
            <a:ext cx="2382058" cy="2382058"/>
            <a:chOff x="878247" y="3038387"/>
            <a:chExt cx="2911954" cy="2911954"/>
          </a:xfrm>
        </p:grpSpPr>
        <p:sp>
          <p:nvSpPr>
            <p:cNvPr id="52" name="椭圆 51"/>
            <p:cNvSpPr/>
            <p:nvPr/>
          </p:nvSpPr>
          <p:spPr>
            <a:xfrm>
              <a:off x="878247" y="3038387"/>
              <a:ext cx="2911954" cy="2911954"/>
            </a:xfrm>
            <a:prstGeom prst="ellipse">
              <a:avLst/>
            </a:prstGeom>
            <a:gradFill>
              <a:gsLst>
                <a:gs pos="100000">
                  <a:srgbClr val="FFFFFF"/>
                </a:gs>
                <a:gs pos="0">
                  <a:srgbClr val="E6E6E6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rgbClr val="FFFFFF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</a:ln>
            <a:effectLst>
              <a:outerShdw blurRad="254000" dist="1270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070750" y="3230893"/>
              <a:ext cx="2526950" cy="2526946"/>
            </a:xfrm>
            <a:prstGeom prst="ellipse">
              <a:avLst/>
            </a:prstGeom>
            <a:solidFill>
              <a:schemeClr val="accent4"/>
            </a:solidFill>
            <a:ln w="22225">
              <a:gradFill flip="none" rotWithShape="1"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261663" y="3419079"/>
            <a:ext cx="11336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5</a:t>
            </a:r>
            <a:endParaRPr lang="zh-CN" alt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314845" y="3973076"/>
            <a:ext cx="8476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融资计划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449955" y="5543932"/>
            <a:ext cx="2411719" cy="338554"/>
            <a:chOff x="5606406" y="5529420"/>
            <a:chExt cx="1758914" cy="258369"/>
          </a:xfrm>
        </p:grpSpPr>
        <p:sp>
          <p:nvSpPr>
            <p:cNvPr id="35" name="Freeform 22"/>
            <p:cNvSpPr>
              <a:spLocks noEditPoints="1"/>
            </p:cNvSpPr>
            <p:nvPr/>
          </p:nvSpPr>
          <p:spPr bwMode="auto">
            <a:xfrm>
              <a:off x="5606406" y="5529420"/>
              <a:ext cx="219150" cy="220454"/>
            </a:xfrm>
            <a:custGeom>
              <a:avLst/>
              <a:gdLst>
                <a:gd name="T0" fmla="*/ 117 w 234"/>
                <a:gd name="T1" fmla="*/ 0 h 234"/>
                <a:gd name="T2" fmla="*/ 234 w 234"/>
                <a:gd name="T3" fmla="*/ 117 h 234"/>
                <a:gd name="T4" fmla="*/ 117 w 234"/>
                <a:gd name="T5" fmla="*/ 234 h 234"/>
                <a:gd name="T6" fmla="*/ 0 w 234"/>
                <a:gd name="T7" fmla="*/ 117 h 234"/>
                <a:gd name="T8" fmla="*/ 117 w 234"/>
                <a:gd name="T9" fmla="*/ 0 h 234"/>
                <a:gd name="T10" fmla="*/ 99 w 234"/>
                <a:gd name="T11" fmla="*/ 199 h 234"/>
                <a:gd name="T12" fmla="*/ 135 w 234"/>
                <a:gd name="T13" fmla="*/ 199 h 234"/>
                <a:gd name="T14" fmla="*/ 135 w 234"/>
                <a:gd name="T15" fmla="*/ 136 h 234"/>
                <a:gd name="T16" fmla="*/ 199 w 234"/>
                <a:gd name="T17" fmla="*/ 136 h 234"/>
                <a:gd name="T18" fmla="*/ 199 w 234"/>
                <a:gd name="T19" fmla="*/ 98 h 234"/>
                <a:gd name="T20" fmla="*/ 135 w 234"/>
                <a:gd name="T21" fmla="*/ 98 h 234"/>
                <a:gd name="T22" fmla="*/ 135 w 234"/>
                <a:gd name="T23" fmla="*/ 35 h 234"/>
                <a:gd name="T24" fmla="*/ 99 w 234"/>
                <a:gd name="T25" fmla="*/ 35 h 234"/>
                <a:gd name="T26" fmla="*/ 99 w 234"/>
                <a:gd name="T27" fmla="*/ 98 h 234"/>
                <a:gd name="T28" fmla="*/ 35 w 234"/>
                <a:gd name="T29" fmla="*/ 98 h 234"/>
                <a:gd name="T30" fmla="*/ 35 w 234"/>
                <a:gd name="T31" fmla="*/ 136 h 234"/>
                <a:gd name="T32" fmla="*/ 99 w 234"/>
                <a:gd name="T33" fmla="*/ 136 h 234"/>
                <a:gd name="T34" fmla="*/ 99 w 234"/>
                <a:gd name="T35" fmla="*/ 19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34">
                  <a:moveTo>
                    <a:pt x="117" y="0"/>
                  </a:moveTo>
                  <a:cubicBezTo>
                    <a:pt x="182" y="0"/>
                    <a:pt x="234" y="52"/>
                    <a:pt x="234" y="117"/>
                  </a:cubicBezTo>
                  <a:cubicBezTo>
                    <a:pt x="234" y="182"/>
                    <a:pt x="182" y="234"/>
                    <a:pt x="117" y="234"/>
                  </a:cubicBezTo>
                  <a:cubicBezTo>
                    <a:pt x="52" y="234"/>
                    <a:pt x="0" y="182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99" y="199"/>
                  </a:moveTo>
                  <a:lnTo>
                    <a:pt x="135" y="199"/>
                  </a:lnTo>
                  <a:lnTo>
                    <a:pt x="135" y="136"/>
                  </a:lnTo>
                  <a:lnTo>
                    <a:pt x="199" y="136"/>
                  </a:lnTo>
                  <a:lnTo>
                    <a:pt x="199" y="98"/>
                  </a:lnTo>
                  <a:lnTo>
                    <a:pt x="135" y="98"/>
                  </a:lnTo>
                  <a:lnTo>
                    <a:pt x="135" y="35"/>
                  </a:lnTo>
                  <a:lnTo>
                    <a:pt x="99" y="35"/>
                  </a:lnTo>
                  <a:lnTo>
                    <a:pt x="99" y="98"/>
                  </a:lnTo>
                  <a:lnTo>
                    <a:pt x="35" y="98"/>
                  </a:lnTo>
                  <a:lnTo>
                    <a:pt x="35" y="136"/>
                  </a:lnTo>
                  <a:lnTo>
                    <a:pt x="99" y="136"/>
                  </a:lnTo>
                  <a:lnTo>
                    <a:pt x="99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  <p:sp>
          <p:nvSpPr>
            <p:cNvPr id="43" name="TextBox 66"/>
            <p:cNvSpPr txBox="1"/>
            <p:nvPr/>
          </p:nvSpPr>
          <p:spPr>
            <a:xfrm>
              <a:off x="6043271" y="5529420"/>
              <a:ext cx="1322049" cy="25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F8F8F8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tx1"/>
                  </a:solidFill>
                </a:rPr>
                <a:t>融资计划</a:t>
              </a:r>
            </a:p>
          </p:txBody>
        </p:sp>
      </p:grpSp>
      <p:pic>
        <p:nvPicPr>
          <p:cNvPr id="2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21" name="文本框 2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</a:p>
        </p:txBody>
      </p:sp>
    </p:spTree>
    <p:extLst>
      <p:ext uri="{BB962C8B-B14F-4D97-AF65-F5344CB8AC3E}">
        <p14:creationId xmlns="" xmlns:p14="http://schemas.microsoft.com/office/powerpoint/2010/main" val="4751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381" y="0"/>
            <a:ext cx="12192000" cy="427174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0" y="3777916"/>
            <a:ext cx="12192000" cy="14678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38" name="TextBox 65"/>
          <p:cNvSpPr txBox="1"/>
          <p:nvPr/>
        </p:nvSpPr>
        <p:spPr>
          <a:xfrm>
            <a:off x="3754598" y="5482122"/>
            <a:ext cx="1146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</a:rPr>
              <a:t>公司简介</a:t>
            </a:r>
          </a:p>
        </p:txBody>
      </p:sp>
      <p:sp>
        <p:nvSpPr>
          <p:cNvPr id="41" name="TextBox 66"/>
          <p:cNvSpPr txBox="1"/>
          <p:nvPr/>
        </p:nvSpPr>
        <p:spPr>
          <a:xfrm>
            <a:off x="6468173" y="5482122"/>
            <a:ext cx="1146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</a:rPr>
              <a:t>组织结构</a:t>
            </a:r>
          </a:p>
        </p:txBody>
      </p:sp>
      <p:sp>
        <p:nvSpPr>
          <p:cNvPr id="45" name="Freeform 21"/>
          <p:cNvSpPr>
            <a:spLocks noEditPoints="1"/>
          </p:cNvSpPr>
          <p:nvPr/>
        </p:nvSpPr>
        <p:spPr bwMode="auto">
          <a:xfrm>
            <a:off x="3570717" y="5529420"/>
            <a:ext cx="219150" cy="220454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46" name="Freeform 22"/>
          <p:cNvSpPr>
            <a:spLocks noEditPoints="1"/>
          </p:cNvSpPr>
          <p:nvPr/>
        </p:nvSpPr>
        <p:spPr bwMode="auto">
          <a:xfrm>
            <a:off x="6269285" y="5529420"/>
            <a:ext cx="219150" cy="220454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grpSp>
        <p:nvGrpSpPr>
          <p:cNvPr id="51" name="组合 50"/>
          <p:cNvGrpSpPr/>
          <p:nvPr/>
        </p:nvGrpSpPr>
        <p:grpSpPr>
          <a:xfrm>
            <a:off x="775315" y="3336046"/>
            <a:ext cx="2382058" cy="2382058"/>
            <a:chOff x="878247" y="3038387"/>
            <a:chExt cx="2911954" cy="2911954"/>
          </a:xfrm>
        </p:grpSpPr>
        <p:sp>
          <p:nvSpPr>
            <p:cNvPr id="52" name="椭圆 51"/>
            <p:cNvSpPr/>
            <p:nvPr/>
          </p:nvSpPr>
          <p:spPr>
            <a:xfrm>
              <a:off x="878247" y="3038387"/>
              <a:ext cx="2911954" cy="2911954"/>
            </a:xfrm>
            <a:prstGeom prst="ellipse">
              <a:avLst/>
            </a:prstGeom>
            <a:gradFill>
              <a:gsLst>
                <a:gs pos="100000">
                  <a:srgbClr val="FFFFFF"/>
                </a:gs>
                <a:gs pos="0">
                  <a:srgbClr val="E6E6E6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rgbClr val="FFFFFF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</a:ln>
            <a:effectLst>
              <a:outerShdw blurRad="254000" dist="1270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070750" y="3230893"/>
              <a:ext cx="2526950" cy="2526946"/>
            </a:xfrm>
            <a:prstGeom prst="ellipse">
              <a:avLst/>
            </a:prstGeom>
            <a:solidFill>
              <a:schemeClr val="accent4"/>
            </a:solidFill>
            <a:ln w="22225">
              <a:gradFill flip="none" rotWithShape="1">
                <a:gsLst>
                  <a:gs pos="0">
                    <a:srgbClr val="D9D9D9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537380" y="3419079"/>
            <a:ext cx="8579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1</a:t>
            </a:r>
            <a:endParaRPr lang="zh-CN" alt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314845" y="3973076"/>
            <a:ext cx="8476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>
                <a:solidFill>
                  <a:schemeClr val="bg1"/>
                </a:solidFill>
              </a:rPr>
              <a:t>公司简介</a:t>
            </a:r>
          </a:p>
        </p:txBody>
      </p:sp>
      <p:sp>
        <p:nvSpPr>
          <p:cNvPr id="56" name="TextBox 66"/>
          <p:cNvSpPr txBox="1"/>
          <p:nvPr/>
        </p:nvSpPr>
        <p:spPr>
          <a:xfrm>
            <a:off x="9041252" y="5482122"/>
            <a:ext cx="1146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</a:rPr>
              <a:t>企业资质</a:t>
            </a:r>
          </a:p>
        </p:txBody>
      </p:sp>
      <p:sp>
        <p:nvSpPr>
          <p:cNvPr id="57" name="Freeform 22"/>
          <p:cNvSpPr>
            <a:spLocks noEditPoints="1"/>
          </p:cNvSpPr>
          <p:nvPr/>
        </p:nvSpPr>
        <p:spPr bwMode="auto">
          <a:xfrm>
            <a:off x="8842364" y="5529420"/>
            <a:ext cx="219150" cy="220454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pic>
        <p:nvPicPr>
          <p:cNvPr id="1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20" name="文本框 19"/>
          <p:cNvSpPr txBox="1"/>
          <p:nvPr/>
        </p:nvSpPr>
        <p:spPr>
          <a:xfrm>
            <a:off x="11755394" y="6482663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1"/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融资计划</a:t>
            </a:r>
          </a:p>
        </p:txBody>
      </p:sp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1934244" y="1460356"/>
            <a:ext cx="7162185" cy="10464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4F81BD"/>
              </a:buClr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融资金额：</a:t>
            </a:r>
            <a:endParaRPr lang="en-US" altLang="zh-CN" sz="2000" b="1" dirty="0">
              <a:solidFill>
                <a:prstClr val="black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4F81BD"/>
              </a:buClr>
              <a:defRPr/>
            </a:pPr>
            <a:r>
              <a:rPr lang="zh-CN" altLang="en-US" sz="2000" dirty="0" smtClean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本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次计划融</a:t>
            </a:r>
            <a:r>
              <a:rPr lang="zh-CN" altLang="en-US" sz="2000" dirty="0" smtClean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资</a:t>
            </a:r>
            <a:r>
              <a:rPr lang="en-US" altLang="zh-CN" sz="2000" dirty="0" smtClean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4000-5000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万元</a:t>
            </a:r>
            <a:endParaRPr lang="en-US" altLang="zh-CN" sz="2000" dirty="0">
              <a:solidFill>
                <a:prstClr val="black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934243" y="2849592"/>
            <a:ext cx="7162185" cy="14465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4F81BD"/>
              </a:buClr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融资用途：</a:t>
            </a:r>
            <a:endParaRPr lang="en-US" altLang="zh-CN" sz="2000" b="1" dirty="0">
              <a:solidFill>
                <a:prstClr val="black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4F81BD"/>
              </a:buClr>
              <a:defRPr/>
            </a:pP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主要为长庆油田</a:t>
            </a:r>
            <a:r>
              <a:rPr lang="en-US" altLang="zh-CN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LNG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项目及华</a:t>
            </a:r>
            <a:r>
              <a:rPr lang="zh-CN" altLang="en-US" sz="2000" dirty="0" smtClean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庆丙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烯酰胺项目设备购置、基础设施建设及生产用流动资金</a:t>
            </a:r>
          </a:p>
        </p:txBody>
      </p:sp>
      <p:sp>
        <p:nvSpPr>
          <p:cNvPr id="46" name="矩形 45"/>
          <p:cNvSpPr/>
          <p:nvPr/>
        </p:nvSpPr>
        <p:spPr>
          <a:xfrm>
            <a:off x="2050526" y="4629954"/>
            <a:ext cx="7162185" cy="14465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4F81BD"/>
              </a:buClr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估值：</a:t>
            </a:r>
            <a:endParaRPr lang="en-US" altLang="zh-CN" sz="2000" b="1" dirty="0">
              <a:solidFill>
                <a:prstClr val="black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4F81BD"/>
              </a:buClr>
              <a:defRPr/>
            </a:pP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公司计划</a:t>
            </a:r>
            <a:r>
              <a:rPr lang="zh-CN" altLang="en-US" sz="2000" dirty="0" smtClean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按照</a:t>
            </a:r>
            <a:r>
              <a:rPr lang="en-US" altLang="zh-CN" sz="2000" dirty="0" smtClean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5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元的价格定向增发</a:t>
            </a:r>
            <a:r>
              <a:rPr lang="en-US" altLang="zh-CN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1000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万股，释放</a:t>
            </a:r>
            <a:r>
              <a:rPr lang="en-US" altLang="zh-CN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15%</a:t>
            </a:r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左右的股权</a:t>
            </a:r>
          </a:p>
        </p:txBody>
      </p:sp>
    </p:spTree>
    <p:extLst>
      <p:ext uri="{BB962C8B-B14F-4D97-AF65-F5344CB8AC3E}">
        <p14:creationId xmlns="" xmlns:p14="http://schemas.microsoft.com/office/powerpoint/2010/main" val="519476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0"/>
            <a:ext cx="12196763" cy="3645024"/>
            <a:chOff x="0" y="0"/>
            <a:chExt cx="12196763" cy="364502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1" y="0"/>
              <a:ext cx="12196762" cy="3645024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 bwMode="auto">
            <a:xfrm>
              <a:off x="0" y="0"/>
              <a:ext cx="12196762" cy="3645024"/>
            </a:xfrm>
            <a:prstGeom prst="rect">
              <a:avLst/>
            </a:prstGeom>
            <a:solidFill>
              <a:schemeClr val="tx1">
                <a:lumMod val="50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2188855" y="1988840"/>
            <a:ext cx="8085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effectLst>
                  <a:outerShdw blurRad="63500" dist="254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   谢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3480137" y="6415329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dirty="0">
                <a:solidFill>
                  <a:schemeClr val="tx1"/>
                </a:solidFill>
                <a:latin typeface="+mj-ea"/>
              </a:rPr>
              <a:t>盘锦道博尔环保科技股份有限公司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648303" y="6482663"/>
            <a:ext cx="54369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27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667674" y="705731"/>
            <a:ext cx="3361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公司简介</a:t>
            </a:r>
          </a:p>
        </p:txBody>
      </p:sp>
      <p:sp>
        <p:nvSpPr>
          <p:cNvPr id="10" name="矩形 9"/>
          <p:cNvSpPr/>
          <p:nvPr/>
        </p:nvSpPr>
        <p:spPr>
          <a:xfrm>
            <a:off x="867174" y="1455716"/>
            <a:ext cx="5827574" cy="1938020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盘锦道博尔环保科技股份有限公司始创于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1998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2016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年改制为股份有限公司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挂牌新三板。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册资本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5340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万元，资产总额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15430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万元。总部位于盘锦经济开发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区。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Freeform 11"/>
          <p:cNvSpPr/>
          <p:nvPr/>
        </p:nvSpPr>
        <p:spPr bwMode="auto">
          <a:xfrm>
            <a:off x="1014647" y="762310"/>
            <a:ext cx="472509" cy="503782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6937743" y="4780662"/>
            <a:ext cx="4919312" cy="718126"/>
            <a:chOff x="1035026" y="3372610"/>
            <a:chExt cx="4804194" cy="718126"/>
          </a:xfrm>
        </p:grpSpPr>
        <p:grpSp>
          <p:nvGrpSpPr>
            <p:cNvPr id="3" name="组合 2"/>
            <p:cNvGrpSpPr/>
            <p:nvPr/>
          </p:nvGrpSpPr>
          <p:grpSpPr>
            <a:xfrm>
              <a:off x="1035026" y="3372610"/>
              <a:ext cx="1321858" cy="718126"/>
              <a:chOff x="1035026" y="3372610"/>
              <a:chExt cx="1321858" cy="718126"/>
            </a:xfrm>
          </p:grpSpPr>
          <p:sp>
            <p:nvSpPr>
              <p:cNvPr id="21" name="矩形: 圆角 20"/>
              <p:cNvSpPr/>
              <p:nvPr/>
            </p:nvSpPr>
            <p:spPr bwMode="auto">
              <a:xfrm>
                <a:off x="1035026" y="3372610"/>
                <a:ext cx="1321858" cy="718126"/>
              </a:xfrm>
              <a:prstGeom prst="roundRect">
                <a:avLst>
                  <a:gd name="adj" fmla="val 5263"/>
                </a:avLst>
              </a:prstGeom>
              <a:gradFill>
                <a:gsLst>
                  <a:gs pos="56000">
                    <a:schemeClr val="accent2">
                      <a:lumMod val="98000"/>
                      <a:lumOff val="2000"/>
                    </a:schemeClr>
                  </a:gs>
                  <a:gs pos="0">
                    <a:schemeClr val="accent2">
                      <a:lumMod val="90000"/>
                      <a:lumOff val="10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TextBox 38"/>
              <p:cNvSpPr txBox="1"/>
              <p:nvPr/>
            </p:nvSpPr>
            <p:spPr>
              <a:xfrm>
                <a:off x="1139010" y="3400483"/>
                <a:ext cx="10975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诚 信</a:t>
                </a:r>
              </a:p>
            </p:txBody>
          </p:sp>
          <p:sp>
            <p:nvSpPr>
              <p:cNvPr id="23" name="TextBox 38"/>
              <p:cNvSpPr txBox="1"/>
              <p:nvPr/>
            </p:nvSpPr>
            <p:spPr>
              <a:xfrm>
                <a:off x="1164887" y="3797422"/>
                <a:ext cx="10939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INTEGRITY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738831" y="3372610"/>
              <a:ext cx="1321858" cy="718126"/>
              <a:chOff x="2738831" y="3372610"/>
              <a:chExt cx="1321858" cy="718126"/>
            </a:xfrm>
          </p:grpSpPr>
          <p:sp>
            <p:nvSpPr>
              <p:cNvPr id="25" name="矩形: 圆角 24"/>
              <p:cNvSpPr/>
              <p:nvPr/>
            </p:nvSpPr>
            <p:spPr bwMode="auto">
              <a:xfrm>
                <a:off x="2738831" y="3372610"/>
                <a:ext cx="1321858" cy="718126"/>
              </a:xfrm>
              <a:prstGeom prst="roundRect">
                <a:avLst>
                  <a:gd name="adj" fmla="val 5263"/>
                </a:avLst>
              </a:prstGeom>
              <a:gradFill>
                <a:gsLst>
                  <a:gs pos="56000">
                    <a:schemeClr val="accent2">
                      <a:lumMod val="98000"/>
                      <a:lumOff val="2000"/>
                    </a:schemeClr>
                  </a:gs>
                  <a:gs pos="0">
                    <a:schemeClr val="accent2">
                      <a:lumMod val="90000"/>
                      <a:lumOff val="10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TextBox 38"/>
              <p:cNvSpPr txBox="1"/>
              <p:nvPr/>
            </p:nvSpPr>
            <p:spPr>
              <a:xfrm>
                <a:off x="2878909" y="3400483"/>
                <a:ext cx="10975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 新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TextBox 38"/>
              <p:cNvSpPr txBox="1"/>
              <p:nvPr/>
            </p:nvSpPr>
            <p:spPr>
              <a:xfrm>
                <a:off x="2874235" y="3797422"/>
                <a:ext cx="11550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INNOVATE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476412" y="3372610"/>
              <a:ext cx="1362808" cy="718126"/>
              <a:chOff x="4476412" y="3372610"/>
              <a:chExt cx="1362808" cy="718126"/>
            </a:xfrm>
          </p:grpSpPr>
          <p:sp>
            <p:nvSpPr>
              <p:cNvPr id="29" name="矩形: 圆角 28"/>
              <p:cNvSpPr/>
              <p:nvPr/>
            </p:nvSpPr>
            <p:spPr bwMode="auto">
              <a:xfrm>
                <a:off x="4476412" y="3372610"/>
                <a:ext cx="1321858" cy="718126"/>
              </a:xfrm>
              <a:prstGeom prst="roundRect">
                <a:avLst>
                  <a:gd name="adj" fmla="val 5263"/>
                </a:avLst>
              </a:prstGeom>
              <a:gradFill>
                <a:gsLst>
                  <a:gs pos="56000">
                    <a:schemeClr val="accent2">
                      <a:lumMod val="98000"/>
                      <a:lumOff val="2000"/>
                    </a:schemeClr>
                  </a:gs>
                  <a:gs pos="0">
                    <a:schemeClr val="accent2">
                      <a:lumMod val="90000"/>
                      <a:lumOff val="10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TextBox 38"/>
              <p:cNvSpPr txBox="1"/>
              <p:nvPr/>
            </p:nvSpPr>
            <p:spPr>
              <a:xfrm>
                <a:off x="4592427" y="3400483"/>
                <a:ext cx="10975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合 作</a:t>
                </a:r>
              </a:p>
            </p:txBody>
          </p:sp>
          <p:sp>
            <p:nvSpPr>
              <p:cNvPr id="32" name="TextBox 38"/>
              <p:cNvSpPr txBox="1"/>
              <p:nvPr/>
            </p:nvSpPr>
            <p:spPr>
              <a:xfrm>
                <a:off x="4491318" y="3797422"/>
                <a:ext cx="13479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COOPERATION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875563" y="3559796"/>
            <a:ext cx="5827574" cy="1422954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经过二十余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年的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技术研发和市场拓展，已成为油田油、气、水处理领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域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具有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较强技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术实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力的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高新技术企业。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8" name="Picture 2" descr="C:\Users\ADMINI~1\AppData\Local\Temp\WeChat Files\839601ae908fefde388f293ab193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0450" y="1455716"/>
            <a:ext cx="4877381" cy="300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3" name="文本框 32"/>
          <p:cNvSpPr txBox="1"/>
          <p:nvPr/>
        </p:nvSpPr>
        <p:spPr>
          <a:xfrm>
            <a:off x="11755394" y="6482663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71514598-C7A4-4A42-AF78-4C95B942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6CF7D54F-3F74-47AB-B60E-6929A2BF432A}"/>
              </a:ext>
            </a:extLst>
          </p:cNvPr>
          <p:cNvSpPr/>
          <p:nvPr/>
        </p:nvSpPr>
        <p:spPr bwMode="auto">
          <a:xfrm>
            <a:off x="1014647" y="762310"/>
            <a:ext cx="472509" cy="503782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1B2A1BA-A40A-46C3-9320-F70CB7621809}"/>
              </a:ext>
            </a:extLst>
          </p:cNvPr>
          <p:cNvSpPr/>
          <p:nvPr/>
        </p:nvSpPr>
        <p:spPr>
          <a:xfrm>
            <a:off x="1667674" y="705731"/>
            <a:ext cx="3361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团队介绍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05656A2-9D36-4E22-BC19-6F1576E30B81}"/>
              </a:ext>
            </a:extLst>
          </p:cNvPr>
          <p:cNvSpPr/>
          <p:nvPr/>
        </p:nvSpPr>
        <p:spPr>
          <a:xfrm>
            <a:off x="867175" y="1455716"/>
            <a:ext cx="2509688" cy="3046988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前公司管理主要是董事会及高级管理人员组成的团队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董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会负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责公司的经营计划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、制订公司管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理制度等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司的高管团队，负责日常经营管理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87AACC6-FA57-4110-AB85-00C85959200B}"/>
              </a:ext>
            </a:extLst>
          </p:cNvPr>
          <p:cNvSpPr/>
          <p:nvPr/>
        </p:nvSpPr>
        <p:spPr>
          <a:xfrm>
            <a:off x="3569368" y="1455716"/>
            <a:ext cx="7617616" cy="2031325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董事长：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韩信，男，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1961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月出生，中国国籍，无境外永久居留权，毕业于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大连理工大学，硕士学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历，油田评聘高级工程师。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1983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1998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月，任职辽河油田设计院科研所副所长。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1998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月，任职道博尔有限董事长兼总经理。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月，任职道博尔有限董事长。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月至今，任职道博尔股份董事长，系股份公司发起人、控股股东及实际控制人。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1146CA6-21C5-416C-9A9C-ABE11A86DAD3}"/>
              </a:ext>
            </a:extLst>
          </p:cNvPr>
          <p:cNvSpPr/>
          <p:nvPr/>
        </p:nvSpPr>
        <p:spPr>
          <a:xfrm>
            <a:off x="3569368" y="3573988"/>
            <a:ext cx="7617616" cy="2031325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副董事长、总经理：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宋迎来，男，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1963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月出生，中国国籍，无境外永久居留权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，毕业于大连理工大学，硕士学历，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油田评聘高级工程师。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1983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月，任职辽河油田设计院科研所所长。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1998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月，任职道博尔有限公司董事。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月，任职道博尔有限总经理兼董事。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月至今，任职道博尔股份总经理兼董事。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月任职道博尔股份副董事长。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月任职道博尔股份副董事长兼总经理。</a:t>
            </a:r>
          </a:p>
        </p:txBody>
      </p:sp>
    </p:spTree>
    <p:extLst>
      <p:ext uri="{BB962C8B-B14F-4D97-AF65-F5344CB8AC3E}">
        <p14:creationId xmlns="" xmlns:p14="http://schemas.microsoft.com/office/powerpoint/2010/main" val="84669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F98CA8CA-2E79-48AD-9D75-FDA6F1DD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C2023D0D-4A46-437C-986A-ABA23E7F5917}"/>
              </a:ext>
            </a:extLst>
          </p:cNvPr>
          <p:cNvSpPr/>
          <p:nvPr/>
        </p:nvSpPr>
        <p:spPr bwMode="auto">
          <a:xfrm>
            <a:off x="1014647" y="762310"/>
            <a:ext cx="472509" cy="503782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1974A3C-F881-47CC-9A1C-A77DEC6C5223}"/>
              </a:ext>
            </a:extLst>
          </p:cNvPr>
          <p:cNvSpPr/>
          <p:nvPr/>
        </p:nvSpPr>
        <p:spPr>
          <a:xfrm>
            <a:off x="1667674" y="705731"/>
            <a:ext cx="3361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团队介绍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10F523AE-2CF9-48C6-B716-503379F15CC7}"/>
              </a:ext>
            </a:extLst>
          </p:cNvPr>
          <p:cNvSpPr/>
          <p:nvPr/>
        </p:nvSpPr>
        <p:spPr>
          <a:xfrm>
            <a:off x="867175" y="1455716"/>
            <a:ext cx="2509688" cy="3046988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前公司管理主要是董事会及高级管理人员组成的团队。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董事会负责公司的经营计划、制订公司管理制度等。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公司的高管团队，负责日常经营管理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88F7BBF-F089-4184-8FF2-5DB10F84B6C5}"/>
              </a:ext>
            </a:extLst>
          </p:cNvPr>
          <p:cNvSpPr/>
          <p:nvPr/>
        </p:nvSpPr>
        <p:spPr>
          <a:xfrm>
            <a:off x="3633536" y="1455716"/>
            <a:ext cx="7617616" cy="2031325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/>
              <a:t>副总经理：</a:t>
            </a:r>
            <a:r>
              <a:rPr lang="zh-CN" altLang="zh-CN" sz="1400" dirty="0" smtClean="0"/>
              <a:t>王玉辉，男，</a:t>
            </a:r>
            <a:r>
              <a:rPr lang="en-US" altLang="zh-CN" sz="1400" dirty="0" smtClean="0"/>
              <a:t>1982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3 </a:t>
            </a:r>
            <a:r>
              <a:rPr lang="zh-CN" altLang="zh-CN" sz="1400" dirty="0" smtClean="0"/>
              <a:t>月出生，中国国籍，无境外永久居留权，毕业于大庆石油 学院，本科学历，高级职称。</a:t>
            </a:r>
            <a:r>
              <a:rPr lang="en-US" altLang="zh-CN" sz="1400" dirty="0" smtClean="0"/>
              <a:t>2005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11 </a:t>
            </a:r>
            <a:r>
              <a:rPr lang="zh-CN" altLang="zh-CN" sz="1400" dirty="0" smtClean="0"/>
              <a:t>月至</a:t>
            </a:r>
            <a:r>
              <a:rPr lang="en-US" altLang="zh-CN" sz="1400" dirty="0" smtClean="0"/>
              <a:t> 2020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4 </a:t>
            </a:r>
            <a:r>
              <a:rPr lang="zh-CN" altLang="zh-CN" sz="1400" dirty="0" smtClean="0"/>
              <a:t>月，任职深圳市佳运通电子有限公司</a:t>
            </a:r>
            <a:r>
              <a:rPr lang="en-US" altLang="zh-CN" sz="1400" dirty="0" smtClean="0"/>
              <a:t>-</a:t>
            </a:r>
            <a:r>
              <a:rPr lang="zh-CN" altLang="zh-CN" sz="1400" dirty="0" smtClean="0"/>
              <a:t>总经理、党支部书记、工会主席。</a:t>
            </a:r>
            <a:r>
              <a:rPr lang="en-US" altLang="zh-CN" sz="1400" dirty="0" smtClean="0"/>
              <a:t>2020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4 </a:t>
            </a:r>
            <a:r>
              <a:rPr lang="zh-CN" altLang="zh-CN" sz="1400" dirty="0" smtClean="0"/>
              <a:t>月至</a:t>
            </a:r>
            <a:r>
              <a:rPr lang="en-US" altLang="zh-CN" sz="1400" dirty="0" smtClean="0"/>
              <a:t> 2020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11 </a:t>
            </a:r>
            <a:r>
              <a:rPr lang="zh-CN" altLang="zh-CN" sz="1400" dirty="0" smtClean="0"/>
              <a:t>月，任职大庆佳运通石油设备开发有限公司</a:t>
            </a:r>
            <a:r>
              <a:rPr lang="en-US" altLang="zh-CN" sz="1400" dirty="0" smtClean="0"/>
              <a:t>-</a:t>
            </a:r>
            <a:r>
              <a:rPr lang="zh-CN" altLang="zh-CN" sz="1400" dirty="0" smtClean="0"/>
              <a:t>总经理、党支部书记、工会主席。</a:t>
            </a:r>
            <a:r>
              <a:rPr lang="en-US" altLang="zh-CN" sz="1400" dirty="0" smtClean="0"/>
              <a:t>2020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12 </a:t>
            </a:r>
            <a:r>
              <a:rPr lang="zh-CN" altLang="zh-CN" sz="1400" dirty="0" smtClean="0"/>
              <a:t>月起，任职盘锦道博尔环保科技股份有限公司副总经理。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D68D3F6-4C2C-47C5-974C-8F0D57274A88}"/>
              </a:ext>
            </a:extLst>
          </p:cNvPr>
          <p:cNvSpPr/>
          <p:nvPr/>
        </p:nvSpPr>
        <p:spPr>
          <a:xfrm>
            <a:off x="3633536" y="3897153"/>
            <a:ext cx="7617616" cy="1708160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/>
              <a:t>副总经理：</a:t>
            </a:r>
            <a:r>
              <a:rPr lang="zh-CN" altLang="zh-CN" sz="1400" dirty="0" smtClean="0"/>
              <a:t>崔强，男，</a:t>
            </a:r>
            <a:r>
              <a:rPr lang="en-US" altLang="zh-CN" sz="1400" dirty="0" smtClean="0"/>
              <a:t>1988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6 </a:t>
            </a:r>
            <a:r>
              <a:rPr lang="zh-CN" altLang="zh-CN" sz="1400" dirty="0" smtClean="0"/>
              <a:t>月出生，中国国籍，无境外永久居留权，毕业于盘锦职业技 术学院，大专学历，无职称。</a:t>
            </a:r>
            <a:r>
              <a:rPr lang="en-US" altLang="zh-CN" sz="1400" dirty="0" smtClean="0"/>
              <a:t>2010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9 </a:t>
            </a:r>
            <a:r>
              <a:rPr lang="zh-CN" altLang="zh-CN" sz="1400" dirty="0" smtClean="0"/>
              <a:t>月至</a:t>
            </a:r>
            <a:r>
              <a:rPr lang="en-US" altLang="zh-CN" sz="1400" dirty="0" smtClean="0"/>
              <a:t> 2013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2 </a:t>
            </a:r>
            <a:r>
              <a:rPr lang="zh-CN" altLang="zh-CN" sz="1400" dirty="0" smtClean="0"/>
              <a:t>月，任职凌海道博尔气体有限公司</a:t>
            </a:r>
            <a:r>
              <a:rPr lang="en-US" altLang="zh-CN" sz="1400" dirty="0" smtClean="0"/>
              <a:t>-</a:t>
            </a:r>
            <a:r>
              <a:rPr lang="zh-CN" altLang="zh-CN" sz="1400" dirty="0" smtClean="0"/>
              <a:t>技术员。</a:t>
            </a:r>
            <a:r>
              <a:rPr lang="en-US" altLang="zh-CN" sz="1400" dirty="0" smtClean="0"/>
              <a:t>2013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2 </a:t>
            </a:r>
            <a:r>
              <a:rPr lang="zh-CN" altLang="zh-CN" sz="1400" dirty="0" smtClean="0"/>
              <a:t>月至</a:t>
            </a:r>
            <a:r>
              <a:rPr lang="en-US" altLang="zh-CN" sz="1400" dirty="0" smtClean="0"/>
              <a:t> 2013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10 </a:t>
            </a:r>
            <a:r>
              <a:rPr lang="zh-CN" altLang="zh-CN" sz="1400" dirty="0" smtClean="0"/>
              <a:t>月，盘锦道博尔环保科技股份有限公司</a:t>
            </a:r>
            <a:r>
              <a:rPr lang="en-US" altLang="zh-CN" sz="1400" dirty="0" smtClean="0"/>
              <a:t>-</a:t>
            </a:r>
            <a:r>
              <a:rPr lang="zh-CN" altLang="zh-CN" sz="1400" dirty="0" smtClean="0"/>
              <a:t>技术员。</a:t>
            </a:r>
            <a:r>
              <a:rPr lang="en-US" altLang="zh-CN" sz="1400" dirty="0" smtClean="0"/>
              <a:t> 2013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10 </a:t>
            </a:r>
            <a:r>
              <a:rPr lang="zh-CN" altLang="zh-CN" sz="1400" dirty="0" smtClean="0"/>
              <a:t>月至</a:t>
            </a:r>
            <a:r>
              <a:rPr lang="en-US" altLang="zh-CN" sz="1400" dirty="0" smtClean="0"/>
              <a:t> 2020 </a:t>
            </a:r>
            <a:r>
              <a:rPr lang="zh-CN" altLang="zh-CN" sz="1400" dirty="0" smtClean="0"/>
              <a:t>年</a:t>
            </a:r>
            <a:r>
              <a:rPr lang="en-US" altLang="zh-CN" sz="1400" dirty="0" smtClean="0"/>
              <a:t> 6 </a:t>
            </a:r>
            <a:r>
              <a:rPr lang="zh-CN" altLang="zh-CN" sz="1400" dirty="0" smtClean="0"/>
              <a:t>月，盘锦道博尔环保科技股份有限公司</a:t>
            </a:r>
            <a:r>
              <a:rPr lang="en-US" altLang="zh-CN" sz="1400" dirty="0" smtClean="0"/>
              <a:t>-</a:t>
            </a:r>
            <a:r>
              <a:rPr lang="zh-CN" altLang="zh-CN" sz="1400" dirty="0" smtClean="0"/>
              <a:t>厂长。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403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88987A43-5D00-450E-9C6F-89DEC6CF2C3D}"/>
              </a:ext>
            </a:extLst>
          </p:cNvPr>
          <p:cNvSpPr/>
          <p:nvPr/>
        </p:nvSpPr>
        <p:spPr bwMode="auto">
          <a:xfrm>
            <a:off x="711257" y="816783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751B35E-8B62-4DCF-B350-B06C7C7A02F8}"/>
              </a:ext>
            </a:extLst>
          </p:cNvPr>
          <p:cNvSpPr/>
          <p:nvPr/>
        </p:nvSpPr>
        <p:spPr>
          <a:xfrm>
            <a:off x="1241142" y="762000"/>
            <a:ext cx="328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股权结构</a:t>
            </a:r>
          </a:p>
        </p:txBody>
      </p:sp>
      <p:pic>
        <p:nvPicPr>
          <p:cNvPr id="4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CF971F4A-E23A-4D49-827C-AA08A78C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B5C0E6A9-4BAF-47D8-9D85-8A73BEC35D38}"/>
              </a:ext>
            </a:extLst>
          </p:cNvPr>
          <p:cNvSpPr/>
          <p:nvPr/>
        </p:nvSpPr>
        <p:spPr>
          <a:xfrm>
            <a:off x="711257" y="1795447"/>
            <a:ext cx="1525114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韩信（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29.31%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F366C45E-ADCB-429D-9F28-F8BF2A37234B}"/>
              </a:ext>
            </a:extLst>
          </p:cNvPr>
          <p:cNvSpPr/>
          <p:nvPr/>
        </p:nvSpPr>
        <p:spPr>
          <a:xfrm>
            <a:off x="9146003" y="1795447"/>
            <a:ext cx="2444418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/>
                </a:solidFill>
                <a:latin typeface="+mj-ea"/>
                <a:ea typeface="+mj-ea"/>
              </a:rPr>
              <a:t>其他</a:t>
            </a:r>
            <a:r>
              <a:rPr lang="en-US" altLang="zh-CN" sz="1100" dirty="0">
                <a:solidFill>
                  <a:schemeClr val="bg1"/>
                </a:solidFill>
                <a:latin typeface="+mj-ea"/>
                <a:ea typeface="+mj-ea"/>
              </a:rPr>
              <a:t>60</a:t>
            </a:r>
            <a:r>
              <a:rPr lang="zh-CN" altLang="en-US" sz="1100" dirty="0">
                <a:solidFill>
                  <a:schemeClr val="bg1"/>
                </a:solidFill>
                <a:latin typeface="+mj-ea"/>
                <a:ea typeface="+mj-ea"/>
              </a:rPr>
              <a:t>名自然人、</a:t>
            </a:r>
            <a:r>
              <a:rPr lang="en-US" altLang="zh-CN" sz="11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100" dirty="0">
                <a:solidFill>
                  <a:schemeClr val="bg1"/>
                </a:solidFill>
                <a:latin typeface="+mj-ea"/>
                <a:ea typeface="+mj-ea"/>
              </a:rPr>
              <a:t>家机构（</a:t>
            </a:r>
            <a:r>
              <a:rPr lang="en-US" altLang="zh-CN" sz="1100" dirty="0">
                <a:solidFill>
                  <a:schemeClr val="bg1"/>
                </a:solidFill>
                <a:latin typeface="+mj-ea"/>
                <a:ea typeface="+mj-ea"/>
              </a:rPr>
              <a:t>35.21%</a:t>
            </a:r>
            <a:r>
              <a:rPr lang="zh-CN" altLang="en-US" sz="11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469047A4-8BDB-421A-B91C-E2982FC81A91}"/>
              </a:ext>
            </a:extLst>
          </p:cNvPr>
          <p:cNvSpPr/>
          <p:nvPr/>
        </p:nvSpPr>
        <p:spPr>
          <a:xfrm>
            <a:off x="3617495" y="2971800"/>
            <a:ext cx="4074694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盘锦道博尔环保科技股份有限公司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A561395C-8F1A-4DF4-AD85-60FEB6A7F738}"/>
              </a:ext>
            </a:extLst>
          </p:cNvPr>
          <p:cNvSpPr/>
          <p:nvPr/>
        </p:nvSpPr>
        <p:spPr>
          <a:xfrm>
            <a:off x="1329489" y="4359443"/>
            <a:ext cx="2526631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凌海道博尔气体有限公司（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100%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862D013C-C6B1-44F5-A601-89D0F56DBC42}"/>
              </a:ext>
            </a:extLst>
          </p:cNvPr>
          <p:cNvSpPr/>
          <p:nvPr/>
        </p:nvSpPr>
        <p:spPr>
          <a:xfrm>
            <a:off x="4142874" y="4363454"/>
            <a:ext cx="3023936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陕西晨旭石油技术服务有限公司（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65%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A7D4F482-960D-4751-AAED-D30D4AA7DB19}"/>
              </a:ext>
            </a:extLst>
          </p:cNvPr>
          <p:cNvSpPr/>
          <p:nvPr/>
        </p:nvSpPr>
        <p:spPr>
          <a:xfrm>
            <a:off x="7453564" y="4359443"/>
            <a:ext cx="3328736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大庆双玉鸿伟石油设备开发有限公司（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51%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xmlns="" id="{15F3B835-F141-4547-8853-49F794117BF3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1473814" y="2252647"/>
            <a:ext cx="4181028" cy="71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xmlns="" id="{6D76002C-8DA1-411D-8E9D-902ECF69A11C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5654842" y="2252647"/>
            <a:ext cx="4713370" cy="71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xmlns="" id="{63E4EB5A-0BE0-45B0-8364-99AC36B3FAC6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flipH="1">
            <a:off x="2592805" y="3429000"/>
            <a:ext cx="3062037" cy="930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xmlns="" id="{6129F148-B46E-46F5-B120-596B844A56FA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5654842" y="3429000"/>
            <a:ext cx="0" cy="934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xmlns="" id="{C2032350-FB52-4FA7-AD70-19884C11ACE1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>
            <a:off x="5654842" y="3429000"/>
            <a:ext cx="3463090" cy="930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E2B8CEAA-DD9C-413D-8C05-5D64D589FD1A}"/>
              </a:ext>
            </a:extLst>
          </p:cNvPr>
          <p:cNvSpPr/>
          <p:nvPr/>
        </p:nvSpPr>
        <p:spPr>
          <a:xfrm>
            <a:off x="2264946" y="1795447"/>
            <a:ext cx="1745580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宋迎来（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12.35%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FC14CBDE-19B7-4F61-8955-E309DA8899B4}"/>
              </a:ext>
            </a:extLst>
          </p:cNvPr>
          <p:cNvSpPr/>
          <p:nvPr/>
        </p:nvSpPr>
        <p:spPr>
          <a:xfrm>
            <a:off x="4039101" y="1795447"/>
            <a:ext cx="1644316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谭晓明（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8.58%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3D13620F-4F8C-4DD8-A04B-A575FFEA420E}"/>
              </a:ext>
            </a:extLst>
          </p:cNvPr>
          <p:cNvSpPr/>
          <p:nvPr/>
        </p:nvSpPr>
        <p:spPr>
          <a:xfrm>
            <a:off x="5711991" y="1795447"/>
            <a:ext cx="1689937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关旭明（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8.34%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40CD78DE-5924-485F-8429-C3E3D216CB8C}"/>
              </a:ext>
            </a:extLst>
          </p:cNvPr>
          <p:cNvSpPr/>
          <p:nvPr/>
        </p:nvSpPr>
        <p:spPr>
          <a:xfrm>
            <a:off x="7428997" y="1795447"/>
            <a:ext cx="1689937" cy="4572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齐文章（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6.21%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</p:spTree>
    <p:extLst>
      <p:ext uri="{BB962C8B-B14F-4D97-AF65-F5344CB8AC3E}">
        <p14:creationId xmlns="" xmlns:p14="http://schemas.microsoft.com/office/powerpoint/2010/main" val="241277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0DCBDB1E-B741-435C-85B6-641946C419D7}"/>
              </a:ext>
            </a:extLst>
          </p:cNvPr>
          <p:cNvSpPr/>
          <p:nvPr/>
        </p:nvSpPr>
        <p:spPr bwMode="auto">
          <a:xfrm>
            <a:off x="510290" y="625864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8C4B0BA-AB7D-45A7-889C-13260BAE04E0}"/>
              </a:ext>
            </a:extLst>
          </p:cNvPr>
          <p:cNvSpPr/>
          <p:nvPr/>
        </p:nvSpPr>
        <p:spPr>
          <a:xfrm>
            <a:off x="1184077" y="559002"/>
            <a:ext cx="695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盈利模式</a:t>
            </a:r>
          </a:p>
        </p:txBody>
      </p:sp>
      <p:pic>
        <p:nvPicPr>
          <p:cNvPr id="4" name="Picture 2" descr="C:\Users\Administrator\Desktop\WAX9%1]MZU`XE$MVX[`1(0C.png">
            <a:extLst>
              <a:ext uri="{FF2B5EF4-FFF2-40B4-BE49-F238E27FC236}">
                <a16:creationId xmlns:a16="http://schemas.microsoft.com/office/drawing/2014/main" xmlns="" id="{0B0EBC11-8737-43C2-A46A-DF48E62C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0DFC68E-68AC-4432-8A4C-B083603FC573}"/>
              </a:ext>
            </a:extLst>
          </p:cNvPr>
          <p:cNvSpPr/>
          <p:nvPr/>
        </p:nvSpPr>
        <p:spPr>
          <a:xfrm>
            <a:off x="1184077" y="1338927"/>
            <a:ext cx="4583059" cy="450842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b="1" dirty="0">
                <a:solidFill>
                  <a:srgbClr val="2F2B20"/>
                </a:solidFill>
                <a:latin typeface="+mn-ea"/>
                <a:cs typeface="UCOJCK+MicrosoftYaHei"/>
              </a:rPr>
              <a:t>公司的经营模式</a:t>
            </a: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zh-CN" dirty="0" smtClean="0">
                <a:solidFill>
                  <a:srgbClr val="2F2B20"/>
                </a:solidFill>
                <a:latin typeface="+mn-ea"/>
                <a:cs typeface="UCOJCK+MicrosoftYaHei"/>
              </a:rPr>
              <a:t>1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、</a:t>
            </a:r>
            <a:r>
              <a:rPr lang="en-US" altLang="zh-CN" dirty="0" smtClean="0">
                <a:solidFill>
                  <a:srgbClr val="2F2B20"/>
                </a:solidFill>
                <a:latin typeface="+mn-ea"/>
                <a:cs typeface="UCOJCK+MicrosoftYaHei"/>
              </a:rPr>
              <a:t>BOT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模式：公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司利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用专利技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术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，建设、运营油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田伴生气净化处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理装置。</a:t>
            </a:r>
            <a:endParaRPr lang="en-US" altLang="zh-CN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zh-CN" dirty="0" smtClean="0">
                <a:solidFill>
                  <a:srgbClr val="2F2B20"/>
                </a:solidFill>
                <a:latin typeface="+mn-ea"/>
                <a:cs typeface="UCOJCK+MicrosoftYaHei"/>
              </a:rPr>
              <a:t>2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、技术服务：为油田提供伴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生气脱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硫技术服务、采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油技术服务、油气田增产增注技术服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务。</a:t>
            </a:r>
            <a:endParaRPr lang="en-US" altLang="zh-CN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zh-CN" dirty="0" smtClean="0">
                <a:solidFill>
                  <a:srgbClr val="2F2B20"/>
                </a:solidFill>
                <a:latin typeface="+mn-ea"/>
                <a:cs typeface="UCOJCK+MicrosoftYaHei"/>
              </a:rPr>
              <a:t>3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、产品销售及售后服务：生产销售油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田助剂产品</a:t>
            </a: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。</a:t>
            </a:r>
            <a:endParaRPr lang="en-US" altLang="zh-CN" dirty="0" smtClean="0">
              <a:solidFill>
                <a:srgbClr val="2F2B20"/>
              </a:solidFill>
              <a:latin typeface="+mn-ea"/>
              <a:cs typeface="UCOJCK+MicrosoftYaHei"/>
            </a:endParaRP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dirty="0" smtClean="0">
                <a:solidFill>
                  <a:srgbClr val="2F2B20"/>
                </a:solidFill>
                <a:latin typeface="+mn-ea"/>
                <a:cs typeface="UCOJCK+MicrosoftYaHei"/>
              </a:rPr>
              <a:t>公</a:t>
            </a:r>
            <a:r>
              <a:rPr lang="zh-CN" altLang="en-US" dirty="0">
                <a:solidFill>
                  <a:srgbClr val="2F2B20"/>
                </a:solidFill>
                <a:latin typeface="+mn-ea"/>
                <a:cs typeface="UCOJCK+MicrosoftYaHei"/>
              </a:rPr>
              <a:t>司通过向客户收取相关产品及服务费用，实现盈利。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0DC790-07C5-48FF-B0F6-A8377869B2C7}"/>
              </a:ext>
            </a:extLst>
          </p:cNvPr>
          <p:cNvSpPr/>
          <p:nvPr/>
        </p:nvSpPr>
        <p:spPr>
          <a:xfrm>
            <a:off x="5914648" y="1318845"/>
            <a:ext cx="4885475" cy="4528040"/>
          </a:xfrm>
          <a:prstGeom prst="rect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3200" b="1" dirty="0">
                <a:solidFill>
                  <a:srgbClr val="2F2B20"/>
                </a:solidFill>
                <a:latin typeface="+mn-ea"/>
                <a:cs typeface="UCOJCK+MicrosoftYaHei"/>
              </a:rPr>
              <a:t>营销及结算方式</a:t>
            </a:r>
          </a:p>
          <a:p>
            <a:pPr lvl="0" indent="457200" defTabSz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zh-CN" altLang="en-US" sz="3200" dirty="0">
                <a:solidFill>
                  <a:srgbClr val="2F2B20"/>
                </a:solidFill>
                <a:latin typeface="+mn-ea"/>
                <a:cs typeface="UCOJCK+MicrosoftYaHei"/>
              </a:rPr>
              <a:t>公司通过技术营销和招投标等方</a:t>
            </a:r>
            <a:r>
              <a:rPr lang="zh-CN" altLang="en-US" sz="3200" dirty="0" smtClean="0">
                <a:solidFill>
                  <a:srgbClr val="2F2B20"/>
                </a:solidFill>
                <a:latin typeface="+mn-ea"/>
                <a:cs typeface="UCOJCK+MicrosoftYaHei"/>
              </a:rPr>
              <a:t>式与</a:t>
            </a:r>
            <a:r>
              <a:rPr lang="zh-CN" altLang="en-US" sz="3200" dirty="0">
                <a:solidFill>
                  <a:srgbClr val="2F2B20"/>
                </a:solidFill>
                <a:latin typeface="+mn-ea"/>
                <a:cs typeface="UCOJCK+MicrosoftYaHei"/>
              </a:rPr>
              <a:t>客户签订合</a:t>
            </a:r>
            <a:r>
              <a:rPr lang="zh-CN" altLang="en-US" sz="3200" dirty="0" smtClean="0">
                <a:solidFill>
                  <a:srgbClr val="2F2B20"/>
                </a:solidFill>
                <a:latin typeface="+mn-ea"/>
                <a:cs typeface="UCOJCK+MicrosoftYaHei"/>
              </a:rPr>
              <a:t>同，在</a:t>
            </a:r>
            <a:r>
              <a:rPr lang="zh-CN" altLang="en-US" sz="3200" dirty="0">
                <a:solidFill>
                  <a:srgbClr val="2F2B20"/>
                </a:solidFill>
                <a:latin typeface="+mn-ea"/>
                <a:cs typeface="UCOJCK+MicrosoftYaHei"/>
              </a:rPr>
              <a:t>项目完成、通过验收后，根据实际工作量结算。</a:t>
            </a:r>
          </a:p>
        </p:txBody>
      </p:sp>
    </p:spTree>
    <p:extLst>
      <p:ext uri="{BB962C8B-B14F-4D97-AF65-F5344CB8AC3E}">
        <p14:creationId xmlns="" xmlns:p14="http://schemas.microsoft.com/office/powerpoint/2010/main" val="12898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69176" y="1820801"/>
            <a:ext cx="4227932" cy="364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公司被认定为盘锦市工程技术中心、辽宁省企业技术中心、辽宁省“专精特新”中小企业、辽宁省油田污染物治理专业技术创新中心、国家高新技术企业、全国中小型科技企业、国家知识产权优势企业。</a:t>
            </a:r>
          </a:p>
        </p:txBody>
      </p:sp>
      <p:sp>
        <p:nvSpPr>
          <p:cNvPr id="8" name="Freeform 11"/>
          <p:cNvSpPr/>
          <p:nvPr/>
        </p:nvSpPr>
        <p:spPr bwMode="auto">
          <a:xfrm>
            <a:off x="711257" y="816783"/>
            <a:ext cx="474449" cy="459357"/>
          </a:xfrm>
          <a:custGeom>
            <a:avLst/>
            <a:gdLst>
              <a:gd name="T0" fmla="*/ 1131 w 1288"/>
              <a:gd name="T1" fmla="*/ 0 h 1288"/>
              <a:gd name="T2" fmla="*/ 1288 w 1288"/>
              <a:gd name="T3" fmla="*/ 0 h 1288"/>
              <a:gd name="T4" fmla="*/ 1288 w 1288"/>
              <a:gd name="T5" fmla="*/ 1288 h 1288"/>
              <a:gd name="T6" fmla="*/ 0 w 1288"/>
              <a:gd name="T7" fmla="*/ 1288 h 1288"/>
              <a:gd name="T8" fmla="*/ 0 w 1288"/>
              <a:gd name="T9" fmla="*/ 1131 h 1288"/>
              <a:gd name="T10" fmla="*/ 1013 w 1288"/>
              <a:gd name="T11" fmla="*/ 1131 h 1288"/>
              <a:gd name="T12" fmla="*/ 45 w 1288"/>
              <a:gd name="T13" fmla="*/ 162 h 1288"/>
              <a:gd name="T14" fmla="*/ 156 w 1288"/>
              <a:gd name="T15" fmla="*/ 51 h 1288"/>
              <a:gd name="T16" fmla="*/ 1131 w 1288"/>
              <a:gd name="T17" fmla="*/ 1026 h 1288"/>
              <a:gd name="T18" fmla="*/ 1131 w 1288"/>
              <a:gd name="T1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8" h="1288">
                <a:moveTo>
                  <a:pt x="1131" y="0"/>
                </a:moveTo>
                <a:lnTo>
                  <a:pt x="1288" y="0"/>
                </a:lnTo>
                <a:lnTo>
                  <a:pt x="1288" y="1288"/>
                </a:lnTo>
                <a:lnTo>
                  <a:pt x="0" y="1288"/>
                </a:lnTo>
                <a:lnTo>
                  <a:pt x="0" y="1131"/>
                </a:lnTo>
                <a:lnTo>
                  <a:pt x="1013" y="1131"/>
                </a:lnTo>
                <a:lnTo>
                  <a:pt x="45" y="162"/>
                </a:lnTo>
                <a:lnTo>
                  <a:pt x="156" y="51"/>
                </a:lnTo>
                <a:lnTo>
                  <a:pt x="1131" y="1026"/>
                </a:lnTo>
                <a:lnTo>
                  <a:pt x="11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241142" y="762000"/>
            <a:ext cx="328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latin typeface="+mj-ea"/>
                <a:ea typeface="+mj-ea"/>
                <a:cs typeface="Times New Roman" panose="02020603050405020304" pitchFamily="18" charset="0"/>
              </a:rPr>
              <a:t>企业资质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265" y="2174875"/>
            <a:ext cx="5596890" cy="303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Administrator\Desktop\WAX9%1]MZU`XE$MVX[`1(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6984" y="0"/>
            <a:ext cx="1005016" cy="820891"/>
          </a:xfrm>
          <a:prstGeom prst="rect">
            <a:avLst/>
          </a:prstGeom>
          <a:noFill/>
        </p:spPr>
      </p:pic>
      <p:sp>
        <p:nvSpPr>
          <p:cNvPr id="13" name="文本框 12"/>
          <p:cNvSpPr txBox="1"/>
          <p:nvPr/>
        </p:nvSpPr>
        <p:spPr>
          <a:xfrm>
            <a:off x="11755394" y="6482663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包图主题2">
  <a:themeElements>
    <a:clrScheme name="红色系">
      <a:dk1>
        <a:srgbClr val="3D3D3D"/>
      </a:dk1>
      <a:lt1>
        <a:srgbClr val="FFFFFF"/>
      </a:lt1>
      <a:dk2>
        <a:srgbClr val="7F7F7F"/>
      </a:dk2>
      <a:lt2>
        <a:srgbClr val="F6F6F6"/>
      </a:lt2>
      <a:accent1>
        <a:srgbClr val="BD2531"/>
      </a:accent1>
      <a:accent2>
        <a:srgbClr val="DD3B44"/>
      </a:accent2>
      <a:accent3>
        <a:srgbClr val="F9B335"/>
      </a:accent3>
      <a:accent4>
        <a:srgbClr val="E8E2DB"/>
      </a:accent4>
      <a:accent5>
        <a:srgbClr val="7F7F7F"/>
      </a:accent5>
      <a:accent6>
        <a:srgbClr val="3D3D3D"/>
      </a:accent6>
      <a:hlink>
        <a:srgbClr val="DD3B44"/>
      </a:hlink>
      <a:folHlink>
        <a:srgbClr val="3D3D3D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rtlCol="0" anchor="ctr" anchorCtr="0" compatLnSpc="1"/>
      <a:lstStyle>
        <a:defPPr algn="ctr" defTabSz="914400" fontAlgn="base">
          <a:spcBef>
            <a:spcPct val="0"/>
          </a:spcBef>
          <a:spcAft>
            <a:spcPct val="0"/>
          </a:spcAft>
          <a:defRPr sz="2000">
            <a:solidFill>
              <a:schemeClr val="bg1"/>
            </a:solidFill>
            <a:latin typeface="+mj-ea"/>
            <a:ea typeface="+mj-ea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1444</TotalTime>
  <Words>3862</Words>
  <Application>Microsoft Office PowerPoint</Application>
  <PresentationFormat>自定义</PresentationFormat>
  <Paragraphs>299</Paragraphs>
  <Slides>31</Slides>
  <Notes>24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包图主题2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导出</dc:title>
  <dc:creator>WIN7</dc:creator>
  <cp:lastModifiedBy>Administrator</cp:lastModifiedBy>
  <cp:revision>536</cp:revision>
  <dcterms:created xsi:type="dcterms:W3CDTF">2017-08-18T03:02:00Z</dcterms:created>
  <dcterms:modified xsi:type="dcterms:W3CDTF">2021-06-08T01:57:57Z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